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6" r:id="rId2"/>
    <p:sldId id="256" r:id="rId3"/>
    <p:sldId id="295" r:id="rId4"/>
    <p:sldId id="260" r:id="rId5"/>
    <p:sldId id="297" r:id="rId6"/>
    <p:sldId id="264" r:id="rId7"/>
    <p:sldId id="298" r:id="rId8"/>
    <p:sldId id="268" r:id="rId9"/>
    <p:sldId id="299" r:id="rId10"/>
    <p:sldId id="269" r:id="rId11"/>
    <p:sldId id="300" r:id="rId12"/>
    <p:sldId id="273" r:id="rId13"/>
    <p:sldId id="301" r:id="rId14"/>
    <p:sldId id="274" r:id="rId15"/>
    <p:sldId id="302" r:id="rId16"/>
    <p:sldId id="278" r:id="rId17"/>
    <p:sldId id="303" r:id="rId18"/>
    <p:sldId id="279" r:id="rId19"/>
    <p:sldId id="306" r:id="rId20"/>
    <p:sldId id="283" r:id="rId21"/>
    <p:sldId id="304" r:id="rId22"/>
    <p:sldId id="285" r:id="rId23"/>
    <p:sldId id="305" r:id="rId24"/>
    <p:sldId id="288" r:id="rId25"/>
    <p:sldId id="307" r:id="rId26"/>
    <p:sldId id="289" r:id="rId27"/>
    <p:sldId id="308" r:id="rId28"/>
    <p:sldId id="293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1C17A-87FB-40A1-A27A-C471E845E041}" type="datetimeFigureOut">
              <a:rPr lang="en-GB" smtClean="0"/>
              <a:t>26/10/2014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62025-4F4A-45EA-AD68-F8D662818B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7466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1C17A-87FB-40A1-A27A-C471E845E041}" type="datetimeFigureOut">
              <a:rPr lang="en-GB" smtClean="0"/>
              <a:t>26/10/2014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62025-4F4A-45EA-AD68-F8D662818B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1794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1C17A-87FB-40A1-A27A-C471E845E041}" type="datetimeFigureOut">
              <a:rPr lang="en-GB" smtClean="0"/>
              <a:t>26/10/2014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62025-4F4A-45EA-AD68-F8D662818B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7259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1C17A-87FB-40A1-A27A-C471E845E041}" type="datetimeFigureOut">
              <a:rPr lang="en-GB" smtClean="0"/>
              <a:t>26/10/2014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62025-4F4A-45EA-AD68-F8D662818B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2328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1C17A-87FB-40A1-A27A-C471E845E041}" type="datetimeFigureOut">
              <a:rPr lang="en-GB" smtClean="0"/>
              <a:t>26/10/2014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62025-4F4A-45EA-AD68-F8D662818B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9189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1C17A-87FB-40A1-A27A-C471E845E041}" type="datetimeFigureOut">
              <a:rPr lang="en-GB" smtClean="0"/>
              <a:t>26/10/2014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62025-4F4A-45EA-AD68-F8D662818B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9318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1C17A-87FB-40A1-A27A-C471E845E041}" type="datetimeFigureOut">
              <a:rPr lang="en-GB" smtClean="0"/>
              <a:t>26/10/2014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62025-4F4A-45EA-AD68-F8D662818B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1532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1C17A-87FB-40A1-A27A-C471E845E041}" type="datetimeFigureOut">
              <a:rPr lang="en-GB" smtClean="0"/>
              <a:t>26/10/2014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62025-4F4A-45EA-AD68-F8D662818B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7760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1C17A-87FB-40A1-A27A-C471E845E041}" type="datetimeFigureOut">
              <a:rPr lang="en-GB" smtClean="0"/>
              <a:t>26/10/2014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62025-4F4A-45EA-AD68-F8D662818B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1838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1C17A-87FB-40A1-A27A-C471E845E041}" type="datetimeFigureOut">
              <a:rPr lang="en-GB" smtClean="0"/>
              <a:t>26/10/2014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62025-4F4A-45EA-AD68-F8D662818B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7436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1C17A-87FB-40A1-A27A-C471E845E041}" type="datetimeFigureOut">
              <a:rPr lang="en-GB" smtClean="0"/>
              <a:t>26/10/2014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62025-4F4A-45EA-AD68-F8D662818B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1320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E1C17A-87FB-40A1-A27A-C471E845E041}" type="datetimeFigureOut">
              <a:rPr lang="en-GB" smtClean="0"/>
              <a:t>26/10/2014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F62025-4F4A-45EA-AD68-F8D662818B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155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79388" y="115888"/>
            <a:ext cx="4176712" cy="3241675"/>
          </a:xfrm>
          <a:prstGeom prst="rect">
            <a:avLst/>
          </a:prstGeom>
          <a:noFill/>
          <a:ln w="63500">
            <a:solidFill>
              <a:srgbClr val="05FB1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4787900" y="115888"/>
            <a:ext cx="4225925" cy="3241675"/>
          </a:xfrm>
          <a:prstGeom prst="rect">
            <a:avLst/>
          </a:prstGeom>
          <a:noFill/>
          <a:ln w="63500">
            <a:solidFill>
              <a:srgbClr val="2204F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144463" y="3535363"/>
            <a:ext cx="4211637" cy="3133725"/>
          </a:xfrm>
          <a:prstGeom prst="rect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4768850" y="3571875"/>
            <a:ext cx="4244975" cy="3097213"/>
          </a:xfrm>
          <a:prstGeom prst="rect">
            <a:avLst/>
          </a:prstGeom>
          <a:noFill/>
          <a:ln w="635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6150" name="TextBox 4"/>
          <p:cNvSpPr txBox="1">
            <a:spLocks noChangeArrowheads="1"/>
          </p:cNvSpPr>
          <p:nvPr/>
        </p:nvSpPr>
        <p:spPr bwMode="auto">
          <a:xfrm>
            <a:off x="311150" y="244475"/>
            <a:ext cx="3059113" cy="267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z="2800" b="1" i="1">
                <a:latin typeface="Calibri" pitchFamily="34" charset="0"/>
              </a:rPr>
              <a:t>What is the question asking me?</a:t>
            </a:r>
          </a:p>
          <a:p>
            <a:pPr eaLnBrk="1" hangingPunct="1"/>
            <a:endParaRPr lang="en-GB" sz="2800" b="1" i="1">
              <a:latin typeface="Calibri" pitchFamily="34" charset="0"/>
            </a:endParaRPr>
          </a:p>
          <a:p>
            <a:pPr eaLnBrk="1" hangingPunct="1"/>
            <a:r>
              <a:rPr lang="en-GB" sz="2800" b="1" i="1">
                <a:latin typeface="Calibri" pitchFamily="34" charset="0"/>
              </a:rPr>
              <a:t>What information do I already have?</a:t>
            </a:r>
          </a:p>
        </p:txBody>
      </p:sp>
      <p:sp>
        <p:nvSpPr>
          <p:cNvPr id="6151" name="TextBox 4"/>
          <p:cNvSpPr txBox="1">
            <a:spLocks noChangeArrowheads="1"/>
          </p:cNvSpPr>
          <p:nvPr/>
        </p:nvSpPr>
        <p:spPr bwMode="auto">
          <a:xfrm>
            <a:off x="5076825" y="352425"/>
            <a:ext cx="21590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z="2800" b="1" i="1">
                <a:latin typeface="Calibri" pitchFamily="34" charset="0"/>
              </a:rPr>
              <a:t>What Maths will I be using?</a:t>
            </a:r>
          </a:p>
        </p:txBody>
      </p:sp>
      <p:sp>
        <p:nvSpPr>
          <p:cNvPr id="6152" name="Rectangle 11"/>
          <p:cNvSpPr>
            <a:spLocks noChangeArrowheads="1"/>
          </p:cNvSpPr>
          <p:nvPr/>
        </p:nvSpPr>
        <p:spPr bwMode="auto">
          <a:xfrm>
            <a:off x="203200" y="3571875"/>
            <a:ext cx="381635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GB" sz="2800" b="1" i="1">
                <a:latin typeface="Calibri" pitchFamily="34" charset="0"/>
              </a:rPr>
              <a:t>What calculations / working out do I need to do?</a:t>
            </a:r>
          </a:p>
        </p:txBody>
      </p:sp>
      <p:sp>
        <p:nvSpPr>
          <p:cNvPr id="6153" name="Rectangle 12"/>
          <p:cNvSpPr>
            <a:spLocks noChangeArrowheads="1"/>
          </p:cNvSpPr>
          <p:nvPr/>
        </p:nvSpPr>
        <p:spPr bwMode="auto">
          <a:xfrm>
            <a:off x="4932363" y="3729038"/>
            <a:ext cx="352742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GB" sz="2800" b="1" i="1">
                <a:latin typeface="Calibri" pitchFamily="34" charset="0"/>
              </a:rPr>
              <a:t>How can I check that my answer is correct?</a:t>
            </a:r>
          </a:p>
        </p:txBody>
      </p:sp>
      <p:pic>
        <p:nvPicPr>
          <p:cNvPr id="6154" name="Picture 2" descr="C:\Documents and Settings\teacher\Local Settings\Temporary Internet Files\Content.IE5\4M5WZJOL\MC90043438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9600" y="1341438"/>
            <a:ext cx="1206500" cy="190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5" name="Picture 2" descr="C:\Documents and Settings\teacher\Local Settings\Temporary Internet Files\Content.IE5\4M5WZJOL\MC90043438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1241425"/>
            <a:ext cx="1206500" cy="190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6" name="Picture 2" descr="C:\Documents and Settings\teacher\Local Settings\Temporary Internet Files\Content.IE5\4M5WZJOL\MC90043438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0213" y="4600575"/>
            <a:ext cx="1206500" cy="190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7" name="Picture 2" descr="C:\Documents and Settings\teacher\Local Settings\Temporary Internet Files\Content.IE5\4M5WZJOL\MC90043438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4611688"/>
            <a:ext cx="1206500" cy="190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071284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6732240" y="227766"/>
            <a:ext cx="2016224" cy="369332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 smtClean="0"/>
              <a:t>A03 Question</a:t>
            </a:r>
            <a:endParaRPr lang="en-GB" b="1" dirty="0"/>
          </a:p>
        </p:txBody>
      </p:sp>
      <p:sp>
        <p:nvSpPr>
          <p:cNvPr id="5" name="Rectangle 4"/>
          <p:cNvSpPr/>
          <p:nvPr/>
        </p:nvSpPr>
        <p:spPr>
          <a:xfrm>
            <a:off x="368361" y="412432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 smtClean="0"/>
              <a:t>The diagram shows a garden in the shape of a rectangle.</a:t>
            </a:r>
          </a:p>
          <a:p>
            <a:r>
              <a:rPr lang="en-GB" dirty="0" smtClean="0"/>
              <a:t> </a:t>
            </a:r>
          </a:p>
          <a:p>
            <a:r>
              <a:rPr lang="en-GB" dirty="0" smtClean="0"/>
              <a:t>All measurements are in metres.</a:t>
            </a:r>
          </a:p>
          <a:p>
            <a:r>
              <a:rPr lang="en-GB" dirty="0" smtClean="0"/>
              <a:t>The perimeter of the garden is 32 metres.</a:t>
            </a:r>
          </a:p>
          <a:p>
            <a:r>
              <a:rPr lang="en-GB" dirty="0" smtClean="0"/>
              <a:t>Work out the value of x</a:t>
            </a:r>
          </a:p>
          <a:p>
            <a:r>
              <a:rPr lang="en-GB" dirty="0" smtClean="0"/>
              <a:t> </a:t>
            </a:r>
            <a:endParaRPr lang="en-GB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636912"/>
            <a:ext cx="7310214" cy="2949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5389124" y="6021288"/>
            <a:ext cx="34381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. . . . . . . . . . . . . . . . . . . . . . </a:t>
            </a:r>
          </a:p>
          <a:p>
            <a:r>
              <a:rPr lang="en-GB" dirty="0" smtClean="0"/>
              <a:t>(Total for Question is 4 marks)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71760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79388" y="115888"/>
            <a:ext cx="4176712" cy="3241675"/>
          </a:xfrm>
          <a:prstGeom prst="rect">
            <a:avLst/>
          </a:prstGeom>
          <a:noFill/>
          <a:ln w="63500">
            <a:solidFill>
              <a:srgbClr val="05FB1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4787900" y="115888"/>
            <a:ext cx="4225925" cy="3241675"/>
          </a:xfrm>
          <a:prstGeom prst="rect">
            <a:avLst/>
          </a:prstGeom>
          <a:noFill/>
          <a:ln w="63500">
            <a:solidFill>
              <a:srgbClr val="2204F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144463" y="3535363"/>
            <a:ext cx="4211637" cy="3133725"/>
          </a:xfrm>
          <a:prstGeom prst="rect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4783480" y="3639416"/>
            <a:ext cx="4244975" cy="3097213"/>
          </a:xfrm>
          <a:prstGeom prst="rect">
            <a:avLst/>
          </a:prstGeom>
          <a:noFill/>
          <a:ln w="635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6150" name="TextBox 4"/>
          <p:cNvSpPr txBox="1">
            <a:spLocks noChangeArrowheads="1"/>
          </p:cNvSpPr>
          <p:nvPr/>
        </p:nvSpPr>
        <p:spPr bwMode="auto">
          <a:xfrm>
            <a:off x="311150" y="244475"/>
            <a:ext cx="3059113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z="2400" b="1" i="1" dirty="0" smtClean="0">
                <a:latin typeface="Calibri" pitchFamily="34" charset="0"/>
              </a:rPr>
              <a:t>Solve an Equation</a:t>
            </a:r>
          </a:p>
          <a:p>
            <a:pPr eaLnBrk="1" hangingPunct="1"/>
            <a:endParaRPr lang="en-GB" sz="2400" b="1" i="1" dirty="0" smtClean="0">
              <a:latin typeface="Calibri" pitchFamily="34" charset="0"/>
            </a:endParaRPr>
          </a:p>
          <a:p>
            <a:pPr eaLnBrk="1" hangingPunct="1"/>
            <a:r>
              <a:rPr lang="en-GB" sz="2400" b="1" i="1" dirty="0" smtClean="0">
                <a:latin typeface="Calibri" pitchFamily="34" charset="0"/>
              </a:rPr>
              <a:t>To calculate perimeter add the lengths of all the sides.</a:t>
            </a:r>
          </a:p>
          <a:p>
            <a:pPr eaLnBrk="1" hangingPunct="1"/>
            <a:endParaRPr lang="en-GB" sz="2400" b="1" i="1" dirty="0" smtClean="0">
              <a:latin typeface="Calibri" pitchFamily="34" charset="0"/>
            </a:endParaRPr>
          </a:p>
          <a:p>
            <a:pPr eaLnBrk="1" hangingPunct="1"/>
            <a:r>
              <a:rPr lang="en-GB" sz="2400" b="1" i="1" dirty="0" smtClean="0">
                <a:latin typeface="Calibri" pitchFamily="34" charset="0"/>
              </a:rPr>
              <a:t>Perimeter = 32cm</a:t>
            </a:r>
            <a:endParaRPr lang="en-GB" sz="2400" b="1" i="1" dirty="0">
              <a:latin typeface="Calibri" pitchFamily="34" charset="0"/>
            </a:endParaRPr>
          </a:p>
        </p:txBody>
      </p:sp>
      <p:pic>
        <p:nvPicPr>
          <p:cNvPr id="6154" name="Picture 2" descr="C:\Documents and Settings\teacher\Local Settings\Temporary Internet Files\Content.IE5\4M5WZJOL\MC90043438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9600" y="1341438"/>
            <a:ext cx="1206500" cy="190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5" name="Picture 2" descr="C:\Documents and Settings\teacher\Local Settings\Temporary Internet Files\Content.IE5\4M5WZJOL\MC90043438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1241425"/>
            <a:ext cx="1206500" cy="190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6" name="Picture 2" descr="C:\Documents and Settings\teacher\Local Settings\Temporary Internet Files\Content.IE5\4M5WZJOL\MC90043438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7838" y="4620638"/>
            <a:ext cx="1206500" cy="190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7" name="Picture 2" descr="C:\Documents and Settings\teacher\Local Settings\Temporary Internet Files\Content.IE5\4M5WZJOL\MC90043438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4611688"/>
            <a:ext cx="1206500" cy="190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Box 4"/>
          <p:cNvSpPr txBox="1">
            <a:spLocks noChangeArrowheads="1"/>
          </p:cNvSpPr>
          <p:nvPr/>
        </p:nvSpPr>
        <p:spPr bwMode="auto">
          <a:xfrm>
            <a:off x="4932362" y="182453"/>
            <a:ext cx="3059113" cy="3108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z="2800" b="1" i="1" dirty="0" smtClean="0">
                <a:latin typeface="Calibri" pitchFamily="34" charset="0"/>
              </a:rPr>
              <a:t>Write an expression</a:t>
            </a:r>
          </a:p>
          <a:p>
            <a:pPr eaLnBrk="1" hangingPunct="1"/>
            <a:endParaRPr lang="en-GB" sz="2800" b="1" i="1" dirty="0">
              <a:latin typeface="Calibri" pitchFamily="34" charset="0"/>
            </a:endParaRPr>
          </a:p>
          <a:p>
            <a:pPr eaLnBrk="1" hangingPunct="1"/>
            <a:r>
              <a:rPr lang="en-GB" sz="2800" b="1" i="1" dirty="0" smtClean="0">
                <a:latin typeface="Calibri" pitchFamily="34" charset="0"/>
              </a:rPr>
              <a:t>Simplify</a:t>
            </a:r>
          </a:p>
          <a:p>
            <a:pPr eaLnBrk="1" hangingPunct="1"/>
            <a:endParaRPr lang="en-GB" sz="2800" b="1" i="1" dirty="0">
              <a:latin typeface="Calibri" pitchFamily="34" charset="0"/>
            </a:endParaRPr>
          </a:p>
          <a:p>
            <a:pPr eaLnBrk="1" hangingPunct="1"/>
            <a:r>
              <a:rPr lang="en-GB" sz="2800" b="1" i="1" dirty="0" smtClean="0">
                <a:latin typeface="Calibri" pitchFamily="34" charset="0"/>
              </a:rPr>
              <a:t>Use inverse operations</a:t>
            </a:r>
          </a:p>
        </p:txBody>
      </p:sp>
      <p:sp>
        <p:nvSpPr>
          <p:cNvPr id="16" name="TextBox 4"/>
          <p:cNvSpPr txBox="1">
            <a:spLocks noChangeArrowheads="1"/>
          </p:cNvSpPr>
          <p:nvPr/>
        </p:nvSpPr>
        <p:spPr bwMode="auto">
          <a:xfrm>
            <a:off x="251618" y="3639416"/>
            <a:ext cx="39973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z="2400" b="1" i="1" dirty="0" smtClean="0">
                <a:latin typeface="Calibri" pitchFamily="34" charset="0"/>
              </a:rPr>
              <a:t>4 + 3x + x + 6 + 4 + 3x + x + 6 </a:t>
            </a:r>
            <a:endParaRPr lang="en-GB" sz="2400" b="1" i="1" dirty="0">
              <a:latin typeface="Calibri" pitchFamily="34" charset="0"/>
            </a:endParaRPr>
          </a:p>
        </p:txBody>
      </p:sp>
      <p:sp>
        <p:nvSpPr>
          <p:cNvPr id="17" name="TextBox 4"/>
          <p:cNvSpPr txBox="1">
            <a:spLocks noChangeArrowheads="1"/>
          </p:cNvSpPr>
          <p:nvPr/>
        </p:nvSpPr>
        <p:spPr bwMode="auto">
          <a:xfrm>
            <a:off x="311150" y="4206081"/>
            <a:ext cx="39973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z="2400" b="1" i="1" dirty="0" smtClean="0">
                <a:latin typeface="Calibri" pitchFamily="34" charset="0"/>
              </a:rPr>
              <a:t>Perimeter = 8x + 20</a:t>
            </a:r>
            <a:endParaRPr lang="en-GB" sz="2400" b="1" i="1" dirty="0">
              <a:latin typeface="Calibri" pitchFamily="34" charset="0"/>
            </a:endParaRPr>
          </a:p>
        </p:txBody>
      </p:sp>
      <p:sp>
        <p:nvSpPr>
          <p:cNvPr id="18" name="TextBox 4"/>
          <p:cNvSpPr txBox="1">
            <a:spLocks noChangeArrowheads="1"/>
          </p:cNvSpPr>
          <p:nvPr/>
        </p:nvSpPr>
        <p:spPr bwMode="auto">
          <a:xfrm>
            <a:off x="239736" y="4889648"/>
            <a:ext cx="39973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z="2400" b="1" i="1" dirty="0" smtClean="0">
                <a:latin typeface="Calibri" pitchFamily="34" charset="0"/>
              </a:rPr>
              <a:t>8x + 20 = 32</a:t>
            </a:r>
            <a:endParaRPr lang="en-GB" sz="2400" b="1" i="1" dirty="0">
              <a:latin typeface="Calibri" pitchFamily="34" charset="0"/>
            </a:endParaRPr>
          </a:p>
        </p:txBody>
      </p:sp>
      <p:sp>
        <p:nvSpPr>
          <p:cNvPr id="19" name="TextBox 4"/>
          <p:cNvSpPr txBox="1">
            <a:spLocks noChangeArrowheads="1"/>
          </p:cNvSpPr>
          <p:nvPr/>
        </p:nvSpPr>
        <p:spPr bwMode="auto">
          <a:xfrm>
            <a:off x="239735" y="5467600"/>
            <a:ext cx="39973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z="2400" b="1" i="1" dirty="0" smtClean="0">
                <a:latin typeface="Calibri" pitchFamily="34" charset="0"/>
              </a:rPr>
              <a:t> 8x = 12</a:t>
            </a:r>
            <a:endParaRPr lang="en-GB" sz="2400" b="1" i="1" dirty="0">
              <a:latin typeface="Calibri" pitchFamily="34" charset="0"/>
            </a:endParaRPr>
          </a:p>
        </p:txBody>
      </p:sp>
      <p:sp>
        <p:nvSpPr>
          <p:cNvPr id="20" name="TextBox 4"/>
          <p:cNvSpPr txBox="1">
            <a:spLocks noChangeArrowheads="1"/>
          </p:cNvSpPr>
          <p:nvPr/>
        </p:nvSpPr>
        <p:spPr bwMode="auto">
          <a:xfrm>
            <a:off x="269081" y="5965378"/>
            <a:ext cx="39973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z="2400" b="1" i="1" dirty="0" smtClean="0">
                <a:latin typeface="Calibri" pitchFamily="34" charset="0"/>
              </a:rPr>
              <a:t> x = 1.5</a:t>
            </a:r>
            <a:endParaRPr lang="en-GB" sz="2400" b="1" i="1" dirty="0">
              <a:latin typeface="Calibri" pitchFamily="34" charset="0"/>
            </a:endParaRPr>
          </a:p>
        </p:txBody>
      </p:sp>
      <p:sp>
        <p:nvSpPr>
          <p:cNvPr id="21" name="TextBox 4"/>
          <p:cNvSpPr txBox="1">
            <a:spLocks noChangeArrowheads="1"/>
          </p:cNvSpPr>
          <p:nvPr/>
        </p:nvSpPr>
        <p:spPr bwMode="auto">
          <a:xfrm>
            <a:off x="4854918" y="3870248"/>
            <a:ext cx="3997325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z="2400" b="1" i="1" dirty="0" smtClean="0">
                <a:latin typeface="Calibri" pitchFamily="34" charset="0"/>
              </a:rPr>
              <a:t>Length     4 + (3 x 1.5) = 8.5</a:t>
            </a:r>
          </a:p>
          <a:p>
            <a:pPr eaLnBrk="1" hangingPunct="1"/>
            <a:r>
              <a:rPr lang="en-GB" sz="2400" b="1" i="1" dirty="0" smtClean="0">
                <a:latin typeface="Calibri" pitchFamily="34" charset="0"/>
              </a:rPr>
              <a:t>Width     1.5 + 6 = 7.5</a:t>
            </a:r>
          </a:p>
          <a:p>
            <a:pPr eaLnBrk="1" hangingPunct="1"/>
            <a:endParaRPr lang="en-GB" sz="2400" b="1" i="1" dirty="0" smtClean="0">
              <a:latin typeface="Calibri" pitchFamily="34" charset="0"/>
            </a:endParaRPr>
          </a:p>
          <a:p>
            <a:pPr eaLnBrk="1" hangingPunct="1"/>
            <a:r>
              <a:rPr lang="en-GB" sz="2400" b="1" i="1" dirty="0" smtClean="0">
                <a:latin typeface="Calibri" pitchFamily="34" charset="0"/>
              </a:rPr>
              <a:t>8.5 + 7.5 = 16</a:t>
            </a:r>
          </a:p>
          <a:p>
            <a:pPr eaLnBrk="1" hangingPunct="1"/>
            <a:endParaRPr lang="en-GB" sz="2400" b="1" i="1" dirty="0">
              <a:latin typeface="Calibri" pitchFamily="34" charset="0"/>
            </a:endParaRPr>
          </a:p>
          <a:p>
            <a:pPr eaLnBrk="1" hangingPunct="1"/>
            <a:r>
              <a:rPr lang="en-GB" sz="2400" b="1" i="1" dirty="0" smtClean="0">
                <a:latin typeface="Calibri" pitchFamily="34" charset="0"/>
              </a:rPr>
              <a:t>16 x 2 = 32</a:t>
            </a:r>
            <a:endParaRPr lang="en-GB" sz="2400" b="1" i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4334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en-GB" sz="2800" u="sng" dirty="0" smtClean="0"/>
              <a:t>Solution</a:t>
            </a:r>
            <a:endParaRPr lang="en-GB" sz="2800" u="sng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2418123"/>
              </p:ext>
            </p:extLst>
          </p:nvPr>
        </p:nvGraphicFramePr>
        <p:xfrm>
          <a:off x="467544" y="1196752"/>
          <a:ext cx="8352931" cy="46770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64096"/>
                <a:gridCol w="1152128"/>
                <a:gridCol w="1224136"/>
                <a:gridCol w="1152128"/>
                <a:gridCol w="936104"/>
                <a:gridCol w="3024339"/>
              </a:tblGrid>
              <a:tr h="129313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  <a:r>
                        <a:rPr lang="en-GB" sz="1600" dirty="0" smtClean="0">
                          <a:effectLst/>
                        </a:rPr>
                        <a:t>Question </a:t>
                      </a:r>
                      <a:endParaRPr lang="en-GB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001" marR="460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>
                          <a:effectLst/>
                        </a:rPr>
                        <a:t>Working</a:t>
                      </a:r>
                      <a:endParaRPr lang="en-GB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001" marR="4600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>
                          <a:effectLst/>
                        </a:rPr>
                        <a:t>Answer</a:t>
                      </a:r>
                      <a:endParaRPr lang="en-GB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001" marR="4600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>
                          <a:effectLst/>
                        </a:rPr>
                        <a:t>Mark</a:t>
                      </a:r>
                      <a:endParaRPr lang="en-GB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001" marR="4600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>
                          <a:effectLst/>
                        </a:rPr>
                        <a:t>Notes</a:t>
                      </a:r>
                      <a:endParaRPr lang="en-GB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001" marR="4600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966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  </a:t>
                      </a:r>
                      <a:endParaRPr lang="en-GB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001" marR="4600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   </a:t>
                      </a:r>
                      <a:endParaRPr lang="en-GB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001" marR="4600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   </a:t>
                      </a:r>
                      <a:endParaRPr lang="en-GB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001" marR="4600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1.5  </a:t>
                      </a:r>
                      <a:endParaRPr lang="en-GB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001" marR="4600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4  </a:t>
                      </a:r>
                      <a:endParaRPr lang="en-GB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001" marR="4600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M1 for correct expression for perimeter </a:t>
                      </a:r>
                      <a:br>
                        <a:rPr lang="en-GB" sz="1600" dirty="0">
                          <a:effectLst/>
                        </a:rPr>
                      </a:br>
                      <a:r>
                        <a:rPr lang="en-GB" sz="1600" dirty="0" err="1">
                          <a:effectLst/>
                        </a:rPr>
                        <a:t>eg</a:t>
                      </a:r>
                      <a:r>
                        <a:rPr lang="en-GB" sz="1600" dirty="0">
                          <a:effectLst/>
                        </a:rPr>
                        <a:t>. 4 + 3x + x + 6 + 4 + 3x + x + 6 </a:t>
                      </a:r>
                      <a:r>
                        <a:rPr lang="en-GB" sz="1600" dirty="0" err="1">
                          <a:effectLst/>
                        </a:rPr>
                        <a:t>oe</a:t>
                      </a:r>
                      <a:r>
                        <a:rPr lang="en-GB" sz="1600" dirty="0">
                          <a:effectLst/>
                        </a:rPr>
                        <a:t> </a:t>
                      </a:r>
                      <a:br>
                        <a:rPr lang="en-GB" sz="1600" dirty="0">
                          <a:effectLst/>
                        </a:rPr>
                      </a:br>
                      <a:r>
                        <a:rPr lang="en-GB" sz="1600" dirty="0">
                          <a:effectLst/>
                        </a:rPr>
                        <a:t>M1 for forming correct equation </a:t>
                      </a:r>
                      <a:br>
                        <a:rPr lang="en-GB" sz="1600" dirty="0">
                          <a:effectLst/>
                        </a:rPr>
                      </a:br>
                      <a:r>
                        <a:rPr lang="en-GB" sz="1600" dirty="0" err="1">
                          <a:effectLst/>
                        </a:rPr>
                        <a:t>eg</a:t>
                      </a:r>
                      <a:r>
                        <a:rPr lang="en-GB" sz="1600" dirty="0">
                          <a:effectLst/>
                        </a:rPr>
                        <a:t>. 4 + 3x + x + 6 + 4 + 3x + x + 6= 32 </a:t>
                      </a:r>
                      <a:r>
                        <a:rPr lang="en-GB" sz="1600" dirty="0" err="1">
                          <a:effectLst/>
                        </a:rPr>
                        <a:t>oe</a:t>
                      </a:r>
                      <a:r>
                        <a:rPr lang="en-GB" sz="1600" dirty="0">
                          <a:effectLst/>
                        </a:rPr>
                        <a:t> </a:t>
                      </a:r>
                      <a:br>
                        <a:rPr lang="en-GB" sz="1600" dirty="0">
                          <a:effectLst/>
                        </a:rPr>
                      </a:br>
                      <a:r>
                        <a:rPr lang="en-GB" sz="1600" dirty="0">
                          <a:effectLst/>
                        </a:rPr>
                        <a:t>M1 for 8x = 12 or 12 ÷ 8 </a:t>
                      </a:r>
                      <a:br>
                        <a:rPr lang="en-GB" sz="1600" dirty="0">
                          <a:effectLst/>
                        </a:rPr>
                      </a:br>
                      <a:r>
                        <a:rPr lang="en-GB" sz="1600" dirty="0">
                          <a:effectLst/>
                        </a:rPr>
                        <a:t>A1 for 1.5 </a:t>
                      </a:r>
                      <a:r>
                        <a:rPr lang="en-GB" sz="1600" dirty="0" err="1">
                          <a:effectLst/>
                        </a:rPr>
                        <a:t>oe</a:t>
                      </a:r>
                      <a:r>
                        <a:rPr lang="en-GB" sz="1600" dirty="0">
                          <a:effectLst/>
                        </a:rPr>
                        <a:t>  OR M1 for correct expression for semi-perimeter </a:t>
                      </a:r>
                      <a:br>
                        <a:rPr lang="en-GB" sz="1600" dirty="0">
                          <a:effectLst/>
                        </a:rPr>
                      </a:br>
                      <a:r>
                        <a:rPr lang="en-GB" sz="1600" dirty="0" err="1">
                          <a:effectLst/>
                        </a:rPr>
                        <a:t>eg</a:t>
                      </a:r>
                      <a:r>
                        <a:rPr lang="en-GB" sz="1600" dirty="0">
                          <a:effectLst/>
                        </a:rPr>
                        <a:t>. 4 + 3x + x + 6 </a:t>
                      </a:r>
                      <a:r>
                        <a:rPr lang="en-GB" sz="1600" dirty="0" err="1">
                          <a:effectLst/>
                        </a:rPr>
                        <a:t>oe</a:t>
                      </a:r>
                      <a:r>
                        <a:rPr lang="en-GB" sz="1600" dirty="0">
                          <a:effectLst/>
                        </a:rPr>
                        <a:t> </a:t>
                      </a:r>
                      <a:br>
                        <a:rPr lang="en-GB" sz="1600" dirty="0">
                          <a:effectLst/>
                        </a:rPr>
                      </a:br>
                      <a:r>
                        <a:rPr lang="en-GB" sz="1600" dirty="0">
                          <a:effectLst/>
                        </a:rPr>
                        <a:t>M1 for forming correct equation </a:t>
                      </a:r>
                      <a:br>
                        <a:rPr lang="en-GB" sz="1600" dirty="0">
                          <a:effectLst/>
                        </a:rPr>
                      </a:br>
                      <a:r>
                        <a:rPr lang="en-GB" sz="1600" dirty="0" err="1">
                          <a:effectLst/>
                        </a:rPr>
                        <a:t>eg</a:t>
                      </a:r>
                      <a:r>
                        <a:rPr lang="en-GB" sz="1600" dirty="0">
                          <a:effectLst/>
                        </a:rPr>
                        <a:t>. 4 + 3x + x + 6 = 16</a:t>
                      </a:r>
                      <a:br>
                        <a:rPr lang="en-GB" sz="1600" dirty="0">
                          <a:effectLst/>
                        </a:rPr>
                      </a:br>
                      <a:r>
                        <a:rPr lang="en-GB" sz="1600" dirty="0">
                          <a:effectLst/>
                        </a:rPr>
                        <a:t> M1 for 4x = 6 or 6 ÷ 4 </a:t>
                      </a:r>
                      <a:br>
                        <a:rPr lang="en-GB" sz="1600" dirty="0">
                          <a:effectLst/>
                        </a:rPr>
                      </a:br>
                      <a:r>
                        <a:rPr lang="en-GB" sz="1600" dirty="0">
                          <a:effectLst/>
                        </a:rPr>
                        <a:t>A1 for 1.5 </a:t>
                      </a:r>
                      <a:r>
                        <a:rPr lang="en-GB" sz="1600" dirty="0" err="1">
                          <a:effectLst/>
                        </a:rPr>
                        <a:t>oe</a:t>
                      </a:r>
                      <a:r>
                        <a:rPr lang="en-GB" sz="1600" dirty="0">
                          <a:effectLst/>
                        </a:rPr>
                        <a:t> </a:t>
                      </a:r>
                      <a:endParaRPr lang="en-GB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001" marR="4600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71563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79388" y="115888"/>
            <a:ext cx="4176712" cy="3241675"/>
          </a:xfrm>
          <a:prstGeom prst="rect">
            <a:avLst/>
          </a:prstGeom>
          <a:noFill/>
          <a:ln w="63500">
            <a:solidFill>
              <a:srgbClr val="05FB1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4787900" y="115888"/>
            <a:ext cx="4225925" cy="3241675"/>
          </a:xfrm>
          <a:prstGeom prst="rect">
            <a:avLst/>
          </a:prstGeom>
          <a:noFill/>
          <a:ln w="63500">
            <a:solidFill>
              <a:srgbClr val="2204F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144463" y="3535363"/>
            <a:ext cx="4211637" cy="3133725"/>
          </a:xfrm>
          <a:prstGeom prst="rect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4768850" y="3571875"/>
            <a:ext cx="4244975" cy="3097213"/>
          </a:xfrm>
          <a:prstGeom prst="rect">
            <a:avLst/>
          </a:prstGeom>
          <a:noFill/>
          <a:ln w="635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6150" name="TextBox 4"/>
          <p:cNvSpPr txBox="1">
            <a:spLocks noChangeArrowheads="1"/>
          </p:cNvSpPr>
          <p:nvPr/>
        </p:nvSpPr>
        <p:spPr bwMode="auto">
          <a:xfrm>
            <a:off x="311150" y="244475"/>
            <a:ext cx="3059113" cy="267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z="2800" b="1" i="1">
                <a:latin typeface="Calibri" pitchFamily="34" charset="0"/>
              </a:rPr>
              <a:t>What is the question asking me?</a:t>
            </a:r>
          </a:p>
          <a:p>
            <a:pPr eaLnBrk="1" hangingPunct="1"/>
            <a:endParaRPr lang="en-GB" sz="2800" b="1" i="1">
              <a:latin typeface="Calibri" pitchFamily="34" charset="0"/>
            </a:endParaRPr>
          </a:p>
          <a:p>
            <a:pPr eaLnBrk="1" hangingPunct="1"/>
            <a:r>
              <a:rPr lang="en-GB" sz="2800" b="1" i="1">
                <a:latin typeface="Calibri" pitchFamily="34" charset="0"/>
              </a:rPr>
              <a:t>What information do I already have?</a:t>
            </a:r>
          </a:p>
        </p:txBody>
      </p:sp>
      <p:sp>
        <p:nvSpPr>
          <p:cNvPr id="6151" name="TextBox 4"/>
          <p:cNvSpPr txBox="1">
            <a:spLocks noChangeArrowheads="1"/>
          </p:cNvSpPr>
          <p:nvPr/>
        </p:nvSpPr>
        <p:spPr bwMode="auto">
          <a:xfrm>
            <a:off x="5076825" y="352425"/>
            <a:ext cx="21590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z="2800" b="1" i="1">
                <a:latin typeface="Calibri" pitchFamily="34" charset="0"/>
              </a:rPr>
              <a:t>What Maths will I be using?</a:t>
            </a:r>
          </a:p>
        </p:txBody>
      </p:sp>
      <p:sp>
        <p:nvSpPr>
          <p:cNvPr id="6152" name="Rectangle 11"/>
          <p:cNvSpPr>
            <a:spLocks noChangeArrowheads="1"/>
          </p:cNvSpPr>
          <p:nvPr/>
        </p:nvSpPr>
        <p:spPr bwMode="auto">
          <a:xfrm>
            <a:off x="203200" y="3571875"/>
            <a:ext cx="381635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GB" sz="2800" b="1" i="1">
                <a:latin typeface="Calibri" pitchFamily="34" charset="0"/>
              </a:rPr>
              <a:t>What calculations / working out do I need to do?</a:t>
            </a:r>
          </a:p>
        </p:txBody>
      </p:sp>
      <p:sp>
        <p:nvSpPr>
          <p:cNvPr id="6153" name="Rectangle 12"/>
          <p:cNvSpPr>
            <a:spLocks noChangeArrowheads="1"/>
          </p:cNvSpPr>
          <p:nvPr/>
        </p:nvSpPr>
        <p:spPr bwMode="auto">
          <a:xfrm>
            <a:off x="4932363" y="3729038"/>
            <a:ext cx="352742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GB" sz="2800" b="1" i="1">
                <a:latin typeface="Calibri" pitchFamily="34" charset="0"/>
              </a:rPr>
              <a:t>How can I check that my answer is correct?</a:t>
            </a:r>
          </a:p>
        </p:txBody>
      </p:sp>
      <p:pic>
        <p:nvPicPr>
          <p:cNvPr id="6154" name="Picture 2" descr="C:\Documents and Settings\teacher\Local Settings\Temporary Internet Files\Content.IE5\4M5WZJOL\MC90043438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9600" y="1341438"/>
            <a:ext cx="1206500" cy="190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5" name="Picture 2" descr="C:\Documents and Settings\teacher\Local Settings\Temporary Internet Files\Content.IE5\4M5WZJOL\MC90043438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1241425"/>
            <a:ext cx="1206500" cy="190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6" name="Picture 2" descr="C:\Documents and Settings\teacher\Local Settings\Temporary Internet Files\Content.IE5\4M5WZJOL\MC90043438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0213" y="4600575"/>
            <a:ext cx="1206500" cy="190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7" name="Picture 2" descr="C:\Documents and Settings\teacher\Local Settings\Temporary Internet Files\Content.IE5\4M5WZJOL\MC90043438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4611688"/>
            <a:ext cx="1206500" cy="190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053726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6732240" y="227766"/>
            <a:ext cx="2016224" cy="369332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 smtClean="0"/>
              <a:t>A03 Question</a:t>
            </a:r>
            <a:endParaRPr lang="en-GB" b="1" dirty="0"/>
          </a:p>
        </p:txBody>
      </p:sp>
      <p:sp>
        <p:nvSpPr>
          <p:cNvPr id="2" name="Rectangle 1"/>
          <p:cNvSpPr/>
          <p:nvPr/>
        </p:nvSpPr>
        <p:spPr>
          <a:xfrm>
            <a:off x="251520" y="227766"/>
            <a:ext cx="4572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 smtClean="0"/>
              <a:t>ABC is a triangle.</a:t>
            </a:r>
          </a:p>
          <a:p>
            <a:endParaRPr lang="en-GB" dirty="0" smtClean="0"/>
          </a:p>
          <a:p>
            <a:r>
              <a:rPr lang="en-GB" dirty="0" smtClean="0"/>
              <a:t> Angle ABC = angle BCA.</a:t>
            </a:r>
          </a:p>
          <a:p>
            <a:endParaRPr lang="en-GB" dirty="0" smtClean="0"/>
          </a:p>
          <a:p>
            <a:r>
              <a:rPr lang="en-GB" dirty="0" smtClean="0"/>
              <a:t>The length of side AB is (3x − 5) cm.</a:t>
            </a:r>
          </a:p>
          <a:p>
            <a:r>
              <a:rPr lang="en-GB" dirty="0" smtClean="0"/>
              <a:t>The length of side AC is (19 − x) cm.</a:t>
            </a:r>
          </a:p>
          <a:p>
            <a:r>
              <a:rPr lang="en-GB" dirty="0" smtClean="0"/>
              <a:t>The length of side BC is 2x cm.</a:t>
            </a:r>
          </a:p>
          <a:p>
            <a:endParaRPr lang="en-GB" dirty="0" smtClean="0"/>
          </a:p>
          <a:p>
            <a:r>
              <a:rPr lang="en-GB" dirty="0" smtClean="0"/>
              <a:t>Work out the perimeter of the triangle.</a:t>
            </a:r>
          </a:p>
          <a:p>
            <a:r>
              <a:rPr lang="en-GB" dirty="0" smtClean="0"/>
              <a:t>Give your answer as a number of centimetres.</a:t>
            </a:r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140968"/>
            <a:ext cx="6600733" cy="36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5789757" y="6093296"/>
            <a:ext cx="29890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/>
              <a:t>(Total for Question is 5 marks)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58990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79388" y="115888"/>
            <a:ext cx="4176712" cy="3241675"/>
          </a:xfrm>
          <a:prstGeom prst="rect">
            <a:avLst/>
          </a:prstGeom>
          <a:noFill/>
          <a:ln w="63500">
            <a:solidFill>
              <a:srgbClr val="05FB1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4787900" y="115888"/>
            <a:ext cx="4225925" cy="3241675"/>
          </a:xfrm>
          <a:prstGeom prst="rect">
            <a:avLst/>
          </a:prstGeom>
          <a:noFill/>
          <a:ln w="63500">
            <a:solidFill>
              <a:srgbClr val="2204F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144463" y="3535363"/>
            <a:ext cx="4211637" cy="3133725"/>
          </a:xfrm>
          <a:prstGeom prst="rect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4783480" y="3639416"/>
            <a:ext cx="4244975" cy="3097213"/>
          </a:xfrm>
          <a:prstGeom prst="rect">
            <a:avLst/>
          </a:prstGeom>
          <a:noFill/>
          <a:ln w="635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6150" name="TextBox 4"/>
          <p:cNvSpPr txBox="1">
            <a:spLocks noChangeArrowheads="1"/>
          </p:cNvSpPr>
          <p:nvPr/>
        </p:nvSpPr>
        <p:spPr bwMode="auto">
          <a:xfrm>
            <a:off x="293687" y="182453"/>
            <a:ext cx="3913188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z="2000" b="1" i="1" dirty="0" smtClean="0">
                <a:latin typeface="Calibri" pitchFamily="34" charset="0"/>
              </a:rPr>
              <a:t>Solve an Equation</a:t>
            </a:r>
          </a:p>
          <a:p>
            <a:pPr eaLnBrk="1" hangingPunct="1"/>
            <a:endParaRPr lang="en-GB" sz="2000" b="1" i="1" dirty="0" smtClean="0">
              <a:latin typeface="Calibri" pitchFamily="34" charset="0"/>
            </a:endParaRPr>
          </a:p>
          <a:p>
            <a:pPr eaLnBrk="1" hangingPunct="1"/>
            <a:r>
              <a:rPr lang="en-GB" sz="2000" b="1" i="1" dirty="0" smtClean="0">
                <a:latin typeface="Calibri" pitchFamily="34" charset="0"/>
              </a:rPr>
              <a:t>Work out the Perimeter</a:t>
            </a:r>
          </a:p>
          <a:p>
            <a:pPr eaLnBrk="1" hangingPunct="1"/>
            <a:endParaRPr lang="en-GB" sz="2000" b="1" i="1" dirty="0" smtClean="0">
              <a:latin typeface="Calibri" pitchFamily="34" charset="0"/>
            </a:endParaRPr>
          </a:p>
          <a:p>
            <a:pPr eaLnBrk="1" hangingPunct="1"/>
            <a:r>
              <a:rPr lang="en-GB" sz="2000" b="1" i="1" dirty="0" smtClean="0">
                <a:latin typeface="Calibri" pitchFamily="34" charset="0"/>
              </a:rPr>
              <a:t>To calculate perimeter add the lengths of all the sides.</a:t>
            </a:r>
          </a:p>
          <a:p>
            <a:pPr eaLnBrk="1" hangingPunct="1"/>
            <a:endParaRPr lang="en-GB" sz="2000" b="1" i="1" dirty="0">
              <a:latin typeface="Calibri" pitchFamily="34" charset="0"/>
            </a:endParaRPr>
          </a:p>
          <a:p>
            <a:pPr eaLnBrk="1" hangingPunct="1"/>
            <a:r>
              <a:rPr lang="en-GB" sz="2000" b="1" i="1" dirty="0" smtClean="0">
                <a:latin typeface="Calibri" pitchFamily="34" charset="0"/>
              </a:rPr>
              <a:t>Isosceles triangles have two equal sides.</a:t>
            </a:r>
          </a:p>
        </p:txBody>
      </p:sp>
      <p:sp>
        <p:nvSpPr>
          <p:cNvPr id="14" name="TextBox 4"/>
          <p:cNvSpPr txBox="1">
            <a:spLocks noChangeArrowheads="1"/>
          </p:cNvSpPr>
          <p:nvPr/>
        </p:nvSpPr>
        <p:spPr bwMode="auto">
          <a:xfrm>
            <a:off x="4932362" y="182453"/>
            <a:ext cx="3059113" cy="3108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z="2800" b="1" i="1" dirty="0" smtClean="0">
                <a:latin typeface="Calibri" pitchFamily="34" charset="0"/>
              </a:rPr>
              <a:t>Write an equation</a:t>
            </a:r>
          </a:p>
          <a:p>
            <a:pPr eaLnBrk="1" hangingPunct="1"/>
            <a:endParaRPr lang="en-GB" sz="2800" b="1" i="1" dirty="0">
              <a:latin typeface="Calibri" pitchFamily="34" charset="0"/>
            </a:endParaRPr>
          </a:p>
          <a:p>
            <a:pPr eaLnBrk="1" hangingPunct="1"/>
            <a:r>
              <a:rPr lang="en-GB" sz="2800" b="1" i="1" dirty="0" smtClean="0">
                <a:latin typeface="Calibri" pitchFamily="34" charset="0"/>
              </a:rPr>
              <a:t>Solve an equation</a:t>
            </a:r>
          </a:p>
          <a:p>
            <a:pPr eaLnBrk="1" hangingPunct="1"/>
            <a:endParaRPr lang="en-GB" sz="2800" b="1" i="1" dirty="0">
              <a:latin typeface="Calibri" pitchFamily="34" charset="0"/>
            </a:endParaRPr>
          </a:p>
          <a:p>
            <a:pPr eaLnBrk="1" hangingPunct="1"/>
            <a:r>
              <a:rPr lang="en-GB" sz="2800" b="1" i="1" dirty="0" smtClean="0">
                <a:latin typeface="Calibri" pitchFamily="34" charset="0"/>
              </a:rPr>
              <a:t>Substitute the value of x into the equation</a:t>
            </a:r>
          </a:p>
        </p:txBody>
      </p:sp>
      <p:sp>
        <p:nvSpPr>
          <p:cNvPr id="16" name="TextBox 4"/>
          <p:cNvSpPr txBox="1">
            <a:spLocks noChangeArrowheads="1"/>
          </p:cNvSpPr>
          <p:nvPr/>
        </p:nvSpPr>
        <p:spPr bwMode="auto">
          <a:xfrm>
            <a:off x="251618" y="3639416"/>
            <a:ext cx="3997325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z="2400" b="1" i="1" dirty="0" smtClean="0">
                <a:latin typeface="Calibri" pitchFamily="34" charset="0"/>
              </a:rPr>
              <a:t>3x – 5 = 19 – x</a:t>
            </a:r>
          </a:p>
          <a:p>
            <a:pPr eaLnBrk="1" hangingPunct="1"/>
            <a:r>
              <a:rPr lang="en-GB" sz="2400" b="1" i="1" dirty="0" smtClean="0">
                <a:latin typeface="Calibri" pitchFamily="34" charset="0"/>
              </a:rPr>
              <a:t>4x – 5 = 19</a:t>
            </a:r>
          </a:p>
          <a:p>
            <a:pPr eaLnBrk="1" hangingPunct="1"/>
            <a:r>
              <a:rPr lang="en-GB" sz="2400" b="1" i="1" dirty="0" smtClean="0">
                <a:latin typeface="Calibri" pitchFamily="34" charset="0"/>
              </a:rPr>
              <a:t>4x = 24</a:t>
            </a:r>
          </a:p>
          <a:p>
            <a:pPr eaLnBrk="1" hangingPunct="1"/>
            <a:r>
              <a:rPr lang="en-GB" sz="2400" b="1" i="1" dirty="0">
                <a:latin typeface="Calibri" pitchFamily="34" charset="0"/>
              </a:rPr>
              <a:t>x</a:t>
            </a:r>
            <a:r>
              <a:rPr lang="en-GB" sz="2400" b="1" i="1" dirty="0" smtClean="0">
                <a:latin typeface="Calibri" pitchFamily="34" charset="0"/>
              </a:rPr>
              <a:t> = 6  </a:t>
            </a:r>
            <a:endParaRPr lang="en-GB" sz="2400" b="1" i="1" dirty="0">
              <a:latin typeface="Calibri" pitchFamily="34" charset="0"/>
            </a:endParaRPr>
          </a:p>
        </p:txBody>
      </p:sp>
      <p:sp>
        <p:nvSpPr>
          <p:cNvPr id="21" name="TextBox 4"/>
          <p:cNvSpPr txBox="1">
            <a:spLocks noChangeArrowheads="1"/>
          </p:cNvSpPr>
          <p:nvPr/>
        </p:nvSpPr>
        <p:spPr bwMode="auto">
          <a:xfrm>
            <a:off x="4854918" y="3870248"/>
            <a:ext cx="3997325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z="2400" b="1" i="1" dirty="0" smtClean="0">
                <a:latin typeface="Calibri" pitchFamily="34" charset="0"/>
              </a:rPr>
              <a:t>If x = 6 </a:t>
            </a:r>
          </a:p>
          <a:p>
            <a:pPr eaLnBrk="1" hangingPunct="1"/>
            <a:endParaRPr lang="en-GB" sz="2400" b="1" i="1" dirty="0">
              <a:latin typeface="Calibri" pitchFamily="34" charset="0"/>
            </a:endParaRPr>
          </a:p>
          <a:p>
            <a:pPr eaLnBrk="1" hangingPunct="1"/>
            <a:r>
              <a:rPr lang="en-GB" sz="2400" b="1" i="1" dirty="0" smtClean="0">
                <a:latin typeface="Calibri" pitchFamily="34" charset="0"/>
              </a:rPr>
              <a:t>3x – 5 = 13</a:t>
            </a:r>
          </a:p>
          <a:p>
            <a:pPr eaLnBrk="1" hangingPunct="1"/>
            <a:r>
              <a:rPr lang="en-GB" sz="2400" b="1" i="1" dirty="0" smtClean="0">
                <a:latin typeface="Calibri" pitchFamily="34" charset="0"/>
              </a:rPr>
              <a:t>19 – x = 13</a:t>
            </a:r>
          </a:p>
          <a:p>
            <a:pPr eaLnBrk="1" hangingPunct="1"/>
            <a:endParaRPr lang="en-GB" sz="2400" b="1" i="1" dirty="0">
              <a:latin typeface="Calibri" pitchFamily="34" charset="0"/>
            </a:endParaRPr>
          </a:p>
          <a:p>
            <a:pPr eaLnBrk="1" hangingPunct="1"/>
            <a:r>
              <a:rPr lang="en-GB" sz="2400" b="1" i="1" dirty="0">
                <a:latin typeface="Calibri" pitchFamily="34" charset="0"/>
              </a:rPr>
              <a:t>S</a:t>
            </a:r>
            <a:r>
              <a:rPr lang="en-GB" sz="2400" b="1" i="1" dirty="0" smtClean="0">
                <a:latin typeface="Calibri" pitchFamily="34" charset="0"/>
              </a:rPr>
              <a:t>o x = 6</a:t>
            </a:r>
            <a:endParaRPr lang="en-GB" sz="2400" b="1" i="1" dirty="0">
              <a:latin typeface="Calibri" pitchFamily="34" charset="0"/>
            </a:endParaRPr>
          </a:p>
        </p:txBody>
      </p:sp>
      <p:pic>
        <p:nvPicPr>
          <p:cNvPr id="22" name="Picture 2" descr="C:\Documents and Settings\teacher\Local Settings\Temporary Internet Files\Content.IE5\4M5WZJOL\MC90043438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0669" y="237391"/>
            <a:ext cx="765876" cy="1207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2" descr="C:\Documents and Settings\teacher\Local Settings\Temporary Internet Files\Content.IE5\4M5WZJOL\MC90043438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1130" y="237391"/>
            <a:ext cx="765876" cy="1207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TextBox 4"/>
          <p:cNvSpPr txBox="1">
            <a:spLocks noChangeArrowheads="1"/>
          </p:cNvSpPr>
          <p:nvPr/>
        </p:nvSpPr>
        <p:spPr bwMode="auto">
          <a:xfrm>
            <a:off x="251618" y="5365209"/>
            <a:ext cx="399732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z="2400" b="1" i="1" dirty="0" smtClean="0">
                <a:latin typeface="Calibri" pitchFamily="34" charset="0"/>
              </a:rPr>
              <a:t>19 – 6 = 13</a:t>
            </a:r>
          </a:p>
          <a:p>
            <a:pPr eaLnBrk="1" hangingPunct="1"/>
            <a:r>
              <a:rPr lang="en-GB" sz="2400" b="1" i="1" dirty="0" smtClean="0">
                <a:latin typeface="Calibri" pitchFamily="34" charset="0"/>
              </a:rPr>
              <a:t>6 x 2 = 12</a:t>
            </a:r>
          </a:p>
          <a:p>
            <a:pPr eaLnBrk="1" hangingPunct="1"/>
            <a:r>
              <a:rPr lang="en-GB" sz="2400" b="1" i="1" dirty="0" smtClean="0">
                <a:latin typeface="Calibri" pitchFamily="34" charset="0"/>
              </a:rPr>
              <a:t>13 + 13 + 12 = 38cm</a:t>
            </a:r>
            <a:endParaRPr lang="en-GB" sz="2400" b="1" i="1" dirty="0">
              <a:latin typeface="Calibri" pitchFamily="34" charset="0"/>
            </a:endParaRPr>
          </a:p>
        </p:txBody>
      </p:sp>
      <p:pic>
        <p:nvPicPr>
          <p:cNvPr id="26" name="Picture 2" descr="C:\Documents and Settings\teacher\Local Settings\Temporary Internet Files\Content.IE5\4M5WZJOL\MC90043438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9188" y="3647412"/>
            <a:ext cx="765876" cy="1207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Picture 2" descr="C:\Documents and Settings\teacher\Local Settings\Temporary Internet Files\Content.IE5\4M5WZJOL\MC90043438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1739" y="3783015"/>
            <a:ext cx="765876" cy="1207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916843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en-GB" sz="2800" u="sng" dirty="0" smtClean="0"/>
              <a:t>Solution</a:t>
            </a:r>
            <a:endParaRPr lang="en-GB" sz="2800" u="sng" dirty="0"/>
          </a:p>
        </p:txBody>
      </p:sp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556792"/>
            <a:ext cx="8758791" cy="259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12004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79388" y="115888"/>
            <a:ext cx="4176712" cy="3241675"/>
          </a:xfrm>
          <a:prstGeom prst="rect">
            <a:avLst/>
          </a:prstGeom>
          <a:noFill/>
          <a:ln w="63500">
            <a:solidFill>
              <a:srgbClr val="05FB1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4787900" y="115888"/>
            <a:ext cx="4225925" cy="3241675"/>
          </a:xfrm>
          <a:prstGeom prst="rect">
            <a:avLst/>
          </a:prstGeom>
          <a:noFill/>
          <a:ln w="63500">
            <a:solidFill>
              <a:srgbClr val="2204F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144463" y="3535363"/>
            <a:ext cx="4211637" cy="3133725"/>
          </a:xfrm>
          <a:prstGeom prst="rect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4768850" y="3571875"/>
            <a:ext cx="4244975" cy="3097213"/>
          </a:xfrm>
          <a:prstGeom prst="rect">
            <a:avLst/>
          </a:prstGeom>
          <a:noFill/>
          <a:ln w="635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6150" name="TextBox 4"/>
          <p:cNvSpPr txBox="1">
            <a:spLocks noChangeArrowheads="1"/>
          </p:cNvSpPr>
          <p:nvPr/>
        </p:nvSpPr>
        <p:spPr bwMode="auto">
          <a:xfrm>
            <a:off x="311150" y="244475"/>
            <a:ext cx="3059113" cy="267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z="2800" b="1" i="1">
                <a:latin typeface="Calibri" pitchFamily="34" charset="0"/>
              </a:rPr>
              <a:t>What is the question asking me?</a:t>
            </a:r>
          </a:p>
          <a:p>
            <a:pPr eaLnBrk="1" hangingPunct="1"/>
            <a:endParaRPr lang="en-GB" sz="2800" b="1" i="1">
              <a:latin typeface="Calibri" pitchFamily="34" charset="0"/>
            </a:endParaRPr>
          </a:p>
          <a:p>
            <a:pPr eaLnBrk="1" hangingPunct="1"/>
            <a:r>
              <a:rPr lang="en-GB" sz="2800" b="1" i="1">
                <a:latin typeface="Calibri" pitchFamily="34" charset="0"/>
              </a:rPr>
              <a:t>What information do I already have?</a:t>
            </a:r>
          </a:p>
        </p:txBody>
      </p:sp>
      <p:sp>
        <p:nvSpPr>
          <p:cNvPr id="6151" name="TextBox 4"/>
          <p:cNvSpPr txBox="1">
            <a:spLocks noChangeArrowheads="1"/>
          </p:cNvSpPr>
          <p:nvPr/>
        </p:nvSpPr>
        <p:spPr bwMode="auto">
          <a:xfrm>
            <a:off x="5076825" y="352425"/>
            <a:ext cx="21590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z="2800" b="1" i="1">
                <a:latin typeface="Calibri" pitchFamily="34" charset="0"/>
              </a:rPr>
              <a:t>What Maths will I be using?</a:t>
            </a:r>
          </a:p>
        </p:txBody>
      </p:sp>
      <p:sp>
        <p:nvSpPr>
          <p:cNvPr id="6152" name="Rectangle 11"/>
          <p:cNvSpPr>
            <a:spLocks noChangeArrowheads="1"/>
          </p:cNvSpPr>
          <p:nvPr/>
        </p:nvSpPr>
        <p:spPr bwMode="auto">
          <a:xfrm>
            <a:off x="203200" y="3571875"/>
            <a:ext cx="381635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GB" sz="2800" b="1" i="1">
                <a:latin typeface="Calibri" pitchFamily="34" charset="0"/>
              </a:rPr>
              <a:t>What calculations / working out do I need to do?</a:t>
            </a:r>
          </a:p>
        </p:txBody>
      </p:sp>
      <p:sp>
        <p:nvSpPr>
          <p:cNvPr id="6153" name="Rectangle 12"/>
          <p:cNvSpPr>
            <a:spLocks noChangeArrowheads="1"/>
          </p:cNvSpPr>
          <p:nvPr/>
        </p:nvSpPr>
        <p:spPr bwMode="auto">
          <a:xfrm>
            <a:off x="4932363" y="3729038"/>
            <a:ext cx="352742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GB" sz="2800" b="1" i="1">
                <a:latin typeface="Calibri" pitchFamily="34" charset="0"/>
              </a:rPr>
              <a:t>How can I check that my answer is correct?</a:t>
            </a:r>
          </a:p>
        </p:txBody>
      </p:sp>
      <p:pic>
        <p:nvPicPr>
          <p:cNvPr id="6154" name="Picture 2" descr="C:\Documents and Settings\teacher\Local Settings\Temporary Internet Files\Content.IE5\4M5WZJOL\MC90043438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9600" y="1341438"/>
            <a:ext cx="1206500" cy="190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5" name="Picture 2" descr="C:\Documents and Settings\teacher\Local Settings\Temporary Internet Files\Content.IE5\4M5WZJOL\MC90043438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1241425"/>
            <a:ext cx="1206500" cy="190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6" name="Picture 2" descr="C:\Documents and Settings\teacher\Local Settings\Temporary Internet Files\Content.IE5\4M5WZJOL\MC90043438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0213" y="4600575"/>
            <a:ext cx="1206500" cy="190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7" name="Picture 2" descr="C:\Documents and Settings\teacher\Local Settings\Temporary Internet Files\Content.IE5\4M5WZJOL\MC90043438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4611688"/>
            <a:ext cx="1206500" cy="190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643310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6732240" y="227766"/>
            <a:ext cx="2016224" cy="369332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 smtClean="0"/>
              <a:t>A03 Question</a:t>
            </a:r>
            <a:endParaRPr lang="en-GB" b="1" dirty="0"/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1052736"/>
            <a:ext cx="5715000" cy="420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208647" y="286912"/>
            <a:ext cx="3931305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*  Bill uses his van to deliver parcels.</a:t>
            </a:r>
          </a:p>
          <a:p>
            <a:r>
              <a:rPr lang="en-GB" dirty="0" smtClean="0"/>
              <a:t>For each parcel Bill delivers there is a fixed charge plus £1.00 for each mile.</a:t>
            </a:r>
          </a:p>
          <a:p>
            <a:r>
              <a:rPr lang="en-GB" dirty="0" smtClean="0"/>
              <a:t>You can use the graph to find the total cost of having a parcel delivered by Bill.</a:t>
            </a:r>
          </a:p>
          <a:p>
            <a:r>
              <a:rPr lang="en-GB" dirty="0" smtClean="0"/>
              <a:t> </a:t>
            </a:r>
          </a:p>
          <a:p>
            <a:r>
              <a:rPr lang="en-GB" dirty="0" smtClean="0"/>
              <a:t>(a)  How much is the fixed charge?</a:t>
            </a:r>
          </a:p>
          <a:p>
            <a:endParaRPr lang="en-GB" dirty="0" smtClean="0"/>
          </a:p>
          <a:p>
            <a:r>
              <a:rPr lang="en-GB" dirty="0" smtClean="0"/>
              <a:t>£ . . . . . . . . . . . . . . . . . . . . . . </a:t>
            </a:r>
          </a:p>
          <a:p>
            <a:endParaRPr lang="en-GB" dirty="0" smtClean="0"/>
          </a:p>
          <a:p>
            <a:r>
              <a:rPr lang="en-GB" dirty="0" smtClean="0"/>
              <a:t>(a)  Ed uses a van to deliver parcels.</a:t>
            </a:r>
          </a:p>
          <a:p>
            <a:r>
              <a:rPr lang="en-GB" dirty="0" smtClean="0"/>
              <a:t>For each parcel Ed delivers it costs £1.50 for each mile.</a:t>
            </a:r>
          </a:p>
          <a:p>
            <a:r>
              <a:rPr lang="en-GB" dirty="0" smtClean="0"/>
              <a:t>There is no fixed charge.</a:t>
            </a:r>
          </a:p>
          <a:p>
            <a:endParaRPr lang="en-GB" dirty="0" smtClean="0"/>
          </a:p>
          <a:p>
            <a:r>
              <a:rPr lang="en-GB" dirty="0" smtClean="0"/>
              <a:t>(b)  Compare the cost of having a parcel delivered by Bill with the cost of having a parcel delivered by Ed.</a:t>
            </a:r>
          </a:p>
          <a:p>
            <a:r>
              <a:rPr lang="en-GB" dirty="0" smtClean="0"/>
              <a:t> </a:t>
            </a:r>
          </a:p>
          <a:p>
            <a:r>
              <a:rPr lang="en-GB" dirty="0" smtClean="0"/>
              <a:t> </a:t>
            </a:r>
          </a:p>
          <a:p>
            <a:r>
              <a:rPr lang="en-GB" dirty="0" smtClean="0"/>
              <a:t> </a:t>
            </a:r>
          </a:p>
          <a:p>
            <a:r>
              <a:rPr lang="en-GB" dirty="0" smtClean="0"/>
              <a:t> </a:t>
            </a:r>
          </a:p>
          <a:p>
            <a:r>
              <a:rPr lang="en-GB" dirty="0" smtClean="0"/>
              <a:t>(Total for Question is 4 marks)</a:t>
            </a:r>
          </a:p>
        </p:txBody>
      </p:sp>
    </p:spTree>
    <p:extLst>
      <p:ext uri="{BB962C8B-B14F-4D97-AF65-F5344CB8AC3E}">
        <p14:creationId xmlns:p14="http://schemas.microsoft.com/office/powerpoint/2010/main" val="14649778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79388" y="115889"/>
            <a:ext cx="4027487" cy="2305000"/>
          </a:xfrm>
          <a:prstGeom prst="rect">
            <a:avLst/>
          </a:prstGeom>
          <a:noFill/>
          <a:ln w="63500">
            <a:solidFill>
              <a:srgbClr val="05FB1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4787900" y="115888"/>
            <a:ext cx="4225925" cy="2305001"/>
          </a:xfrm>
          <a:prstGeom prst="rect">
            <a:avLst/>
          </a:prstGeom>
          <a:noFill/>
          <a:ln w="63500">
            <a:solidFill>
              <a:srgbClr val="2204F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144463" y="2564904"/>
            <a:ext cx="8869362" cy="2592287"/>
          </a:xfrm>
          <a:prstGeom prst="rect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6150" name="TextBox 4"/>
          <p:cNvSpPr txBox="1">
            <a:spLocks noChangeArrowheads="1"/>
          </p:cNvSpPr>
          <p:nvPr/>
        </p:nvSpPr>
        <p:spPr bwMode="auto">
          <a:xfrm>
            <a:off x="293687" y="182453"/>
            <a:ext cx="3913188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z="2800" b="1" i="1" dirty="0" smtClean="0">
                <a:latin typeface="Calibri" pitchFamily="34" charset="0"/>
              </a:rPr>
              <a:t>Compare two delivery costs.</a:t>
            </a:r>
          </a:p>
        </p:txBody>
      </p:sp>
      <p:sp>
        <p:nvSpPr>
          <p:cNvPr id="14" name="TextBox 4"/>
          <p:cNvSpPr txBox="1">
            <a:spLocks noChangeArrowheads="1"/>
          </p:cNvSpPr>
          <p:nvPr/>
        </p:nvSpPr>
        <p:spPr bwMode="auto">
          <a:xfrm>
            <a:off x="4932362" y="182453"/>
            <a:ext cx="3059113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z="2800" b="1" i="1" dirty="0" smtClean="0">
                <a:latin typeface="Calibri" pitchFamily="34" charset="0"/>
              </a:rPr>
              <a:t>Plot information onto a graph.</a:t>
            </a:r>
          </a:p>
        </p:txBody>
      </p:sp>
      <p:pic>
        <p:nvPicPr>
          <p:cNvPr id="22" name="Picture 2" descr="C:\Documents and Settings\teacher\Local Settings\Temporary Internet Files\Content.IE5\4M5WZJOL\MC90043438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5125" y="885950"/>
            <a:ext cx="765876" cy="1207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2" descr="C:\Documents and Settings\teacher\Local Settings\Temporary Internet Files\Content.IE5\4M5WZJOL\MC90043438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1130" y="237391"/>
            <a:ext cx="765876" cy="1207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3791656"/>
              </p:ext>
            </p:extLst>
          </p:nvPr>
        </p:nvGraphicFramePr>
        <p:xfrm>
          <a:off x="236531" y="2708920"/>
          <a:ext cx="8670365" cy="11137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8215"/>
                <a:gridCol w="788215"/>
                <a:gridCol w="788215"/>
                <a:gridCol w="788215"/>
                <a:gridCol w="788215"/>
                <a:gridCol w="788215"/>
                <a:gridCol w="788215"/>
                <a:gridCol w="788215"/>
                <a:gridCol w="788215"/>
                <a:gridCol w="788215"/>
                <a:gridCol w="788215"/>
              </a:tblGrid>
              <a:tr h="534647">
                <a:tc>
                  <a:txBody>
                    <a:bodyPr/>
                    <a:lstStyle/>
                    <a:p>
                      <a:r>
                        <a:rPr lang="en-GB" sz="1600" b="1" dirty="0" smtClean="0">
                          <a:solidFill>
                            <a:schemeClr val="tx1"/>
                          </a:solidFill>
                        </a:rPr>
                        <a:t>Miles</a:t>
                      </a:r>
                      <a:endParaRPr lang="en-GB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GB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GB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GB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b="1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GB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b="1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en-GB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b="1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en-GB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b="1" dirty="0" smtClean="0">
                          <a:solidFill>
                            <a:schemeClr val="tx1"/>
                          </a:solidFill>
                        </a:rPr>
                        <a:t>35</a:t>
                      </a:r>
                      <a:endParaRPr lang="en-GB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b="1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en-GB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b="1" dirty="0" smtClean="0">
                          <a:solidFill>
                            <a:schemeClr val="tx1"/>
                          </a:solidFill>
                        </a:rPr>
                        <a:t>45</a:t>
                      </a:r>
                      <a:endParaRPr lang="en-GB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b="1" dirty="0" smtClean="0">
                          <a:solidFill>
                            <a:schemeClr val="tx1"/>
                          </a:solidFill>
                        </a:rPr>
                        <a:t>50</a:t>
                      </a:r>
                      <a:endParaRPr lang="en-GB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4647">
                <a:tc>
                  <a:txBody>
                    <a:bodyPr/>
                    <a:lstStyle/>
                    <a:p>
                      <a:r>
                        <a:rPr lang="en-GB" sz="1600" b="1" dirty="0" smtClean="0">
                          <a:solidFill>
                            <a:schemeClr val="tx1"/>
                          </a:solidFill>
                        </a:rPr>
                        <a:t>Cost</a:t>
                      </a:r>
                      <a:endParaRPr lang="en-GB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b="1" dirty="0" smtClean="0">
                          <a:solidFill>
                            <a:schemeClr val="tx1"/>
                          </a:solidFill>
                        </a:rPr>
                        <a:t>£7.50</a:t>
                      </a:r>
                      <a:endParaRPr lang="en-GB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b="1" dirty="0" smtClean="0">
                          <a:solidFill>
                            <a:schemeClr val="tx1"/>
                          </a:solidFill>
                        </a:rPr>
                        <a:t>£15</a:t>
                      </a:r>
                      <a:endParaRPr lang="en-GB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b="1" dirty="0" smtClean="0">
                          <a:solidFill>
                            <a:schemeClr val="tx1"/>
                          </a:solidFill>
                        </a:rPr>
                        <a:t>£22.50</a:t>
                      </a:r>
                      <a:endParaRPr lang="en-GB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b="1" dirty="0" smtClean="0">
                          <a:solidFill>
                            <a:schemeClr val="tx1"/>
                          </a:solidFill>
                        </a:rPr>
                        <a:t>£30</a:t>
                      </a:r>
                      <a:endParaRPr lang="en-GB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b="1" dirty="0" smtClean="0">
                          <a:solidFill>
                            <a:schemeClr val="tx1"/>
                          </a:solidFill>
                        </a:rPr>
                        <a:t>£37.50</a:t>
                      </a:r>
                      <a:endParaRPr lang="en-GB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b="1" dirty="0" smtClean="0">
                          <a:solidFill>
                            <a:schemeClr val="tx1"/>
                          </a:solidFill>
                        </a:rPr>
                        <a:t>£45.00</a:t>
                      </a:r>
                    </a:p>
                    <a:p>
                      <a:endParaRPr lang="en-GB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b="1" dirty="0" smtClean="0">
                          <a:solidFill>
                            <a:schemeClr val="tx1"/>
                          </a:solidFill>
                        </a:rPr>
                        <a:t>£52.50</a:t>
                      </a:r>
                      <a:endParaRPr lang="en-GB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dirty="0" smtClean="0">
                          <a:solidFill>
                            <a:schemeClr val="tx1"/>
                          </a:solidFill>
                        </a:rPr>
                        <a:t>£60</a:t>
                      </a:r>
                    </a:p>
                    <a:p>
                      <a:endParaRPr lang="en-GB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b="1" dirty="0" smtClean="0">
                          <a:solidFill>
                            <a:schemeClr val="tx1"/>
                          </a:solidFill>
                        </a:rPr>
                        <a:t>£67.50</a:t>
                      </a:r>
                      <a:endParaRPr lang="en-GB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b="1" dirty="0" smtClean="0">
                          <a:solidFill>
                            <a:schemeClr val="tx1"/>
                          </a:solidFill>
                        </a:rPr>
                        <a:t>£75.00</a:t>
                      </a:r>
                      <a:endParaRPr lang="en-GB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67597" y="4005064"/>
            <a:ext cx="67687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Ed is cheaper up to 20 miles.</a:t>
            </a:r>
          </a:p>
          <a:p>
            <a:r>
              <a:rPr lang="en-GB" dirty="0" smtClean="0"/>
              <a:t>Ed and Bill cost the same for 20 miles.</a:t>
            </a:r>
          </a:p>
          <a:p>
            <a:r>
              <a:rPr lang="en-GB" dirty="0" smtClean="0"/>
              <a:t>Bill is cheaper after 20 miles.</a:t>
            </a:r>
            <a:endParaRPr lang="en-GB" dirty="0"/>
          </a:p>
        </p:txBody>
      </p:sp>
      <p:pic>
        <p:nvPicPr>
          <p:cNvPr id="18" name="Picture 2" descr="C:\Documents and Settings\teacher\Local Settings\Temporary Internet Files\Content.IE5\4M5WZJOL\MC90043438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0726" y="3863097"/>
            <a:ext cx="765876" cy="1207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Rectangle 18"/>
          <p:cNvSpPr/>
          <p:nvPr/>
        </p:nvSpPr>
        <p:spPr>
          <a:xfrm>
            <a:off x="179387" y="5301207"/>
            <a:ext cx="8834438" cy="1453009"/>
          </a:xfrm>
          <a:prstGeom prst="rect">
            <a:avLst/>
          </a:prstGeom>
          <a:noFill/>
          <a:ln w="635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pic>
        <p:nvPicPr>
          <p:cNvPr id="20" name="Picture 2" descr="C:\Documents and Settings\teacher\Local Settings\Temporary Internet Files\Content.IE5\4M5WZJOL\MC90043438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0726" y="5424079"/>
            <a:ext cx="765876" cy="1207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TextBox 23"/>
          <p:cNvSpPr txBox="1"/>
          <p:nvPr/>
        </p:nvSpPr>
        <p:spPr>
          <a:xfrm>
            <a:off x="345817" y="5441385"/>
            <a:ext cx="67687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Plot the information from the table onto the graph.</a:t>
            </a:r>
          </a:p>
          <a:p>
            <a:r>
              <a:rPr lang="en-GB" dirty="0" smtClean="0"/>
              <a:t>The graphs cross at 20 miles.</a:t>
            </a:r>
          </a:p>
          <a:p>
            <a:r>
              <a:rPr lang="en-GB" dirty="0" smtClean="0"/>
              <a:t>Before 20 miles the graph for Bill is steeper.</a:t>
            </a:r>
          </a:p>
          <a:p>
            <a:r>
              <a:rPr lang="en-GB" dirty="0" smtClean="0"/>
              <a:t>After 20 miles the graph for Ed is steeper.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0735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1916832"/>
            <a:ext cx="5019675" cy="418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182247" y="260649"/>
            <a:ext cx="4821801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Two companies, Barry's Bricks and Bricks </a:t>
            </a:r>
            <a:r>
              <a:rPr lang="en-GB" dirty="0" err="1" smtClean="0"/>
              <a:t>ArUs</a:t>
            </a:r>
            <a:r>
              <a:rPr lang="en-GB" dirty="0" smtClean="0"/>
              <a:t>, deliver bricks.</a:t>
            </a:r>
          </a:p>
          <a:p>
            <a:r>
              <a:rPr lang="en-GB" dirty="0" smtClean="0"/>
              <a:t> The graph shows the delivery costs of bricks from both companies.</a:t>
            </a:r>
          </a:p>
          <a:p>
            <a:r>
              <a:rPr lang="en-GB" dirty="0" smtClean="0"/>
              <a:t> </a:t>
            </a:r>
          </a:p>
          <a:p>
            <a:r>
              <a:rPr lang="en-GB" dirty="0" err="1" smtClean="0"/>
              <a:t>Prakash</a:t>
            </a:r>
            <a:r>
              <a:rPr lang="en-GB" dirty="0" smtClean="0"/>
              <a:t> wants Bricks </a:t>
            </a:r>
            <a:r>
              <a:rPr lang="en-GB" dirty="0" err="1" smtClean="0"/>
              <a:t>ArUs</a:t>
            </a:r>
            <a:r>
              <a:rPr lang="en-GB" dirty="0" smtClean="0"/>
              <a:t> to deliver some bricks.</a:t>
            </a:r>
          </a:p>
          <a:p>
            <a:r>
              <a:rPr lang="en-GB" dirty="0" smtClean="0"/>
              <a:t> He lives 2 miles away from Bricks </a:t>
            </a:r>
            <a:r>
              <a:rPr lang="en-GB" dirty="0" err="1" smtClean="0"/>
              <a:t>ArUs</a:t>
            </a:r>
            <a:r>
              <a:rPr lang="en-GB" dirty="0" smtClean="0"/>
              <a:t>.</a:t>
            </a:r>
          </a:p>
          <a:p>
            <a:r>
              <a:rPr lang="en-GB" dirty="0" smtClean="0"/>
              <a:t> (a) Write down the delivery cost.       </a:t>
            </a:r>
          </a:p>
          <a:p>
            <a:endParaRPr lang="en-GB" dirty="0"/>
          </a:p>
          <a:p>
            <a:r>
              <a:rPr lang="en-GB" dirty="0" smtClean="0"/>
              <a:t>..............................................................................................................................................</a:t>
            </a:r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John needs to have some bricks delivered.</a:t>
            </a:r>
          </a:p>
          <a:p>
            <a:r>
              <a:rPr lang="en-GB" dirty="0" smtClean="0"/>
              <a:t> He lives 4 miles from Barry's Bricks.</a:t>
            </a:r>
          </a:p>
          <a:p>
            <a:r>
              <a:rPr lang="en-GB" dirty="0" smtClean="0"/>
              <a:t> He lives 5 miles from Bricks </a:t>
            </a:r>
            <a:r>
              <a:rPr lang="en-GB" dirty="0" err="1" smtClean="0"/>
              <a:t>ArUs</a:t>
            </a:r>
            <a:r>
              <a:rPr lang="en-GB" dirty="0" smtClean="0"/>
              <a:t>.</a:t>
            </a:r>
          </a:p>
          <a:p>
            <a:r>
              <a:rPr lang="en-GB" dirty="0" smtClean="0"/>
              <a:t>(b) Work out the difference between the two delivery costs.</a:t>
            </a:r>
          </a:p>
          <a:p>
            <a:r>
              <a:rPr lang="en-GB" dirty="0" smtClean="0"/>
              <a:t>..............................................................................................................................................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(Total for Question is 4 marks)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732240" y="227766"/>
            <a:ext cx="2016224" cy="369332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 smtClean="0"/>
              <a:t>A03 Question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8344997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en-GB" sz="2800" u="sng" dirty="0" smtClean="0"/>
              <a:t>Solution</a:t>
            </a:r>
            <a:endParaRPr lang="en-GB" sz="2800" u="sng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9928019"/>
              </p:ext>
            </p:extLst>
          </p:nvPr>
        </p:nvGraphicFramePr>
        <p:xfrm>
          <a:off x="179512" y="548640"/>
          <a:ext cx="8712968" cy="56433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55815"/>
                <a:gridCol w="1499005"/>
                <a:gridCol w="6558148"/>
              </a:tblGrid>
              <a:tr h="335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Question</a:t>
                      </a:r>
                      <a:endParaRPr lang="en-GB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1926" marR="1192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Answer</a:t>
                      </a:r>
                      <a:endParaRPr lang="en-GB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1926" marR="119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Notes</a:t>
                      </a:r>
                      <a:endParaRPr lang="en-GB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1926" marR="119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924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(a) (b) </a:t>
                      </a:r>
                      <a:endParaRPr lang="en-GB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1926" marR="119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10 Ed is cheaper up to 20 miles,  Bill is cheaper for</a:t>
                      </a:r>
                      <a:br>
                        <a:rPr lang="en-GB" sz="1400" dirty="0">
                          <a:effectLst/>
                        </a:rPr>
                      </a:br>
                      <a:r>
                        <a:rPr lang="en-GB" sz="1400" dirty="0">
                          <a:effectLst/>
                        </a:rPr>
                        <a:t> more than 20 miles </a:t>
                      </a:r>
                      <a:endParaRPr lang="en-GB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1926" marR="119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B1 </a:t>
                      </a:r>
                      <a:r>
                        <a:rPr lang="en-GB" sz="1400" dirty="0" err="1">
                          <a:effectLst/>
                        </a:rPr>
                        <a:t>cao</a:t>
                      </a:r>
                      <a:r>
                        <a:rPr lang="en-GB" sz="1400" dirty="0">
                          <a:effectLst/>
                        </a:rPr>
                        <a:t> M1 for correct line for Ed intersecting at (20,30) ±1 </a:t>
                      </a:r>
                      <a:r>
                        <a:rPr lang="en-GB" sz="1400" dirty="0" err="1">
                          <a:effectLst/>
                        </a:rPr>
                        <a:t>sq</a:t>
                      </a:r>
                      <a:r>
                        <a:rPr lang="en-GB" sz="1400" dirty="0">
                          <a:effectLst/>
                        </a:rPr>
                        <a:t> tolerance or 10 + x = 1.5x </a:t>
                      </a:r>
                      <a:r>
                        <a:rPr lang="en-GB" sz="1400" dirty="0" err="1">
                          <a:effectLst/>
                        </a:rPr>
                        <a:t>oe</a:t>
                      </a:r>
                      <a:r>
                        <a:rPr lang="en-GB" sz="1400" dirty="0">
                          <a:effectLst/>
                        </a:rPr>
                        <a:t/>
                      </a:r>
                      <a:br>
                        <a:rPr lang="en-GB" sz="1400" dirty="0">
                          <a:effectLst/>
                        </a:rPr>
                      </a:br>
                      <a:r>
                        <a:rPr lang="en-GB" sz="1400" dirty="0">
                          <a:effectLst/>
                        </a:rPr>
                        <a:t> C2 (</a:t>
                      </a:r>
                      <a:r>
                        <a:rPr lang="en-GB" sz="1400" dirty="0" err="1">
                          <a:effectLst/>
                        </a:rPr>
                        <a:t>dep</a:t>
                      </a:r>
                      <a:r>
                        <a:rPr lang="en-GB" sz="1400" dirty="0">
                          <a:effectLst/>
                        </a:rPr>
                        <a:t> on M1) for a correct full statement </a:t>
                      </a:r>
                      <a:r>
                        <a:rPr lang="en-GB" sz="1400" dirty="0" err="1">
                          <a:effectLst/>
                        </a:rPr>
                        <a:t>ft</a:t>
                      </a:r>
                      <a:r>
                        <a:rPr lang="en-GB" sz="1400" dirty="0">
                          <a:effectLst/>
                        </a:rPr>
                        <a:t> from graph</a:t>
                      </a:r>
                      <a:br>
                        <a:rPr lang="en-GB" sz="1400" dirty="0">
                          <a:effectLst/>
                        </a:rPr>
                      </a:br>
                      <a:r>
                        <a:rPr lang="en-GB" sz="1400" dirty="0">
                          <a:effectLst/>
                        </a:rPr>
                        <a:t> </a:t>
                      </a:r>
                      <a:r>
                        <a:rPr lang="en-GB" sz="1400" dirty="0" err="1">
                          <a:effectLst/>
                        </a:rPr>
                        <a:t>eg</a:t>
                      </a:r>
                      <a:r>
                        <a:rPr lang="en-GB" sz="1400" dirty="0">
                          <a:effectLst/>
                        </a:rPr>
                        <a:t>. Ed cheaper up to 20 miles and Bill cheaper for more than 20 miles</a:t>
                      </a:r>
                      <a:br>
                        <a:rPr lang="en-GB" sz="1400" dirty="0">
                          <a:effectLst/>
                        </a:rPr>
                      </a:br>
                      <a:r>
                        <a:rPr lang="en-GB" sz="1400" dirty="0">
                          <a:effectLst/>
                        </a:rPr>
                        <a:t> (C1 (</a:t>
                      </a:r>
                      <a:r>
                        <a:rPr lang="en-GB" sz="1400" dirty="0" err="1">
                          <a:effectLst/>
                        </a:rPr>
                        <a:t>dep</a:t>
                      </a:r>
                      <a:r>
                        <a:rPr lang="en-GB" sz="1400" dirty="0">
                          <a:effectLst/>
                        </a:rPr>
                        <a:t> on M1) for a correct conclusion </a:t>
                      </a:r>
                      <a:r>
                        <a:rPr lang="en-GB" sz="1400" dirty="0" err="1">
                          <a:effectLst/>
                        </a:rPr>
                        <a:t>ft</a:t>
                      </a:r>
                      <a:r>
                        <a:rPr lang="en-GB" sz="1400" dirty="0">
                          <a:effectLst/>
                        </a:rPr>
                        <a:t> from graph</a:t>
                      </a:r>
                      <a:br>
                        <a:rPr lang="en-GB" sz="1400" dirty="0">
                          <a:effectLst/>
                        </a:rPr>
                      </a:br>
                      <a:r>
                        <a:rPr lang="en-GB" sz="1400" dirty="0">
                          <a:effectLst/>
                        </a:rPr>
                        <a:t> </a:t>
                      </a:r>
                      <a:r>
                        <a:rPr lang="en-GB" sz="1400" dirty="0" err="1">
                          <a:effectLst/>
                        </a:rPr>
                        <a:t>eg</a:t>
                      </a:r>
                      <a:r>
                        <a:rPr lang="en-GB" sz="1400" dirty="0">
                          <a:effectLst/>
                        </a:rPr>
                        <a:t>. cheaper at 10 miles with Ed </a:t>
                      </a:r>
                      <a:r>
                        <a:rPr lang="en-GB" sz="1400" dirty="0" smtClean="0">
                          <a:effectLst/>
                        </a:rPr>
                        <a:t>;</a:t>
                      </a:r>
                      <a:r>
                        <a:rPr lang="en-GB" sz="1400" baseline="0" dirty="0" smtClean="0">
                          <a:effectLst/>
                        </a:rPr>
                        <a:t> </a:t>
                      </a:r>
                      <a:r>
                        <a:rPr lang="en-GB" sz="1400" dirty="0" err="1" smtClean="0">
                          <a:effectLst/>
                        </a:rPr>
                        <a:t>eg</a:t>
                      </a:r>
                      <a:r>
                        <a:rPr lang="en-GB" sz="1400" dirty="0">
                          <a:effectLst/>
                        </a:rPr>
                        <a:t>. cheaper at 50 miles with </a:t>
                      </a:r>
                      <a:r>
                        <a:rPr lang="en-GB" sz="1400" dirty="0" smtClean="0">
                          <a:effectLst/>
                        </a:rPr>
                        <a:t>Bill</a:t>
                      </a:r>
                      <a:r>
                        <a:rPr lang="en-GB" sz="1400" baseline="0" dirty="0" smtClean="0">
                          <a:effectLst/>
                        </a:rPr>
                        <a:t> </a:t>
                      </a:r>
                      <a:r>
                        <a:rPr lang="en-GB" sz="1400" dirty="0" smtClean="0">
                          <a:effectLst/>
                        </a:rPr>
                        <a:t> </a:t>
                      </a:r>
                      <a:r>
                        <a:rPr lang="en-GB" sz="1400" dirty="0" err="1">
                          <a:effectLst/>
                        </a:rPr>
                        <a:t>eg</a:t>
                      </a:r>
                      <a:r>
                        <a:rPr lang="en-GB" sz="1400" dirty="0">
                          <a:effectLst/>
                        </a:rPr>
                        <a:t>. same cost at 20 </a:t>
                      </a:r>
                      <a:r>
                        <a:rPr lang="en-GB" sz="1400" dirty="0" smtClean="0">
                          <a:effectLst/>
                        </a:rPr>
                        <a:t>miles;</a:t>
                      </a:r>
                      <a:r>
                        <a:rPr lang="en-GB" sz="1400" baseline="0" dirty="0" smtClean="0">
                          <a:effectLst/>
                        </a:rPr>
                        <a:t> </a:t>
                      </a:r>
                      <a:r>
                        <a:rPr lang="en-GB" sz="1400" dirty="0" err="1" smtClean="0">
                          <a:effectLst/>
                        </a:rPr>
                        <a:t>eg</a:t>
                      </a:r>
                      <a:r>
                        <a:rPr lang="en-GB" sz="1400" dirty="0" smtClean="0">
                          <a:effectLst/>
                        </a:rPr>
                        <a:t> </a:t>
                      </a:r>
                      <a:r>
                        <a:rPr lang="en-GB" sz="1400" dirty="0">
                          <a:effectLst/>
                        </a:rPr>
                        <a:t>for £5 go further with </a:t>
                      </a:r>
                      <a:r>
                        <a:rPr lang="en-GB" sz="1400" dirty="0" smtClean="0">
                          <a:effectLst/>
                        </a:rPr>
                        <a:t>Bill</a:t>
                      </a:r>
                      <a:r>
                        <a:rPr lang="en-GB" sz="1400" baseline="0" dirty="0" smtClean="0">
                          <a:effectLst/>
                        </a:rPr>
                        <a:t> </a:t>
                      </a:r>
                      <a:r>
                        <a:rPr lang="en-GB" sz="1400" dirty="0" smtClean="0">
                          <a:effectLst/>
                        </a:rPr>
                        <a:t>or </a:t>
                      </a:r>
                      <a:r>
                        <a:rPr lang="en-GB" sz="1400" dirty="0">
                          <a:effectLst/>
                        </a:rPr>
                        <a:t>A general statement covering </a:t>
                      </a:r>
                      <a:r>
                        <a:rPr lang="en-GB" sz="1400" baseline="0" dirty="0" smtClean="0">
                          <a:effectLst/>
                        </a:rPr>
                        <a:t> </a:t>
                      </a:r>
                      <a:r>
                        <a:rPr lang="en-GB" sz="1400" dirty="0" smtClean="0">
                          <a:effectLst/>
                        </a:rPr>
                        <a:t>short </a:t>
                      </a:r>
                      <a:r>
                        <a:rPr lang="en-GB" sz="1400" dirty="0">
                          <a:effectLst/>
                        </a:rPr>
                        <a:t>and long distances  </a:t>
                      </a:r>
                      <a:r>
                        <a:rPr lang="en-GB" sz="1400" dirty="0" err="1" smtClean="0">
                          <a:effectLst/>
                        </a:rPr>
                        <a:t>eg</a:t>
                      </a:r>
                      <a:r>
                        <a:rPr lang="en-GB" sz="1400" dirty="0">
                          <a:effectLst/>
                        </a:rPr>
                        <a:t>. Ed is cheaper for </a:t>
                      </a:r>
                      <a:r>
                        <a:rPr lang="en-GB" sz="1400" dirty="0" smtClean="0">
                          <a:effectLst/>
                        </a:rPr>
                        <a:t>shorter</a:t>
                      </a:r>
                      <a:r>
                        <a:rPr lang="en-GB" sz="1400" baseline="0" dirty="0" smtClean="0">
                          <a:effectLst/>
                        </a:rPr>
                        <a:t> </a:t>
                      </a:r>
                      <a:r>
                        <a:rPr lang="en-GB" sz="1400" dirty="0" smtClean="0">
                          <a:effectLst/>
                        </a:rPr>
                        <a:t>distances </a:t>
                      </a:r>
                      <a:r>
                        <a:rPr lang="en-GB" sz="1400" dirty="0">
                          <a:effectLst/>
                        </a:rPr>
                        <a:t>and Bill is cheaper </a:t>
                      </a:r>
                      <a:r>
                        <a:rPr lang="en-GB" sz="1400" dirty="0" smtClean="0">
                          <a:effectLst/>
                        </a:rPr>
                        <a:t>for </a:t>
                      </a:r>
                      <a:r>
                        <a:rPr lang="en-GB" sz="1400" dirty="0">
                          <a:effectLst/>
                        </a:rPr>
                        <a:t>long distances)</a:t>
                      </a:r>
                      <a:br>
                        <a:rPr lang="en-GB" sz="1400" dirty="0">
                          <a:effectLst/>
                        </a:rPr>
                      </a:br>
                      <a:r>
                        <a:rPr lang="en-GB" sz="1400" dirty="0">
                          <a:effectLst/>
                        </a:rPr>
                        <a:t>OR M1  for correct method to work out Ed's delivery cost for at least 2 values of n miles where 0 &lt; n ≤ 50</a:t>
                      </a:r>
                      <a:br>
                        <a:rPr lang="en-GB" sz="1400" dirty="0">
                          <a:effectLst/>
                        </a:rPr>
                      </a:br>
                      <a:r>
                        <a:rPr lang="en-GB" sz="1400" dirty="0">
                          <a:effectLst/>
                        </a:rPr>
                        <a:t>or for correct method to work out Ed and Bill's delivery cost for n miles where 0 &lt; n ≤ 50  C2 (</a:t>
                      </a:r>
                      <a:r>
                        <a:rPr lang="en-GB" sz="1400" dirty="0" err="1">
                          <a:effectLst/>
                        </a:rPr>
                        <a:t>dep</a:t>
                      </a:r>
                      <a:r>
                        <a:rPr lang="en-GB" sz="1400" dirty="0">
                          <a:effectLst/>
                        </a:rPr>
                        <a:t> on M1) for 20 miles linked with £30 for Ed and Bill with correct full statement</a:t>
                      </a:r>
                      <a:br>
                        <a:rPr lang="en-GB" sz="1400" dirty="0">
                          <a:effectLst/>
                        </a:rPr>
                      </a:br>
                      <a:r>
                        <a:rPr lang="en-GB" sz="1400" dirty="0">
                          <a:effectLst/>
                        </a:rPr>
                        <a:t> </a:t>
                      </a:r>
                      <a:r>
                        <a:rPr lang="en-GB" sz="1400" dirty="0" err="1">
                          <a:effectLst/>
                        </a:rPr>
                        <a:t>eg</a:t>
                      </a:r>
                      <a:r>
                        <a:rPr lang="en-GB" sz="1400" dirty="0">
                          <a:effectLst/>
                        </a:rPr>
                        <a:t>. Ed cheaper up to 20 miles and Bill cheaper for more than 20 miles </a:t>
                      </a:r>
                      <a:br>
                        <a:rPr lang="en-GB" sz="1400" dirty="0">
                          <a:effectLst/>
                        </a:rPr>
                      </a:br>
                      <a:r>
                        <a:rPr lang="en-GB" sz="1400" dirty="0">
                          <a:effectLst/>
                        </a:rPr>
                        <a:t> (C1 (</a:t>
                      </a:r>
                      <a:r>
                        <a:rPr lang="en-GB" sz="1400" dirty="0" err="1">
                          <a:effectLst/>
                        </a:rPr>
                        <a:t>dep</a:t>
                      </a:r>
                      <a:r>
                        <a:rPr lang="en-GB" sz="1400" dirty="0">
                          <a:effectLst/>
                        </a:rPr>
                        <a:t> on M1) for a correct </a:t>
                      </a:r>
                      <a:r>
                        <a:rPr lang="en-GB" sz="1400" dirty="0" smtClean="0">
                          <a:effectLst/>
                        </a:rPr>
                        <a:t>conclusion</a:t>
                      </a:r>
                      <a:r>
                        <a:rPr lang="en-GB" sz="1400" baseline="0" dirty="0" smtClean="0">
                          <a:effectLst/>
                        </a:rPr>
                        <a:t> </a:t>
                      </a:r>
                      <a:r>
                        <a:rPr lang="en-GB" sz="1400" dirty="0" err="1" smtClean="0">
                          <a:effectLst/>
                        </a:rPr>
                        <a:t>eg</a:t>
                      </a:r>
                      <a:r>
                        <a:rPr lang="en-GB" sz="1400" dirty="0">
                          <a:effectLst/>
                        </a:rPr>
                        <a:t>. cheaper at 10 miles with </a:t>
                      </a:r>
                      <a:r>
                        <a:rPr lang="en-GB" sz="1400" dirty="0" smtClean="0">
                          <a:effectLst/>
                        </a:rPr>
                        <a:t>Ed;</a:t>
                      </a:r>
                      <a:r>
                        <a:rPr lang="en-GB" sz="1400" baseline="0" dirty="0" smtClean="0">
                          <a:effectLst/>
                        </a:rPr>
                        <a:t> </a:t>
                      </a:r>
                      <a:r>
                        <a:rPr lang="en-GB" sz="1400" dirty="0" err="1" smtClean="0">
                          <a:effectLst/>
                        </a:rPr>
                        <a:t>eg</a:t>
                      </a:r>
                      <a:r>
                        <a:rPr lang="en-GB" sz="1400" dirty="0">
                          <a:effectLst/>
                        </a:rPr>
                        <a:t>. cheaper at 50 miles with </a:t>
                      </a:r>
                      <a:r>
                        <a:rPr lang="en-GB" sz="1400" dirty="0" smtClean="0">
                          <a:effectLst/>
                        </a:rPr>
                        <a:t>Bill</a:t>
                      </a:r>
                      <a:r>
                        <a:rPr lang="en-GB" sz="1400" baseline="0" dirty="0" smtClean="0">
                          <a:effectLst/>
                        </a:rPr>
                        <a:t> </a:t>
                      </a:r>
                      <a:r>
                        <a:rPr lang="en-GB" sz="1400" dirty="0" err="1" smtClean="0">
                          <a:effectLst/>
                        </a:rPr>
                        <a:t>eg</a:t>
                      </a:r>
                      <a:r>
                        <a:rPr lang="en-GB" sz="1400" dirty="0">
                          <a:effectLst/>
                        </a:rPr>
                        <a:t>. same cost at 20 </a:t>
                      </a:r>
                      <a:r>
                        <a:rPr lang="en-GB" sz="1400" dirty="0" smtClean="0">
                          <a:effectLst/>
                        </a:rPr>
                        <a:t>miles;</a:t>
                      </a:r>
                      <a:r>
                        <a:rPr lang="en-GB" sz="1400" baseline="0" dirty="0" smtClean="0">
                          <a:effectLst/>
                        </a:rPr>
                        <a:t> </a:t>
                      </a:r>
                      <a:r>
                        <a:rPr lang="en-GB" sz="1400" dirty="0" err="1" smtClean="0">
                          <a:effectLst/>
                        </a:rPr>
                        <a:t>eg</a:t>
                      </a:r>
                      <a:r>
                        <a:rPr lang="en-GB" sz="1400" dirty="0" smtClean="0">
                          <a:effectLst/>
                        </a:rPr>
                        <a:t> </a:t>
                      </a:r>
                      <a:r>
                        <a:rPr lang="en-GB" sz="1400" dirty="0">
                          <a:effectLst/>
                        </a:rPr>
                        <a:t>for £5 go further with </a:t>
                      </a:r>
                      <a:r>
                        <a:rPr lang="en-GB" sz="1400" dirty="0" smtClean="0">
                          <a:effectLst/>
                        </a:rPr>
                        <a:t>Bill</a:t>
                      </a:r>
                      <a:r>
                        <a:rPr lang="en-GB" sz="1400" baseline="0" dirty="0" smtClean="0">
                          <a:effectLst/>
                        </a:rPr>
                        <a:t> </a:t>
                      </a:r>
                      <a:r>
                        <a:rPr lang="en-GB" sz="1400" dirty="0" smtClean="0">
                          <a:effectLst/>
                        </a:rPr>
                        <a:t>or a </a:t>
                      </a:r>
                      <a:r>
                        <a:rPr lang="en-GB" sz="1400" dirty="0">
                          <a:effectLst/>
                        </a:rPr>
                        <a:t>general statement covering short and long </a:t>
                      </a:r>
                      <a:r>
                        <a:rPr lang="en-GB" sz="1400" dirty="0" smtClean="0">
                          <a:effectLst/>
                        </a:rPr>
                        <a:t>distances</a:t>
                      </a:r>
                      <a:r>
                        <a:rPr lang="en-GB" sz="1400" baseline="0" dirty="0" smtClean="0">
                          <a:effectLst/>
                        </a:rPr>
                        <a:t> </a:t>
                      </a:r>
                      <a:r>
                        <a:rPr lang="en-GB" sz="1400" dirty="0" err="1" smtClean="0">
                          <a:effectLst/>
                        </a:rPr>
                        <a:t>eg</a:t>
                      </a:r>
                      <a:r>
                        <a:rPr lang="en-GB" sz="1400" dirty="0">
                          <a:effectLst/>
                        </a:rPr>
                        <a:t>. Ed is cheaper for shorter </a:t>
                      </a:r>
                      <a:r>
                        <a:rPr lang="en-GB" sz="1400" dirty="0" smtClean="0">
                          <a:effectLst/>
                        </a:rPr>
                        <a:t>distances </a:t>
                      </a:r>
                      <a:r>
                        <a:rPr lang="en-GB" sz="1400" dirty="0">
                          <a:effectLst/>
                        </a:rPr>
                        <a:t>and Bill is cheaper </a:t>
                      </a:r>
                      <a:r>
                        <a:rPr lang="en-GB" sz="1400" dirty="0" smtClean="0">
                          <a:effectLst/>
                        </a:rPr>
                        <a:t>for </a:t>
                      </a:r>
                      <a:r>
                        <a:rPr lang="en-GB" sz="1400" dirty="0">
                          <a:effectLst/>
                        </a:rPr>
                        <a:t>long distances)</a:t>
                      </a:r>
                      <a:br>
                        <a:rPr lang="en-GB" sz="1400" dirty="0">
                          <a:effectLst/>
                        </a:rPr>
                      </a:br>
                      <a:r>
                        <a:rPr lang="en-GB" sz="1400" dirty="0">
                          <a:effectLst/>
                        </a:rPr>
                        <a:t> SC: B1 for correct full statement seen with no working</a:t>
                      </a:r>
                      <a:br>
                        <a:rPr lang="en-GB" sz="1400" dirty="0">
                          <a:effectLst/>
                        </a:rPr>
                      </a:br>
                      <a:r>
                        <a:rPr lang="en-GB" sz="1400" dirty="0">
                          <a:effectLst/>
                        </a:rPr>
                        <a:t> </a:t>
                      </a:r>
                      <a:r>
                        <a:rPr lang="en-GB" sz="1400" dirty="0" err="1">
                          <a:effectLst/>
                        </a:rPr>
                        <a:t>eg</a:t>
                      </a:r>
                      <a:r>
                        <a:rPr lang="en-GB" sz="1400" dirty="0">
                          <a:effectLst/>
                        </a:rPr>
                        <a:t>. Ed cheaper up to 20 miles and Bill cheaper for more than 20 miles  </a:t>
                      </a:r>
                      <a:endParaRPr lang="en-GB" sz="14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4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QWC </a:t>
                      </a:r>
                      <a:r>
                        <a:rPr lang="en-GB" sz="1400" dirty="0">
                          <a:effectLst/>
                        </a:rPr>
                        <a:t>Decision and justification should be clear with working clearly presented and attributable </a:t>
                      </a:r>
                      <a:endParaRPr lang="en-GB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1926" marR="119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20928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79388" y="115888"/>
            <a:ext cx="4176712" cy="3241675"/>
          </a:xfrm>
          <a:prstGeom prst="rect">
            <a:avLst/>
          </a:prstGeom>
          <a:noFill/>
          <a:ln w="63500">
            <a:solidFill>
              <a:srgbClr val="05FB1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4787900" y="115888"/>
            <a:ext cx="4225925" cy="3241675"/>
          </a:xfrm>
          <a:prstGeom prst="rect">
            <a:avLst/>
          </a:prstGeom>
          <a:noFill/>
          <a:ln w="63500">
            <a:solidFill>
              <a:srgbClr val="2204F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144463" y="3535363"/>
            <a:ext cx="4211637" cy="3133725"/>
          </a:xfrm>
          <a:prstGeom prst="rect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4768850" y="3571875"/>
            <a:ext cx="4244975" cy="3097213"/>
          </a:xfrm>
          <a:prstGeom prst="rect">
            <a:avLst/>
          </a:prstGeom>
          <a:noFill/>
          <a:ln w="635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6150" name="TextBox 4"/>
          <p:cNvSpPr txBox="1">
            <a:spLocks noChangeArrowheads="1"/>
          </p:cNvSpPr>
          <p:nvPr/>
        </p:nvSpPr>
        <p:spPr bwMode="auto">
          <a:xfrm>
            <a:off x="311150" y="244475"/>
            <a:ext cx="3059113" cy="267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z="2800" b="1" i="1">
                <a:latin typeface="Calibri" pitchFamily="34" charset="0"/>
              </a:rPr>
              <a:t>What is the question asking me?</a:t>
            </a:r>
          </a:p>
          <a:p>
            <a:pPr eaLnBrk="1" hangingPunct="1"/>
            <a:endParaRPr lang="en-GB" sz="2800" b="1" i="1">
              <a:latin typeface="Calibri" pitchFamily="34" charset="0"/>
            </a:endParaRPr>
          </a:p>
          <a:p>
            <a:pPr eaLnBrk="1" hangingPunct="1"/>
            <a:r>
              <a:rPr lang="en-GB" sz="2800" b="1" i="1">
                <a:latin typeface="Calibri" pitchFamily="34" charset="0"/>
              </a:rPr>
              <a:t>What information do I already have?</a:t>
            </a:r>
          </a:p>
        </p:txBody>
      </p:sp>
      <p:sp>
        <p:nvSpPr>
          <p:cNvPr id="6151" name="TextBox 4"/>
          <p:cNvSpPr txBox="1">
            <a:spLocks noChangeArrowheads="1"/>
          </p:cNvSpPr>
          <p:nvPr/>
        </p:nvSpPr>
        <p:spPr bwMode="auto">
          <a:xfrm>
            <a:off x="5076825" y="352425"/>
            <a:ext cx="21590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z="2800" b="1" i="1">
                <a:latin typeface="Calibri" pitchFamily="34" charset="0"/>
              </a:rPr>
              <a:t>What Maths will I be using?</a:t>
            </a:r>
          </a:p>
        </p:txBody>
      </p:sp>
      <p:sp>
        <p:nvSpPr>
          <p:cNvPr id="6152" name="Rectangle 11"/>
          <p:cNvSpPr>
            <a:spLocks noChangeArrowheads="1"/>
          </p:cNvSpPr>
          <p:nvPr/>
        </p:nvSpPr>
        <p:spPr bwMode="auto">
          <a:xfrm>
            <a:off x="203200" y="3571875"/>
            <a:ext cx="381635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GB" sz="2800" b="1" i="1">
                <a:latin typeface="Calibri" pitchFamily="34" charset="0"/>
              </a:rPr>
              <a:t>What calculations / working out do I need to do?</a:t>
            </a:r>
          </a:p>
        </p:txBody>
      </p:sp>
      <p:sp>
        <p:nvSpPr>
          <p:cNvPr id="6153" name="Rectangle 12"/>
          <p:cNvSpPr>
            <a:spLocks noChangeArrowheads="1"/>
          </p:cNvSpPr>
          <p:nvPr/>
        </p:nvSpPr>
        <p:spPr bwMode="auto">
          <a:xfrm>
            <a:off x="4932363" y="3729038"/>
            <a:ext cx="352742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GB" sz="2800" b="1" i="1">
                <a:latin typeface="Calibri" pitchFamily="34" charset="0"/>
              </a:rPr>
              <a:t>How can I check that my answer is correct?</a:t>
            </a:r>
          </a:p>
        </p:txBody>
      </p:sp>
      <p:pic>
        <p:nvPicPr>
          <p:cNvPr id="6154" name="Picture 2" descr="C:\Documents and Settings\teacher\Local Settings\Temporary Internet Files\Content.IE5\4M5WZJOL\MC90043438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9600" y="1341438"/>
            <a:ext cx="1206500" cy="190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5" name="Picture 2" descr="C:\Documents and Settings\teacher\Local Settings\Temporary Internet Files\Content.IE5\4M5WZJOL\MC90043438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1241425"/>
            <a:ext cx="1206500" cy="190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6" name="Picture 2" descr="C:\Documents and Settings\teacher\Local Settings\Temporary Internet Files\Content.IE5\4M5WZJOL\MC90043438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0213" y="4600575"/>
            <a:ext cx="1206500" cy="190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7" name="Picture 2" descr="C:\Documents and Settings\teacher\Local Settings\Temporary Internet Files\Content.IE5\4M5WZJOL\MC90043438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4611688"/>
            <a:ext cx="1206500" cy="190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6433104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6732240" y="227766"/>
            <a:ext cx="2016224" cy="369332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 smtClean="0"/>
              <a:t>A03 Question</a:t>
            </a:r>
            <a:endParaRPr lang="en-GB" b="1" dirty="0"/>
          </a:p>
        </p:txBody>
      </p:sp>
      <p:sp>
        <p:nvSpPr>
          <p:cNvPr id="7" name="Rectangle 6"/>
          <p:cNvSpPr/>
          <p:nvPr/>
        </p:nvSpPr>
        <p:spPr>
          <a:xfrm>
            <a:off x="231240" y="227766"/>
            <a:ext cx="5924935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 </a:t>
            </a:r>
          </a:p>
          <a:p>
            <a:r>
              <a:rPr lang="en-GB" dirty="0" smtClean="0"/>
              <a:t>There are 300 ml of medicine in a bottle.</a:t>
            </a:r>
          </a:p>
          <a:p>
            <a:r>
              <a:rPr lang="en-GB" dirty="0" smtClean="0"/>
              <a:t>Mary has to take two 5 ml spoons full of medicine twice a day. Mary has to take the medicine until the bottle is empty.</a:t>
            </a:r>
          </a:p>
          <a:p>
            <a:endParaRPr lang="en-GB" dirty="0" smtClean="0"/>
          </a:p>
          <a:p>
            <a:r>
              <a:rPr lang="en-GB" dirty="0" smtClean="0"/>
              <a:t>(a) How many days does Mary have to take the medicine for?</a:t>
            </a:r>
          </a:p>
          <a:p>
            <a:r>
              <a:rPr lang="en-GB" dirty="0" smtClean="0"/>
              <a:t> </a:t>
            </a:r>
          </a:p>
          <a:p>
            <a:r>
              <a:rPr lang="en-GB" dirty="0" smtClean="0"/>
              <a:t> . . . . . . . . . . . . . . . . . . . . . . Days</a:t>
            </a:r>
          </a:p>
          <a:p>
            <a:endParaRPr lang="en-GB" dirty="0" smtClean="0"/>
          </a:p>
          <a:p>
            <a:r>
              <a:rPr lang="en-GB" dirty="0" smtClean="0"/>
              <a:t>You can work out the amount of medicine, c ml, to give to a child by using the formula</a:t>
            </a:r>
          </a:p>
          <a:p>
            <a:r>
              <a:rPr lang="en-GB" dirty="0" smtClean="0"/>
              <a:t>c = ma⁄150</a:t>
            </a:r>
          </a:p>
          <a:p>
            <a:r>
              <a:rPr lang="en-GB" dirty="0" smtClean="0"/>
              <a:t>m is the age of the child, in months.</a:t>
            </a:r>
          </a:p>
          <a:p>
            <a:r>
              <a:rPr lang="en-GB" dirty="0" smtClean="0"/>
              <a:t>a is an adult dose, in ml.</a:t>
            </a:r>
          </a:p>
          <a:p>
            <a:r>
              <a:rPr lang="en-GB" dirty="0" smtClean="0"/>
              <a:t>A child is 30 months old.</a:t>
            </a:r>
          </a:p>
          <a:p>
            <a:r>
              <a:rPr lang="en-GB" dirty="0" smtClean="0"/>
              <a:t>An adult's dose is 40 ml.</a:t>
            </a:r>
          </a:p>
          <a:p>
            <a:endParaRPr lang="en-GB" dirty="0" smtClean="0"/>
          </a:p>
          <a:p>
            <a:r>
              <a:rPr lang="en-GB" dirty="0" smtClean="0"/>
              <a:t>(b) Work out the amount of medicine you can give to the child</a:t>
            </a:r>
          </a:p>
          <a:p>
            <a:r>
              <a:rPr lang="en-GB" dirty="0" smtClean="0"/>
              <a:t> </a:t>
            </a:r>
          </a:p>
          <a:p>
            <a:r>
              <a:rPr lang="en-GB" dirty="0" smtClean="0"/>
              <a:t> . . . . . . . . . . . . . . . . . . . . . . ml</a:t>
            </a:r>
          </a:p>
          <a:p>
            <a:endParaRPr lang="en-GB" dirty="0" smtClean="0"/>
          </a:p>
          <a:p>
            <a:r>
              <a:rPr lang="en-GB" dirty="0" smtClean="0"/>
              <a:t>(Total for Question is 5 marks)</a:t>
            </a:r>
          </a:p>
        </p:txBody>
      </p:sp>
      <p:pic>
        <p:nvPicPr>
          <p:cNvPr id="3277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1841" y="3140968"/>
            <a:ext cx="3238500" cy="180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5911188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79388" y="115888"/>
            <a:ext cx="4176712" cy="3241675"/>
          </a:xfrm>
          <a:prstGeom prst="rect">
            <a:avLst/>
          </a:prstGeom>
          <a:noFill/>
          <a:ln w="63500">
            <a:solidFill>
              <a:srgbClr val="05FB1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4787900" y="115888"/>
            <a:ext cx="4225925" cy="3241675"/>
          </a:xfrm>
          <a:prstGeom prst="rect">
            <a:avLst/>
          </a:prstGeom>
          <a:noFill/>
          <a:ln w="63500">
            <a:solidFill>
              <a:srgbClr val="2204F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144463" y="3535363"/>
            <a:ext cx="4211637" cy="3133725"/>
          </a:xfrm>
          <a:prstGeom prst="rect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200" dirty="0"/>
          </a:p>
        </p:txBody>
      </p:sp>
      <p:sp>
        <p:nvSpPr>
          <p:cNvPr id="8" name="Rectangle 7"/>
          <p:cNvSpPr/>
          <p:nvPr/>
        </p:nvSpPr>
        <p:spPr>
          <a:xfrm>
            <a:off x="4768850" y="3571875"/>
            <a:ext cx="4244975" cy="3097213"/>
          </a:xfrm>
          <a:prstGeom prst="rect">
            <a:avLst/>
          </a:prstGeom>
          <a:noFill/>
          <a:ln w="635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6150" name="TextBox 4"/>
          <p:cNvSpPr txBox="1">
            <a:spLocks noChangeArrowheads="1"/>
          </p:cNvSpPr>
          <p:nvPr/>
        </p:nvSpPr>
        <p:spPr bwMode="auto">
          <a:xfrm>
            <a:off x="311150" y="244475"/>
            <a:ext cx="3059113" cy="3108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z="2800" b="1" i="1" dirty="0" smtClean="0">
                <a:latin typeface="Calibri" pitchFamily="34" charset="0"/>
              </a:rPr>
              <a:t>How many days does Mary take the medicine for?</a:t>
            </a:r>
          </a:p>
          <a:p>
            <a:pPr eaLnBrk="1" hangingPunct="1"/>
            <a:endParaRPr lang="en-GB" sz="2800" b="1" i="1" dirty="0">
              <a:latin typeface="Calibri" pitchFamily="34" charset="0"/>
            </a:endParaRPr>
          </a:p>
          <a:p>
            <a:pPr eaLnBrk="1" hangingPunct="1"/>
            <a:r>
              <a:rPr lang="en-GB" sz="2800" b="1" i="1" dirty="0" smtClean="0">
                <a:latin typeface="Calibri" pitchFamily="34" charset="0"/>
              </a:rPr>
              <a:t>How much medicine can you give a child?</a:t>
            </a:r>
            <a:endParaRPr lang="en-GB" sz="2800" b="1" i="1" dirty="0">
              <a:latin typeface="Calibri" pitchFamily="34" charset="0"/>
            </a:endParaRPr>
          </a:p>
        </p:txBody>
      </p:sp>
      <p:sp>
        <p:nvSpPr>
          <p:cNvPr id="6151" name="TextBox 4"/>
          <p:cNvSpPr txBox="1">
            <a:spLocks noChangeArrowheads="1"/>
          </p:cNvSpPr>
          <p:nvPr/>
        </p:nvSpPr>
        <p:spPr bwMode="auto">
          <a:xfrm>
            <a:off x="4945504" y="244475"/>
            <a:ext cx="2578823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z="2800" b="1" i="1" dirty="0" smtClean="0">
                <a:latin typeface="Calibri" pitchFamily="34" charset="0"/>
              </a:rPr>
              <a:t>Substitution into a formula.</a:t>
            </a:r>
          </a:p>
          <a:p>
            <a:pPr eaLnBrk="1" hangingPunct="1"/>
            <a:endParaRPr lang="en-GB" sz="2800" b="1" i="1" dirty="0">
              <a:latin typeface="Calibri" pitchFamily="34" charset="0"/>
            </a:endParaRPr>
          </a:p>
          <a:p>
            <a:pPr eaLnBrk="1" hangingPunct="1"/>
            <a:r>
              <a:rPr lang="en-GB" sz="2800" b="1" i="1" dirty="0" smtClean="0">
                <a:latin typeface="Calibri" pitchFamily="34" charset="0"/>
              </a:rPr>
              <a:t>Multiplication</a:t>
            </a:r>
          </a:p>
          <a:p>
            <a:pPr eaLnBrk="1" hangingPunct="1"/>
            <a:r>
              <a:rPr lang="en-GB" sz="2800" b="1" i="1" dirty="0" smtClean="0">
                <a:latin typeface="Calibri" pitchFamily="34" charset="0"/>
              </a:rPr>
              <a:t>Division</a:t>
            </a:r>
            <a:endParaRPr lang="en-GB" sz="2800" b="1" i="1" dirty="0">
              <a:latin typeface="Calibri" pitchFamily="34" charset="0"/>
            </a:endParaRPr>
          </a:p>
        </p:txBody>
      </p:sp>
      <p:sp>
        <p:nvSpPr>
          <p:cNvPr id="6152" name="Rectangle 11"/>
          <p:cNvSpPr>
            <a:spLocks noChangeArrowheads="1"/>
          </p:cNvSpPr>
          <p:nvPr/>
        </p:nvSpPr>
        <p:spPr bwMode="auto">
          <a:xfrm>
            <a:off x="311150" y="3729038"/>
            <a:ext cx="3816350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GB" sz="2000" b="1" i="1" dirty="0" smtClean="0">
                <a:latin typeface="Calibri" pitchFamily="34" charset="0"/>
              </a:rPr>
              <a:t>a)  5ml x 2 = 10ml</a:t>
            </a:r>
          </a:p>
          <a:p>
            <a:r>
              <a:rPr lang="en-GB" sz="2000" b="1" i="1" dirty="0" smtClean="0">
                <a:latin typeface="Calibri" pitchFamily="34" charset="0"/>
              </a:rPr>
              <a:t>10ml x 2 = 20ml a day</a:t>
            </a:r>
          </a:p>
          <a:p>
            <a:r>
              <a:rPr lang="en-GB" sz="2000" b="1" i="1" dirty="0" smtClean="0">
                <a:latin typeface="Calibri" pitchFamily="34" charset="0"/>
              </a:rPr>
              <a:t>300ml ÷ 20 = 15 days</a:t>
            </a:r>
          </a:p>
          <a:p>
            <a:endParaRPr lang="en-GB" sz="2000" b="1" i="1" dirty="0">
              <a:latin typeface="Calibri" pitchFamily="34" charset="0"/>
            </a:endParaRPr>
          </a:p>
          <a:p>
            <a:r>
              <a:rPr lang="en-GB" sz="2000" b="1" i="1" dirty="0" smtClean="0">
                <a:latin typeface="Calibri" pitchFamily="34" charset="0"/>
              </a:rPr>
              <a:t>b) (Age of child x adult dose) ÷ 150</a:t>
            </a:r>
          </a:p>
          <a:p>
            <a:endParaRPr lang="en-GB" sz="2000" b="1" i="1" dirty="0">
              <a:latin typeface="Calibri" pitchFamily="34" charset="0"/>
            </a:endParaRPr>
          </a:p>
          <a:p>
            <a:r>
              <a:rPr lang="en-GB" sz="2000" b="1" i="1" dirty="0" smtClean="0">
                <a:latin typeface="Calibri" pitchFamily="34" charset="0"/>
              </a:rPr>
              <a:t>(30 x 40) ÷ 150</a:t>
            </a:r>
          </a:p>
          <a:p>
            <a:r>
              <a:rPr lang="en-GB" sz="2000" b="1" i="1" dirty="0" smtClean="0">
                <a:latin typeface="Calibri" pitchFamily="34" charset="0"/>
              </a:rPr>
              <a:t>1200 ÷ 150 = 8 ml</a:t>
            </a:r>
            <a:endParaRPr lang="en-GB" sz="2000" b="1" i="1" dirty="0">
              <a:latin typeface="Calibri" pitchFamily="34" charset="0"/>
            </a:endParaRPr>
          </a:p>
          <a:p>
            <a:endParaRPr lang="en-GB" sz="2000" b="1" i="1" dirty="0">
              <a:latin typeface="Calibri" pitchFamily="34" charset="0"/>
            </a:endParaRPr>
          </a:p>
        </p:txBody>
      </p:sp>
      <p:sp>
        <p:nvSpPr>
          <p:cNvPr id="6153" name="Rectangle 12"/>
          <p:cNvSpPr>
            <a:spLocks noChangeArrowheads="1"/>
          </p:cNvSpPr>
          <p:nvPr/>
        </p:nvSpPr>
        <p:spPr bwMode="auto">
          <a:xfrm>
            <a:off x="4817453" y="3934933"/>
            <a:ext cx="394176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GB" sz="2000" b="1" i="1" dirty="0" smtClean="0">
                <a:latin typeface="Calibri" pitchFamily="34" charset="0"/>
              </a:rPr>
              <a:t>a)  20ml a day x 15 days = 300ml</a:t>
            </a:r>
            <a:endParaRPr lang="en-GB" sz="2000" b="1" i="1" dirty="0">
              <a:latin typeface="Calibri" pitchFamily="34" charset="0"/>
            </a:endParaRPr>
          </a:p>
        </p:txBody>
      </p:sp>
      <p:pic>
        <p:nvPicPr>
          <p:cNvPr id="6154" name="Picture 2" descr="C:\Documents and Settings\teacher\Local Settings\Temporary Internet Files\Content.IE5\4M5WZJOL\MC90043438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8424" y="1073509"/>
            <a:ext cx="841475" cy="13264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4952923" y="4626068"/>
            <a:ext cx="394176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GB" sz="2000" b="1" i="1" dirty="0">
                <a:latin typeface="Calibri" pitchFamily="34" charset="0"/>
              </a:rPr>
              <a:t>b</a:t>
            </a:r>
            <a:r>
              <a:rPr lang="en-GB" sz="2000" b="1" i="1" dirty="0" smtClean="0">
                <a:latin typeface="Calibri" pitchFamily="34" charset="0"/>
              </a:rPr>
              <a:t>)  8 x 150 = 1200</a:t>
            </a:r>
            <a:endParaRPr lang="en-GB" sz="2000" b="1" i="1" dirty="0">
              <a:latin typeface="Calibri" pitchFamily="34" charset="0"/>
            </a:endParaRPr>
          </a:p>
        </p:txBody>
      </p:sp>
      <p:pic>
        <p:nvPicPr>
          <p:cNvPr id="15" name="Picture 2" descr="C:\Documents and Settings\teacher\Local Settings\Temporary Internet Files\Content.IE5\4M5WZJOL\MC90043438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4659" y="877205"/>
            <a:ext cx="841475" cy="13264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2" descr="C:\Documents and Settings\teacher\Local Settings\Temporary Internet Files\Content.IE5\4M5WZJOL\MC90043438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0263" y="3615916"/>
            <a:ext cx="841475" cy="13264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2" descr="C:\Documents and Settings\teacher\Local Settings\Temporary Internet Files\Content.IE5\4M5WZJOL\MC90043438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1292" y="4626068"/>
            <a:ext cx="841475" cy="13264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6433104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en-GB" sz="2800" u="sng" dirty="0" smtClean="0"/>
              <a:t>Solution</a:t>
            </a:r>
            <a:endParaRPr lang="en-GB" sz="2800" u="sng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4868546"/>
              </p:ext>
            </p:extLst>
          </p:nvPr>
        </p:nvGraphicFramePr>
        <p:xfrm>
          <a:off x="395536" y="1052736"/>
          <a:ext cx="8424936" cy="51125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58167"/>
                <a:gridCol w="1326944"/>
                <a:gridCol w="1326944"/>
                <a:gridCol w="1326944"/>
                <a:gridCol w="1326944"/>
                <a:gridCol w="1758993"/>
              </a:tblGrid>
              <a:tr h="393274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Question</a:t>
                      </a:r>
                      <a:endParaRPr lang="en-GB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>
                          <a:effectLst/>
                        </a:rPr>
                        <a:t>Working</a:t>
                      </a:r>
                      <a:endParaRPr lang="en-GB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>
                          <a:effectLst/>
                        </a:rPr>
                        <a:t>Answer</a:t>
                      </a:r>
                      <a:endParaRPr lang="en-GB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>
                          <a:effectLst/>
                        </a:rPr>
                        <a:t>Mark</a:t>
                      </a:r>
                      <a:endParaRPr lang="en-GB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>
                          <a:effectLst/>
                        </a:rPr>
                        <a:t>Notes</a:t>
                      </a:r>
                      <a:endParaRPr lang="en-GB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7192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  </a:t>
                      </a:r>
                      <a:endParaRPr lang="en-GB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(a) </a:t>
                      </a:r>
                      <a:br>
                        <a:rPr lang="en-GB" sz="1400">
                          <a:effectLst/>
                        </a:rPr>
                      </a:br>
                      <a:r>
                        <a:rPr lang="en-GB" sz="1400">
                          <a:effectLst/>
                        </a:rPr>
                        <a:t/>
                      </a:r>
                      <a:br>
                        <a:rPr lang="en-GB" sz="1400">
                          <a:effectLst/>
                        </a:rPr>
                      </a:br>
                      <a:r>
                        <a:rPr lang="en-GB" sz="1400">
                          <a:effectLst/>
                        </a:rPr>
                        <a:t/>
                      </a:r>
                      <a:br>
                        <a:rPr lang="en-GB" sz="1400">
                          <a:effectLst/>
                        </a:rPr>
                      </a:br>
                      <a:r>
                        <a:rPr lang="en-GB" sz="1400">
                          <a:effectLst/>
                        </a:rPr>
                        <a:t/>
                      </a:r>
                      <a:br>
                        <a:rPr lang="en-GB" sz="1400">
                          <a:effectLst/>
                        </a:rPr>
                      </a:br>
                      <a:r>
                        <a:rPr lang="en-GB" sz="1400">
                          <a:effectLst/>
                        </a:rPr>
                        <a:t>(b)   </a:t>
                      </a:r>
                      <a:endParaRPr lang="en-GB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2 × 5 × 2 = 20</a:t>
                      </a:r>
                      <a:br>
                        <a:rPr lang="en-GB" sz="1400" dirty="0">
                          <a:effectLst/>
                        </a:rPr>
                      </a:br>
                      <a:r>
                        <a:rPr lang="en-GB" sz="1400" dirty="0">
                          <a:effectLst/>
                        </a:rPr>
                        <a:t> 300 ÷ 20 =</a:t>
                      </a:r>
                      <a:br>
                        <a:rPr lang="en-GB" sz="1400" dirty="0">
                          <a:effectLst/>
                        </a:rPr>
                      </a:br>
                      <a:r>
                        <a:rPr lang="en-GB" sz="1400" dirty="0">
                          <a:effectLst/>
                        </a:rPr>
                        <a:t/>
                      </a:r>
                      <a:br>
                        <a:rPr lang="en-GB" sz="1400" dirty="0">
                          <a:effectLst/>
                        </a:rPr>
                      </a:br>
                      <a:r>
                        <a:rPr lang="en-GB" sz="1400" dirty="0">
                          <a:effectLst/>
                        </a:rPr>
                        <a:t/>
                      </a:r>
                      <a:br>
                        <a:rPr lang="en-GB" sz="1400" dirty="0">
                          <a:effectLst/>
                        </a:rPr>
                      </a:br>
                      <a:r>
                        <a:rPr lang="en-GB" sz="1400" dirty="0">
                          <a:effectLst/>
                        </a:rPr>
                        <a:t>    c =  </a:t>
                      </a:r>
                      <a:endParaRPr lang="en-GB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15</a:t>
                      </a:r>
                      <a:br>
                        <a:rPr lang="en-GB" sz="1400">
                          <a:effectLst/>
                        </a:rPr>
                      </a:br>
                      <a:r>
                        <a:rPr lang="en-GB" sz="1400">
                          <a:effectLst/>
                        </a:rPr>
                        <a:t/>
                      </a:r>
                      <a:br>
                        <a:rPr lang="en-GB" sz="1400">
                          <a:effectLst/>
                        </a:rPr>
                      </a:br>
                      <a:r>
                        <a:rPr lang="en-GB" sz="1400">
                          <a:effectLst/>
                        </a:rPr>
                        <a:t/>
                      </a:r>
                      <a:br>
                        <a:rPr lang="en-GB" sz="1400">
                          <a:effectLst/>
                        </a:rPr>
                      </a:br>
                      <a:r>
                        <a:rPr lang="en-GB" sz="1400">
                          <a:effectLst/>
                        </a:rPr>
                        <a:t/>
                      </a:r>
                      <a:br>
                        <a:rPr lang="en-GB" sz="1400">
                          <a:effectLst/>
                        </a:rPr>
                      </a:br>
                      <a:r>
                        <a:rPr lang="en-GB" sz="1400">
                          <a:effectLst/>
                        </a:rPr>
                        <a:t>   8  </a:t>
                      </a:r>
                      <a:endParaRPr lang="en-GB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3</a:t>
                      </a:r>
                      <a:br>
                        <a:rPr lang="en-GB" sz="1400">
                          <a:effectLst/>
                        </a:rPr>
                      </a:br>
                      <a:r>
                        <a:rPr lang="en-GB" sz="1400">
                          <a:effectLst/>
                        </a:rPr>
                        <a:t/>
                      </a:r>
                      <a:br>
                        <a:rPr lang="en-GB" sz="1400">
                          <a:effectLst/>
                        </a:rPr>
                      </a:br>
                      <a:r>
                        <a:rPr lang="en-GB" sz="1400">
                          <a:effectLst/>
                        </a:rPr>
                        <a:t/>
                      </a:r>
                      <a:br>
                        <a:rPr lang="en-GB" sz="1400">
                          <a:effectLst/>
                        </a:rPr>
                      </a:br>
                      <a:r>
                        <a:rPr lang="en-GB" sz="1400">
                          <a:effectLst/>
                        </a:rPr>
                        <a:t/>
                      </a:r>
                      <a:br>
                        <a:rPr lang="en-GB" sz="1400">
                          <a:effectLst/>
                        </a:rPr>
                      </a:br>
                      <a:r>
                        <a:rPr lang="en-GB" sz="1400">
                          <a:effectLst/>
                        </a:rPr>
                        <a:t>   2  </a:t>
                      </a:r>
                      <a:endParaRPr lang="en-GB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M2 for </a:t>
                      </a:r>
                      <a:endParaRPr lang="en-GB" sz="14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300 </a:t>
                      </a:r>
                      <a:r>
                        <a:rPr lang="en-GB" sz="1400" dirty="0">
                          <a:effectLst/>
                        </a:rPr>
                        <a:t>÷ ( 2 × 5 × 2 ) </a:t>
                      </a:r>
                      <a:r>
                        <a:rPr lang="en-GB" sz="1400" dirty="0" err="1">
                          <a:effectLst/>
                        </a:rPr>
                        <a:t>oe</a:t>
                      </a:r>
                      <a:r>
                        <a:rPr lang="en-GB" sz="1400" dirty="0">
                          <a:effectLst/>
                        </a:rPr>
                        <a:t/>
                      </a:r>
                      <a:br>
                        <a:rPr lang="en-GB" sz="1400" dirty="0">
                          <a:effectLst/>
                        </a:rPr>
                      </a:br>
                      <a:endParaRPr lang="en-GB" sz="14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(</a:t>
                      </a:r>
                      <a:r>
                        <a:rPr lang="en-GB" sz="1400" dirty="0">
                          <a:effectLst/>
                        </a:rPr>
                        <a:t>M1   for   </a:t>
                      </a:r>
                      <a:endParaRPr lang="en-GB" sz="14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2 </a:t>
                      </a:r>
                      <a:r>
                        <a:rPr lang="en-GB" sz="1400" dirty="0">
                          <a:effectLst/>
                        </a:rPr>
                        <a:t>× 5 × 2   or   20 seen</a:t>
                      </a:r>
                      <a:br>
                        <a:rPr lang="en-GB" sz="1400" dirty="0">
                          <a:effectLst/>
                        </a:rPr>
                      </a:br>
                      <a:r>
                        <a:rPr lang="en-GB" sz="1400" dirty="0">
                          <a:effectLst/>
                        </a:rPr>
                        <a:t> or    </a:t>
                      </a:r>
                      <a:endParaRPr lang="en-GB" sz="14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300 </a:t>
                      </a:r>
                      <a:r>
                        <a:rPr lang="en-GB" sz="1400" dirty="0">
                          <a:effectLst/>
                        </a:rPr>
                        <a:t>÷ (2 × 5)  or   30 seen  A1 </a:t>
                      </a:r>
                      <a:r>
                        <a:rPr lang="en-GB" sz="1400" dirty="0" err="1">
                          <a:effectLst/>
                        </a:rPr>
                        <a:t>cao</a:t>
                      </a:r>
                      <a:r>
                        <a:rPr lang="en-GB" sz="1400" dirty="0">
                          <a:effectLst/>
                        </a:rPr>
                        <a:t/>
                      </a:r>
                      <a:br>
                        <a:rPr lang="en-GB" sz="1400" dirty="0">
                          <a:effectLst/>
                        </a:rPr>
                      </a:br>
                      <a:endParaRPr lang="en-GB" sz="14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M1 </a:t>
                      </a:r>
                      <a:r>
                        <a:rPr lang="en-GB" sz="1400" dirty="0">
                          <a:effectLst/>
                        </a:rPr>
                        <a:t>  for      </a:t>
                      </a:r>
                      <a:endParaRPr lang="en-GB" sz="14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4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4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4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or</a:t>
                      </a:r>
                      <a:r>
                        <a:rPr lang="en-GB" sz="1400" dirty="0">
                          <a:effectLst/>
                        </a:rPr>
                        <a:t>   </a:t>
                      </a:r>
                      <a:r>
                        <a:rPr lang="en-GB" sz="1400" dirty="0" smtClean="0">
                          <a:effectLst/>
                        </a:rPr>
                        <a:t>1200 </a:t>
                      </a:r>
                      <a:r>
                        <a:rPr lang="en-GB" sz="1400" dirty="0">
                          <a:effectLst/>
                        </a:rPr>
                        <a:t>seen</a:t>
                      </a:r>
                      <a:br>
                        <a:rPr lang="en-GB" sz="1400" dirty="0">
                          <a:effectLst/>
                        </a:rPr>
                      </a:br>
                      <a:r>
                        <a:rPr lang="en-GB" sz="1400" dirty="0">
                          <a:effectLst/>
                        </a:rPr>
                        <a:t> A1 </a:t>
                      </a:r>
                      <a:r>
                        <a:rPr lang="en-GB" sz="1400" dirty="0" err="1">
                          <a:effectLst/>
                        </a:rPr>
                        <a:t>cao</a:t>
                      </a:r>
                      <a:r>
                        <a:rPr lang="en-GB" sz="1400" dirty="0">
                          <a:effectLst/>
                        </a:rPr>
                        <a:t>  </a:t>
                      </a:r>
                      <a:endParaRPr lang="en-GB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33793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2678455"/>
            <a:ext cx="711324" cy="574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7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2689" y="3948703"/>
            <a:ext cx="71278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3670582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79388" y="115888"/>
            <a:ext cx="4176712" cy="3241675"/>
          </a:xfrm>
          <a:prstGeom prst="rect">
            <a:avLst/>
          </a:prstGeom>
          <a:noFill/>
          <a:ln w="63500">
            <a:solidFill>
              <a:srgbClr val="05FB1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4787900" y="115888"/>
            <a:ext cx="4225925" cy="3241675"/>
          </a:xfrm>
          <a:prstGeom prst="rect">
            <a:avLst/>
          </a:prstGeom>
          <a:noFill/>
          <a:ln w="63500">
            <a:solidFill>
              <a:srgbClr val="2204F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144463" y="3535363"/>
            <a:ext cx="4211637" cy="3133725"/>
          </a:xfrm>
          <a:prstGeom prst="rect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4768850" y="3571875"/>
            <a:ext cx="4244975" cy="3097213"/>
          </a:xfrm>
          <a:prstGeom prst="rect">
            <a:avLst/>
          </a:prstGeom>
          <a:noFill/>
          <a:ln w="635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6150" name="TextBox 4"/>
          <p:cNvSpPr txBox="1">
            <a:spLocks noChangeArrowheads="1"/>
          </p:cNvSpPr>
          <p:nvPr/>
        </p:nvSpPr>
        <p:spPr bwMode="auto">
          <a:xfrm>
            <a:off x="311150" y="244475"/>
            <a:ext cx="3059113" cy="267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z="2800" b="1" i="1">
                <a:latin typeface="Calibri" pitchFamily="34" charset="0"/>
              </a:rPr>
              <a:t>What is the question asking me?</a:t>
            </a:r>
          </a:p>
          <a:p>
            <a:pPr eaLnBrk="1" hangingPunct="1"/>
            <a:endParaRPr lang="en-GB" sz="2800" b="1" i="1">
              <a:latin typeface="Calibri" pitchFamily="34" charset="0"/>
            </a:endParaRPr>
          </a:p>
          <a:p>
            <a:pPr eaLnBrk="1" hangingPunct="1"/>
            <a:r>
              <a:rPr lang="en-GB" sz="2800" b="1" i="1">
                <a:latin typeface="Calibri" pitchFamily="34" charset="0"/>
              </a:rPr>
              <a:t>What information do I already have?</a:t>
            </a:r>
          </a:p>
        </p:txBody>
      </p:sp>
      <p:sp>
        <p:nvSpPr>
          <p:cNvPr id="6151" name="TextBox 4"/>
          <p:cNvSpPr txBox="1">
            <a:spLocks noChangeArrowheads="1"/>
          </p:cNvSpPr>
          <p:nvPr/>
        </p:nvSpPr>
        <p:spPr bwMode="auto">
          <a:xfrm>
            <a:off x="5076825" y="352425"/>
            <a:ext cx="21590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z="2800" b="1" i="1">
                <a:latin typeface="Calibri" pitchFamily="34" charset="0"/>
              </a:rPr>
              <a:t>What Maths will I be using?</a:t>
            </a:r>
          </a:p>
        </p:txBody>
      </p:sp>
      <p:sp>
        <p:nvSpPr>
          <p:cNvPr id="6152" name="Rectangle 11"/>
          <p:cNvSpPr>
            <a:spLocks noChangeArrowheads="1"/>
          </p:cNvSpPr>
          <p:nvPr/>
        </p:nvSpPr>
        <p:spPr bwMode="auto">
          <a:xfrm>
            <a:off x="203200" y="3571875"/>
            <a:ext cx="381635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GB" sz="2800" b="1" i="1">
                <a:latin typeface="Calibri" pitchFamily="34" charset="0"/>
              </a:rPr>
              <a:t>What calculations / working out do I need to do?</a:t>
            </a:r>
          </a:p>
        </p:txBody>
      </p:sp>
      <p:sp>
        <p:nvSpPr>
          <p:cNvPr id="6153" name="Rectangle 12"/>
          <p:cNvSpPr>
            <a:spLocks noChangeArrowheads="1"/>
          </p:cNvSpPr>
          <p:nvPr/>
        </p:nvSpPr>
        <p:spPr bwMode="auto">
          <a:xfrm>
            <a:off x="4932363" y="3729038"/>
            <a:ext cx="352742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GB" sz="2800" b="1" i="1">
                <a:latin typeface="Calibri" pitchFamily="34" charset="0"/>
              </a:rPr>
              <a:t>How can I check that my answer is correct?</a:t>
            </a:r>
          </a:p>
        </p:txBody>
      </p:sp>
      <p:pic>
        <p:nvPicPr>
          <p:cNvPr id="6154" name="Picture 2" descr="C:\Documents and Settings\teacher\Local Settings\Temporary Internet Files\Content.IE5\4M5WZJOL\MC90043438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9600" y="1341438"/>
            <a:ext cx="1206500" cy="190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5" name="Picture 2" descr="C:\Documents and Settings\teacher\Local Settings\Temporary Internet Files\Content.IE5\4M5WZJOL\MC90043438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1241425"/>
            <a:ext cx="1206500" cy="190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6" name="Picture 2" descr="C:\Documents and Settings\teacher\Local Settings\Temporary Internet Files\Content.IE5\4M5WZJOL\MC90043438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0213" y="4600575"/>
            <a:ext cx="1206500" cy="190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7" name="Picture 2" descr="C:\Documents and Settings\teacher\Local Settings\Temporary Internet Files\Content.IE5\4M5WZJOL\MC90043438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4611688"/>
            <a:ext cx="1206500" cy="190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485472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6732240" y="227766"/>
            <a:ext cx="2016224" cy="369332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 smtClean="0"/>
              <a:t>A03 Question</a:t>
            </a:r>
            <a:endParaRPr lang="en-GB" b="1" dirty="0"/>
          </a:p>
        </p:txBody>
      </p:sp>
      <p:sp>
        <p:nvSpPr>
          <p:cNvPr id="2" name="Rectangle 1"/>
          <p:cNvSpPr/>
          <p:nvPr/>
        </p:nvSpPr>
        <p:spPr>
          <a:xfrm>
            <a:off x="172666" y="272528"/>
            <a:ext cx="4176464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The diagram shows shape A.</a:t>
            </a:r>
          </a:p>
          <a:p>
            <a:r>
              <a:rPr lang="en-GB" dirty="0" smtClean="0"/>
              <a:t>All the measurements are in centimetres.</a:t>
            </a:r>
          </a:p>
          <a:p>
            <a:r>
              <a:rPr lang="en-GB" dirty="0" smtClean="0"/>
              <a:t> </a:t>
            </a:r>
          </a:p>
          <a:p>
            <a:endParaRPr lang="en-GB" dirty="0" smtClean="0"/>
          </a:p>
          <a:p>
            <a:r>
              <a:rPr lang="en-GB" dirty="0" smtClean="0"/>
              <a:t>(a) Find an expression, in terms of x, for the perimeter of shape A.</a:t>
            </a:r>
          </a:p>
          <a:p>
            <a:r>
              <a:rPr lang="en-GB" dirty="0" smtClean="0"/>
              <a:t> </a:t>
            </a:r>
          </a:p>
          <a:p>
            <a:r>
              <a:rPr lang="en-GB" dirty="0" smtClean="0"/>
              <a:t> </a:t>
            </a:r>
          </a:p>
          <a:p>
            <a:r>
              <a:rPr lang="en-GB" dirty="0" smtClean="0"/>
              <a:t> </a:t>
            </a:r>
          </a:p>
          <a:p>
            <a:r>
              <a:rPr lang="en-GB" dirty="0" smtClean="0"/>
              <a:t>. . . . . . . . . . . . . . . . . . . . . </a:t>
            </a:r>
          </a:p>
          <a:p>
            <a:endParaRPr lang="en-GB" dirty="0" smtClean="0"/>
          </a:p>
          <a:p>
            <a:endParaRPr lang="en-GB" dirty="0"/>
          </a:p>
          <a:p>
            <a:r>
              <a:rPr lang="en-GB" dirty="0" smtClean="0"/>
              <a:t>A square has the same perimeter as shape A.</a:t>
            </a:r>
          </a:p>
          <a:p>
            <a:r>
              <a:rPr lang="en-GB" dirty="0" smtClean="0"/>
              <a:t>(b) Find an expression, in terms of x, for the length of one side of this square.</a:t>
            </a:r>
          </a:p>
          <a:p>
            <a:r>
              <a:rPr lang="en-GB" dirty="0" smtClean="0"/>
              <a:t> </a:t>
            </a:r>
          </a:p>
          <a:p>
            <a:r>
              <a:rPr lang="en-GB" dirty="0" smtClean="0"/>
              <a:t> </a:t>
            </a:r>
          </a:p>
          <a:p>
            <a:r>
              <a:rPr lang="en-GB" dirty="0" smtClean="0"/>
              <a:t> </a:t>
            </a:r>
          </a:p>
          <a:p>
            <a:r>
              <a:rPr lang="en-GB" dirty="0" smtClean="0"/>
              <a:t>. . . . . . . . . . . . . . . . . . . . . </a:t>
            </a:r>
          </a:p>
          <a:p>
            <a:endParaRPr lang="en-GB" dirty="0" smtClean="0"/>
          </a:p>
          <a:p>
            <a:r>
              <a:rPr lang="en-GB" dirty="0" smtClean="0"/>
              <a:t>(Total for Question is 4 marks)</a:t>
            </a:r>
          </a:p>
          <a:p>
            <a:endParaRPr lang="en-GB" dirty="0"/>
          </a:p>
        </p:txBody>
      </p:sp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760982"/>
            <a:ext cx="4781550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278414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79388" y="115888"/>
            <a:ext cx="4176712" cy="3241675"/>
          </a:xfrm>
          <a:prstGeom prst="rect">
            <a:avLst/>
          </a:prstGeom>
          <a:noFill/>
          <a:ln w="63500">
            <a:solidFill>
              <a:srgbClr val="05FB1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4787900" y="115888"/>
            <a:ext cx="4225925" cy="3241675"/>
          </a:xfrm>
          <a:prstGeom prst="rect">
            <a:avLst/>
          </a:prstGeom>
          <a:noFill/>
          <a:ln w="63500">
            <a:solidFill>
              <a:srgbClr val="2204F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144463" y="3535363"/>
            <a:ext cx="4211637" cy="3133725"/>
          </a:xfrm>
          <a:prstGeom prst="rect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4783480" y="3639416"/>
            <a:ext cx="4244975" cy="3097213"/>
          </a:xfrm>
          <a:prstGeom prst="rect">
            <a:avLst/>
          </a:prstGeom>
          <a:noFill/>
          <a:ln w="635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6150" name="TextBox 4"/>
          <p:cNvSpPr txBox="1">
            <a:spLocks noChangeArrowheads="1"/>
          </p:cNvSpPr>
          <p:nvPr/>
        </p:nvSpPr>
        <p:spPr bwMode="auto">
          <a:xfrm>
            <a:off x="293687" y="182453"/>
            <a:ext cx="3913188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z="2800" b="1" i="1" dirty="0" smtClean="0">
                <a:latin typeface="Calibri" pitchFamily="34" charset="0"/>
              </a:rPr>
              <a:t>Write an expression for the perimeter.</a:t>
            </a:r>
          </a:p>
          <a:p>
            <a:pPr eaLnBrk="1" hangingPunct="1"/>
            <a:endParaRPr lang="en-GB" sz="2800" b="1" i="1" dirty="0">
              <a:latin typeface="Calibri" pitchFamily="34" charset="0"/>
            </a:endParaRPr>
          </a:p>
          <a:p>
            <a:pPr eaLnBrk="1" hangingPunct="1"/>
            <a:r>
              <a:rPr lang="en-GB" sz="2800" b="1" i="1" dirty="0" smtClean="0">
                <a:latin typeface="Calibri" pitchFamily="34" charset="0"/>
              </a:rPr>
              <a:t>To calculate perimeter add all the sides together.</a:t>
            </a:r>
          </a:p>
        </p:txBody>
      </p:sp>
      <p:sp>
        <p:nvSpPr>
          <p:cNvPr id="14" name="TextBox 4"/>
          <p:cNvSpPr txBox="1">
            <a:spLocks noChangeArrowheads="1"/>
          </p:cNvSpPr>
          <p:nvPr/>
        </p:nvSpPr>
        <p:spPr bwMode="auto">
          <a:xfrm>
            <a:off x="4932362" y="182453"/>
            <a:ext cx="3885253" cy="3108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z="2800" b="1" i="1" dirty="0" smtClean="0">
                <a:latin typeface="Calibri" pitchFamily="34" charset="0"/>
              </a:rPr>
              <a:t>Write an expression for the missing sides.</a:t>
            </a:r>
          </a:p>
          <a:p>
            <a:pPr eaLnBrk="1" hangingPunct="1"/>
            <a:endParaRPr lang="en-GB" sz="2800" b="1" i="1" dirty="0">
              <a:latin typeface="Calibri" pitchFamily="34" charset="0"/>
            </a:endParaRPr>
          </a:p>
          <a:p>
            <a:pPr eaLnBrk="1" hangingPunct="1"/>
            <a:r>
              <a:rPr lang="en-GB" sz="2800" b="1" i="1" dirty="0" smtClean="0">
                <a:latin typeface="Calibri" pitchFamily="34" charset="0"/>
              </a:rPr>
              <a:t>Write an expression for perimeter</a:t>
            </a:r>
          </a:p>
          <a:p>
            <a:pPr eaLnBrk="1" hangingPunct="1"/>
            <a:endParaRPr lang="en-GB" sz="2800" b="1" i="1" dirty="0" smtClean="0">
              <a:latin typeface="Calibri" pitchFamily="34" charset="0"/>
            </a:endParaRPr>
          </a:p>
          <a:p>
            <a:pPr eaLnBrk="1" hangingPunct="1"/>
            <a:r>
              <a:rPr lang="en-GB" sz="2800" b="1" i="1" dirty="0" smtClean="0">
                <a:latin typeface="Calibri" pitchFamily="34" charset="0"/>
              </a:rPr>
              <a:t>Simplify</a:t>
            </a:r>
          </a:p>
        </p:txBody>
      </p:sp>
      <p:sp>
        <p:nvSpPr>
          <p:cNvPr id="16" name="TextBox 4"/>
          <p:cNvSpPr txBox="1">
            <a:spLocks noChangeArrowheads="1"/>
          </p:cNvSpPr>
          <p:nvPr/>
        </p:nvSpPr>
        <p:spPr bwMode="auto">
          <a:xfrm>
            <a:off x="251618" y="3639416"/>
            <a:ext cx="3997325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z="2400" b="1" i="1" dirty="0" smtClean="0">
                <a:latin typeface="Calibri" pitchFamily="34" charset="0"/>
              </a:rPr>
              <a:t>The missing sides are </a:t>
            </a:r>
          </a:p>
          <a:p>
            <a:pPr eaLnBrk="1" hangingPunct="1"/>
            <a:r>
              <a:rPr lang="en-GB" sz="2400" b="1" i="1" dirty="0" smtClean="0">
                <a:latin typeface="Calibri" pitchFamily="34" charset="0"/>
              </a:rPr>
              <a:t>2x + 1 and 3x + 3</a:t>
            </a:r>
            <a:endParaRPr lang="en-GB" sz="2400" b="1" i="1" dirty="0">
              <a:latin typeface="Calibri" pitchFamily="34" charset="0"/>
            </a:endParaRPr>
          </a:p>
          <a:p>
            <a:pPr eaLnBrk="1" hangingPunct="1"/>
            <a:endParaRPr lang="en-GB" sz="2400" b="1" i="1" dirty="0">
              <a:latin typeface="Calibri" pitchFamily="34" charset="0"/>
            </a:endParaRPr>
          </a:p>
          <a:p>
            <a:pPr eaLnBrk="1" hangingPunct="1"/>
            <a:endParaRPr lang="en-GB" sz="2400" b="1" i="1" dirty="0" smtClean="0">
              <a:latin typeface="Calibri" pitchFamily="34" charset="0"/>
            </a:endParaRPr>
          </a:p>
          <a:p>
            <a:pPr eaLnBrk="1" hangingPunct="1"/>
            <a:r>
              <a:rPr lang="en-GB" sz="2400" b="1" i="1" dirty="0" smtClean="0">
                <a:latin typeface="Calibri" pitchFamily="34" charset="0"/>
              </a:rPr>
              <a:t>Perimeter of shape = 16x + 8</a:t>
            </a:r>
          </a:p>
          <a:p>
            <a:pPr eaLnBrk="1" hangingPunct="1"/>
            <a:endParaRPr lang="en-GB" sz="2400" b="1" i="1" dirty="0">
              <a:latin typeface="Calibri" pitchFamily="34" charset="0"/>
            </a:endParaRPr>
          </a:p>
          <a:p>
            <a:pPr eaLnBrk="1" hangingPunct="1"/>
            <a:r>
              <a:rPr lang="en-GB" sz="2400" b="1" i="1" dirty="0" smtClean="0">
                <a:latin typeface="Calibri" pitchFamily="34" charset="0"/>
              </a:rPr>
              <a:t>Side of square = (16x + 8) ÷ 4</a:t>
            </a:r>
          </a:p>
          <a:p>
            <a:pPr eaLnBrk="1" hangingPunct="1"/>
            <a:r>
              <a:rPr lang="en-GB" sz="2400" b="1" i="1" dirty="0" smtClean="0">
                <a:latin typeface="Calibri" pitchFamily="34" charset="0"/>
              </a:rPr>
              <a:t>Side of square = 4x + 2</a:t>
            </a:r>
            <a:endParaRPr lang="en-GB" sz="2400" b="1" i="1" dirty="0">
              <a:latin typeface="Calibri" pitchFamily="34" charset="0"/>
            </a:endParaRPr>
          </a:p>
        </p:txBody>
      </p:sp>
      <p:sp>
        <p:nvSpPr>
          <p:cNvPr id="21" name="TextBox 4"/>
          <p:cNvSpPr txBox="1">
            <a:spLocks noChangeArrowheads="1"/>
          </p:cNvSpPr>
          <p:nvPr/>
        </p:nvSpPr>
        <p:spPr bwMode="auto">
          <a:xfrm>
            <a:off x="5571580" y="3870248"/>
            <a:ext cx="125382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z="2400" b="1" i="1" dirty="0" smtClean="0">
                <a:latin typeface="Calibri" pitchFamily="34" charset="0"/>
              </a:rPr>
              <a:t>4x + 2</a:t>
            </a:r>
            <a:endParaRPr lang="en-GB" sz="2400" b="1" i="1" dirty="0">
              <a:latin typeface="Calibri" pitchFamily="34" charset="0"/>
            </a:endParaRPr>
          </a:p>
        </p:txBody>
      </p:sp>
      <p:pic>
        <p:nvPicPr>
          <p:cNvPr id="22" name="Picture 2" descr="C:\Documents and Settings\teacher\Local Settings\Temporary Internet Files\Content.IE5\4M5WZJOL\MC90043438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3522" y="1999650"/>
            <a:ext cx="765876" cy="1207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2" descr="C:\Documents and Settings\teacher\Local Settings\Temporary Internet Files\Content.IE5\4M5WZJOL\MC90043438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5760" y="2072404"/>
            <a:ext cx="765876" cy="1207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2" descr="C:\Documents and Settings\teacher\Local Settings\Temporary Internet Files\Content.IE5\4M5WZJOL\MC90043438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9188" y="3647412"/>
            <a:ext cx="765876" cy="1207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Picture 2" descr="C:\Documents and Settings\teacher\Local Settings\Temporary Internet Files\Content.IE5\4M5WZJOL\MC90043438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1739" y="3783015"/>
            <a:ext cx="765876" cy="1207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5478414" y="4370266"/>
            <a:ext cx="1440160" cy="11750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4"/>
          <p:cNvSpPr txBox="1">
            <a:spLocks noChangeArrowheads="1"/>
          </p:cNvSpPr>
          <p:nvPr/>
        </p:nvSpPr>
        <p:spPr bwMode="auto">
          <a:xfrm>
            <a:off x="5571580" y="5545292"/>
            <a:ext cx="125382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z="2400" b="1" i="1" dirty="0" smtClean="0">
                <a:latin typeface="Calibri" pitchFamily="34" charset="0"/>
              </a:rPr>
              <a:t>4x + 2</a:t>
            </a:r>
            <a:endParaRPr lang="en-GB" sz="2400" b="1" i="1" dirty="0">
              <a:latin typeface="Calibri" pitchFamily="34" charset="0"/>
            </a:endParaRPr>
          </a:p>
        </p:txBody>
      </p:sp>
      <p:sp>
        <p:nvSpPr>
          <p:cNvPr id="18" name="TextBox 4"/>
          <p:cNvSpPr txBox="1">
            <a:spLocks noChangeArrowheads="1"/>
          </p:cNvSpPr>
          <p:nvPr/>
        </p:nvSpPr>
        <p:spPr bwMode="auto">
          <a:xfrm rot="16200000">
            <a:off x="4620668" y="4647962"/>
            <a:ext cx="125382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z="2400" b="1" i="1" dirty="0" smtClean="0">
                <a:latin typeface="Calibri" pitchFamily="34" charset="0"/>
              </a:rPr>
              <a:t>4x + 2</a:t>
            </a:r>
            <a:endParaRPr lang="en-GB" sz="2400" b="1" i="1" dirty="0">
              <a:latin typeface="Calibri" pitchFamily="34" charset="0"/>
            </a:endParaRPr>
          </a:p>
        </p:txBody>
      </p:sp>
      <p:sp>
        <p:nvSpPr>
          <p:cNvPr id="19" name="TextBox 4"/>
          <p:cNvSpPr txBox="1">
            <a:spLocks noChangeArrowheads="1"/>
          </p:cNvSpPr>
          <p:nvPr/>
        </p:nvSpPr>
        <p:spPr bwMode="auto">
          <a:xfrm rot="5400000">
            <a:off x="6550705" y="4871392"/>
            <a:ext cx="125382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z="2400" b="1" i="1" dirty="0" smtClean="0">
                <a:latin typeface="Calibri" pitchFamily="34" charset="0"/>
              </a:rPr>
              <a:t>4x + 2</a:t>
            </a:r>
            <a:endParaRPr lang="en-GB" sz="2400" b="1" i="1" dirty="0">
              <a:latin typeface="Calibri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828841" y="6104447"/>
            <a:ext cx="24673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i="1" dirty="0" smtClean="0"/>
              <a:t>4(4x </a:t>
            </a:r>
            <a:r>
              <a:rPr lang="en-GB" sz="2400" b="1" i="1" dirty="0"/>
              <a:t>+ </a:t>
            </a:r>
            <a:r>
              <a:rPr lang="en-GB" sz="2400" b="1" i="1" dirty="0" smtClean="0"/>
              <a:t>2) = 16x + 8</a:t>
            </a:r>
            <a:endParaRPr lang="en-GB" sz="2400" b="1" i="1" dirty="0"/>
          </a:p>
        </p:txBody>
      </p:sp>
    </p:spTree>
    <p:extLst>
      <p:ext uri="{BB962C8B-B14F-4D97-AF65-F5344CB8AC3E}">
        <p14:creationId xmlns:p14="http://schemas.microsoft.com/office/powerpoint/2010/main" val="407418731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en-GB" sz="2800" u="sng" dirty="0" smtClean="0"/>
              <a:t>Solution</a:t>
            </a:r>
            <a:endParaRPr lang="en-GB" sz="2800" u="sng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9685816"/>
              </p:ext>
            </p:extLst>
          </p:nvPr>
        </p:nvGraphicFramePr>
        <p:xfrm>
          <a:off x="323528" y="980728"/>
          <a:ext cx="8568952" cy="46609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51663"/>
                <a:gridCol w="1127494"/>
                <a:gridCol w="2422057"/>
                <a:gridCol w="885259"/>
                <a:gridCol w="676496"/>
                <a:gridCol w="2705983"/>
              </a:tblGrid>
              <a:tr h="110389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>
                          <a:effectLst/>
                        </a:rPr>
                        <a:t>Question</a:t>
                      </a:r>
                      <a:endParaRPr lang="en-GB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269" marR="3926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>
                          <a:effectLst/>
                        </a:rPr>
                        <a:t>Working</a:t>
                      </a:r>
                      <a:endParaRPr lang="en-GB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269" marR="392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>
                          <a:effectLst/>
                        </a:rPr>
                        <a:t>Answer</a:t>
                      </a:r>
                      <a:endParaRPr lang="en-GB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269" marR="392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>
                          <a:effectLst/>
                        </a:rPr>
                        <a:t>Mark</a:t>
                      </a:r>
                      <a:endParaRPr lang="en-GB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269" marR="392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>
                          <a:effectLst/>
                        </a:rPr>
                        <a:t>Notes</a:t>
                      </a:r>
                      <a:endParaRPr lang="en-GB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269" marR="392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155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 </a:t>
                      </a:r>
                      <a:endParaRPr lang="en-GB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269" marR="392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(a)</a:t>
                      </a:r>
                      <a:br>
                        <a:rPr lang="en-GB" sz="1400">
                          <a:effectLst/>
                        </a:rPr>
                      </a:br>
                      <a:r>
                        <a:rPr lang="en-GB" sz="1400">
                          <a:effectLst/>
                        </a:rPr>
                        <a:t/>
                      </a:r>
                      <a:br>
                        <a:rPr lang="en-GB" sz="1400">
                          <a:effectLst/>
                        </a:rPr>
                      </a:br>
                      <a:r>
                        <a:rPr lang="en-GB" sz="1400">
                          <a:effectLst/>
                        </a:rPr>
                        <a:t/>
                      </a:r>
                      <a:br>
                        <a:rPr lang="en-GB" sz="1400">
                          <a:effectLst/>
                        </a:rPr>
                      </a:br>
                      <a:r>
                        <a:rPr lang="en-GB" sz="1400">
                          <a:effectLst/>
                        </a:rPr>
                        <a:t/>
                      </a:r>
                      <a:br>
                        <a:rPr lang="en-GB" sz="1400">
                          <a:effectLst/>
                        </a:rPr>
                      </a:br>
                      <a:r>
                        <a:rPr lang="en-GB" sz="1400">
                          <a:effectLst/>
                        </a:rPr>
                        <a:t/>
                      </a:r>
                      <a:br>
                        <a:rPr lang="en-GB" sz="1400">
                          <a:effectLst/>
                        </a:rPr>
                      </a:br>
                      <a:r>
                        <a:rPr lang="en-GB" sz="1400">
                          <a:effectLst/>
                        </a:rPr>
                        <a:t/>
                      </a:r>
                      <a:br>
                        <a:rPr lang="en-GB" sz="1400">
                          <a:effectLst/>
                        </a:rPr>
                      </a:br>
                      <a:r>
                        <a:rPr lang="en-GB" sz="1400">
                          <a:effectLst/>
                        </a:rPr>
                        <a:t/>
                      </a:r>
                      <a:br>
                        <a:rPr lang="en-GB" sz="1400">
                          <a:effectLst/>
                        </a:rPr>
                      </a:br>
                      <a:r>
                        <a:rPr lang="en-GB" sz="1400">
                          <a:effectLst/>
                        </a:rPr>
                        <a:t/>
                      </a:r>
                      <a:br>
                        <a:rPr lang="en-GB" sz="1400">
                          <a:effectLst/>
                        </a:rPr>
                      </a:br>
                      <a:r>
                        <a:rPr lang="en-GB" sz="1400">
                          <a:effectLst/>
                        </a:rPr>
                        <a:t/>
                      </a:r>
                      <a:br>
                        <a:rPr lang="en-GB" sz="1400">
                          <a:effectLst/>
                        </a:rPr>
                      </a:br>
                      <a:r>
                        <a:rPr lang="en-GB" sz="1400">
                          <a:effectLst/>
                        </a:rPr>
                        <a:t/>
                      </a:r>
                      <a:br>
                        <a:rPr lang="en-GB" sz="1400">
                          <a:effectLst/>
                        </a:rPr>
                      </a:br>
                      <a:r>
                        <a:rPr lang="en-GB" sz="1400">
                          <a:effectLst/>
                        </a:rPr>
                        <a:t/>
                      </a:r>
                      <a:br>
                        <a:rPr lang="en-GB" sz="1400">
                          <a:effectLst/>
                        </a:rPr>
                      </a:br>
                      <a:r>
                        <a:rPr lang="en-GB" sz="1400">
                          <a:effectLst/>
                        </a:rPr>
                        <a:t/>
                      </a:r>
                      <a:br>
                        <a:rPr lang="en-GB" sz="1400">
                          <a:effectLst/>
                        </a:rPr>
                      </a:br>
                      <a:r>
                        <a:rPr lang="en-GB" sz="1400">
                          <a:effectLst/>
                        </a:rPr>
                        <a:t>(b) </a:t>
                      </a:r>
                      <a:endParaRPr lang="en-GB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269" marR="392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Missing sides are</a:t>
                      </a:r>
                      <a:br>
                        <a:rPr lang="en-GB" sz="1400">
                          <a:effectLst/>
                        </a:rPr>
                      </a:br>
                      <a:r>
                        <a:rPr lang="en-GB" sz="1400">
                          <a:effectLst/>
                        </a:rPr>
                        <a:t> 2x + 1 and 3x + 3</a:t>
                      </a:r>
                      <a:br>
                        <a:rPr lang="en-GB" sz="1400">
                          <a:effectLst/>
                        </a:rPr>
                      </a:br>
                      <a:r>
                        <a:rPr lang="en-GB" sz="1400">
                          <a:effectLst/>
                        </a:rPr>
                        <a:t> Perimeter = 5x + 1 + x + 3x + 2x + 3 +2x + 1 + 3x + 3</a:t>
                      </a:r>
                      <a:br>
                        <a:rPr lang="en-GB" sz="1400">
                          <a:effectLst/>
                        </a:rPr>
                      </a:br>
                      <a:r>
                        <a:rPr lang="en-GB" sz="1400">
                          <a:effectLst/>
                        </a:rPr>
                        <a:t> OR</a:t>
                      </a:r>
                      <a:br>
                        <a:rPr lang="en-GB" sz="1400">
                          <a:effectLst/>
                        </a:rPr>
                      </a:br>
                      <a:r>
                        <a:rPr lang="en-GB" sz="1400">
                          <a:effectLst/>
                        </a:rPr>
                        <a:t> 2(5x + 1) + 2(2x + 3 + x)   </a:t>
                      </a:r>
                      <a:endParaRPr lang="en-GB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269" marR="392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16x + 8</a:t>
                      </a:r>
                      <a:br>
                        <a:rPr lang="en-GB" sz="1400">
                          <a:effectLst/>
                        </a:rPr>
                      </a:br>
                      <a:r>
                        <a:rPr lang="en-GB" sz="1400">
                          <a:effectLst/>
                        </a:rPr>
                        <a:t/>
                      </a:r>
                      <a:br>
                        <a:rPr lang="en-GB" sz="1400">
                          <a:effectLst/>
                        </a:rPr>
                      </a:br>
                      <a:r>
                        <a:rPr lang="en-GB" sz="1400">
                          <a:effectLst/>
                        </a:rPr>
                        <a:t/>
                      </a:r>
                      <a:br>
                        <a:rPr lang="en-GB" sz="1400">
                          <a:effectLst/>
                        </a:rPr>
                      </a:br>
                      <a:r>
                        <a:rPr lang="en-GB" sz="1400">
                          <a:effectLst/>
                        </a:rPr>
                        <a:t/>
                      </a:r>
                      <a:br>
                        <a:rPr lang="en-GB" sz="1400">
                          <a:effectLst/>
                        </a:rPr>
                      </a:br>
                      <a:r>
                        <a:rPr lang="en-GB" sz="1400">
                          <a:effectLst/>
                        </a:rPr>
                        <a:t/>
                      </a:r>
                      <a:br>
                        <a:rPr lang="en-GB" sz="1400">
                          <a:effectLst/>
                        </a:rPr>
                      </a:br>
                      <a:r>
                        <a:rPr lang="en-GB" sz="1400">
                          <a:effectLst/>
                        </a:rPr>
                        <a:t/>
                      </a:r>
                      <a:br>
                        <a:rPr lang="en-GB" sz="1400">
                          <a:effectLst/>
                        </a:rPr>
                      </a:br>
                      <a:r>
                        <a:rPr lang="en-GB" sz="1400">
                          <a:effectLst/>
                        </a:rPr>
                        <a:t/>
                      </a:r>
                      <a:br>
                        <a:rPr lang="en-GB" sz="1400">
                          <a:effectLst/>
                        </a:rPr>
                      </a:br>
                      <a:r>
                        <a:rPr lang="en-GB" sz="1400">
                          <a:effectLst/>
                        </a:rPr>
                        <a:t/>
                      </a:r>
                      <a:br>
                        <a:rPr lang="en-GB" sz="1400">
                          <a:effectLst/>
                        </a:rPr>
                      </a:br>
                      <a:r>
                        <a:rPr lang="en-GB" sz="1400">
                          <a:effectLst/>
                        </a:rPr>
                        <a:t/>
                      </a:r>
                      <a:br>
                        <a:rPr lang="en-GB" sz="1400">
                          <a:effectLst/>
                        </a:rPr>
                      </a:br>
                      <a:r>
                        <a:rPr lang="en-GB" sz="1400">
                          <a:effectLst/>
                        </a:rPr>
                        <a:t/>
                      </a:r>
                      <a:br>
                        <a:rPr lang="en-GB" sz="1400">
                          <a:effectLst/>
                        </a:rPr>
                      </a:br>
                      <a:r>
                        <a:rPr lang="en-GB" sz="1400">
                          <a:effectLst/>
                        </a:rPr>
                        <a:t/>
                      </a:r>
                      <a:br>
                        <a:rPr lang="en-GB" sz="1400">
                          <a:effectLst/>
                        </a:rPr>
                      </a:br>
                      <a:r>
                        <a:rPr lang="en-GB" sz="1400">
                          <a:effectLst/>
                        </a:rPr>
                        <a:t/>
                      </a:r>
                      <a:br>
                        <a:rPr lang="en-GB" sz="1400">
                          <a:effectLst/>
                        </a:rPr>
                      </a:br>
                      <a:r>
                        <a:rPr lang="en-GB" sz="1400">
                          <a:effectLst/>
                        </a:rPr>
                        <a:t>4x + 2 	 </a:t>
                      </a:r>
                      <a:endParaRPr lang="en-GB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269" marR="392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3</a:t>
                      </a:r>
                      <a:br>
                        <a:rPr lang="en-GB" sz="1400">
                          <a:effectLst/>
                        </a:rPr>
                      </a:br>
                      <a:r>
                        <a:rPr lang="en-GB" sz="1400">
                          <a:effectLst/>
                        </a:rPr>
                        <a:t/>
                      </a:r>
                      <a:br>
                        <a:rPr lang="en-GB" sz="1400">
                          <a:effectLst/>
                        </a:rPr>
                      </a:br>
                      <a:r>
                        <a:rPr lang="en-GB" sz="1400">
                          <a:effectLst/>
                        </a:rPr>
                        <a:t/>
                      </a:r>
                      <a:br>
                        <a:rPr lang="en-GB" sz="1400">
                          <a:effectLst/>
                        </a:rPr>
                      </a:br>
                      <a:r>
                        <a:rPr lang="en-GB" sz="1400">
                          <a:effectLst/>
                        </a:rPr>
                        <a:t/>
                      </a:r>
                      <a:br>
                        <a:rPr lang="en-GB" sz="1400">
                          <a:effectLst/>
                        </a:rPr>
                      </a:br>
                      <a:r>
                        <a:rPr lang="en-GB" sz="1400">
                          <a:effectLst/>
                        </a:rPr>
                        <a:t/>
                      </a:r>
                      <a:br>
                        <a:rPr lang="en-GB" sz="1400">
                          <a:effectLst/>
                        </a:rPr>
                      </a:br>
                      <a:r>
                        <a:rPr lang="en-GB" sz="1400">
                          <a:effectLst/>
                        </a:rPr>
                        <a:t/>
                      </a:r>
                      <a:br>
                        <a:rPr lang="en-GB" sz="1400">
                          <a:effectLst/>
                        </a:rPr>
                      </a:br>
                      <a:r>
                        <a:rPr lang="en-GB" sz="1400">
                          <a:effectLst/>
                        </a:rPr>
                        <a:t/>
                      </a:r>
                      <a:br>
                        <a:rPr lang="en-GB" sz="1400">
                          <a:effectLst/>
                        </a:rPr>
                      </a:br>
                      <a:r>
                        <a:rPr lang="en-GB" sz="1400">
                          <a:effectLst/>
                        </a:rPr>
                        <a:t/>
                      </a:r>
                      <a:br>
                        <a:rPr lang="en-GB" sz="1400">
                          <a:effectLst/>
                        </a:rPr>
                      </a:br>
                      <a:r>
                        <a:rPr lang="en-GB" sz="1400">
                          <a:effectLst/>
                        </a:rPr>
                        <a:t/>
                      </a:r>
                      <a:br>
                        <a:rPr lang="en-GB" sz="1400">
                          <a:effectLst/>
                        </a:rPr>
                      </a:br>
                      <a:r>
                        <a:rPr lang="en-GB" sz="1400">
                          <a:effectLst/>
                        </a:rPr>
                        <a:t/>
                      </a:r>
                      <a:br>
                        <a:rPr lang="en-GB" sz="1400">
                          <a:effectLst/>
                        </a:rPr>
                      </a:br>
                      <a:r>
                        <a:rPr lang="en-GB" sz="1400">
                          <a:effectLst/>
                        </a:rPr>
                        <a:t/>
                      </a:r>
                      <a:br>
                        <a:rPr lang="en-GB" sz="1400">
                          <a:effectLst/>
                        </a:rPr>
                      </a:br>
                      <a:r>
                        <a:rPr lang="en-GB" sz="1400">
                          <a:effectLst/>
                        </a:rPr>
                        <a:t/>
                      </a:r>
                      <a:br>
                        <a:rPr lang="en-GB" sz="1400">
                          <a:effectLst/>
                        </a:rPr>
                      </a:br>
                      <a:r>
                        <a:rPr lang="en-GB" sz="1400">
                          <a:effectLst/>
                        </a:rPr>
                        <a:t>1   </a:t>
                      </a:r>
                      <a:endParaRPr lang="en-GB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269" marR="392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M1 for 5x + 1 –3x or 2x + 3 + x or identifying a missing side as 2x + 1 or 3x + 3(maybe on the diagram)</a:t>
                      </a:r>
                      <a:br>
                        <a:rPr lang="en-GB" sz="1400" dirty="0">
                          <a:effectLst/>
                        </a:rPr>
                      </a:br>
                      <a:r>
                        <a:rPr lang="en-GB" sz="1400" dirty="0">
                          <a:effectLst/>
                        </a:rPr>
                        <a:t> M1 for adding 5 or 6 sides from x, 5x + 1, 3x, 2x + 3, '2x + 1', '3x + 3' where the missing sides are in the form </a:t>
                      </a:r>
                      <a:r>
                        <a:rPr lang="en-GB" sz="1400" dirty="0" err="1">
                          <a:effectLst/>
                        </a:rPr>
                        <a:t>ax</a:t>
                      </a:r>
                      <a:r>
                        <a:rPr lang="en-GB" sz="1400" dirty="0">
                          <a:effectLst/>
                        </a:rPr>
                        <a:t> ± b (a and</a:t>
                      </a:r>
                      <a:br>
                        <a:rPr lang="en-GB" sz="1400" dirty="0">
                          <a:effectLst/>
                        </a:rPr>
                      </a:br>
                      <a:r>
                        <a:rPr lang="en-GB" sz="1400" dirty="0">
                          <a:effectLst/>
                        </a:rPr>
                        <a:t>b ≠ 0)</a:t>
                      </a:r>
                      <a:br>
                        <a:rPr lang="en-GB" sz="1400" dirty="0">
                          <a:effectLst/>
                        </a:rPr>
                      </a:br>
                      <a:r>
                        <a:rPr lang="en-GB" sz="1400" dirty="0">
                          <a:effectLst/>
                        </a:rPr>
                        <a:t> or 2(5x + 1) + 2(2x + 3 + x) </a:t>
                      </a:r>
                      <a:r>
                        <a:rPr lang="en-GB" sz="1400" dirty="0" err="1">
                          <a:effectLst/>
                        </a:rPr>
                        <a:t>oe</a:t>
                      </a:r>
                      <a:r>
                        <a:rPr lang="en-GB" sz="1400" dirty="0">
                          <a:effectLst/>
                        </a:rPr>
                        <a:t/>
                      </a:r>
                      <a:br>
                        <a:rPr lang="en-GB" sz="1400" dirty="0">
                          <a:effectLst/>
                        </a:rPr>
                      </a:br>
                      <a:r>
                        <a:rPr lang="en-GB" sz="1400" dirty="0">
                          <a:effectLst/>
                        </a:rPr>
                        <a:t/>
                      </a:r>
                      <a:br>
                        <a:rPr lang="en-GB" sz="1400" dirty="0">
                          <a:effectLst/>
                        </a:rPr>
                      </a:br>
                      <a:r>
                        <a:rPr lang="en-GB" sz="1400" dirty="0">
                          <a:effectLst/>
                        </a:rPr>
                        <a:t> A1 for 16x + 8 </a:t>
                      </a:r>
                      <a:r>
                        <a:rPr lang="en-GB" sz="1400" dirty="0" err="1">
                          <a:effectLst/>
                        </a:rPr>
                        <a:t>oe</a:t>
                      </a:r>
                      <a:r>
                        <a:rPr lang="en-GB" sz="1400" dirty="0">
                          <a:effectLst/>
                        </a:rPr>
                        <a:t> for </a:t>
                      </a:r>
                      <a:r>
                        <a:rPr lang="en-GB" sz="1400" dirty="0" err="1">
                          <a:effectLst/>
                        </a:rPr>
                        <a:t>unsimplified</a:t>
                      </a:r>
                      <a:r>
                        <a:rPr lang="en-GB" sz="1400" dirty="0">
                          <a:effectLst/>
                        </a:rPr>
                        <a:t> expression B1 </a:t>
                      </a:r>
                      <a:r>
                        <a:rPr lang="en-GB" sz="1400" dirty="0" err="1">
                          <a:effectLst/>
                        </a:rPr>
                        <a:t>ft</a:t>
                      </a:r>
                      <a:r>
                        <a:rPr lang="en-GB" sz="1400" dirty="0">
                          <a:effectLst/>
                        </a:rPr>
                        <a:t> for  ['2(5x + 1) + 2(2x + 3 + x)'] ÷ 4 or ("16x + 8") ÷ 4</a:t>
                      </a:r>
                      <a:br>
                        <a:rPr lang="en-GB" sz="1400" dirty="0">
                          <a:effectLst/>
                        </a:rPr>
                      </a:br>
                      <a:r>
                        <a:rPr lang="en-GB" sz="1400" dirty="0">
                          <a:effectLst/>
                        </a:rPr>
                        <a:t> </a:t>
                      </a:r>
                      <a:r>
                        <a:rPr lang="en-GB" sz="1400" dirty="0" err="1">
                          <a:effectLst/>
                        </a:rPr>
                        <a:t>oe</a:t>
                      </a:r>
                      <a:r>
                        <a:rPr lang="en-GB" sz="1400" dirty="0">
                          <a:effectLst/>
                        </a:rPr>
                        <a:t> where the answer is an algebraic expression in x </a:t>
                      </a:r>
                      <a:endParaRPr lang="en-GB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269" marR="392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79593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79388" y="115888"/>
            <a:ext cx="4176712" cy="3241675"/>
          </a:xfrm>
          <a:prstGeom prst="rect">
            <a:avLst/>
          </a:prstGeom>
          <a:noFill/>
          <a:ln w="63500">
            <a:solidFill>
              <a:srgbClr val="05FB1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4787900" y="115888"/>
            <a:ext cx="4225925" cy="3241675"/>
          </a:xfrm>
          <a:prstGeom prst="rect">
            <a:avLst/>
          </a:prstGeom>
          <a:noFill/>
          <a:ln w="63500">
            <a:solidFill>
              <a:srgbClr val="2204F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144463" y="3535363"/>
            <a:ext cx="4211637" cy="3133725"/>
          </a:xfrm>
          <a:prstGeom prst="rect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4768850" y="3571875"/>
            <a:ext cx="4244975" cy="3097213"/>
          </a:xfrm>
          <a:prstGeom prst="rect">
            <a:avLst/>
          </a:prstGeom>
          <a:noFill/>
          <a:ln w="635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6150" name="TextBox 4"/>
          <p:cNvSpPr txBox="1">
            <a:spLocks noChangeArrowheads="1"/>
          </p:cNvSpPr>
          <p:nvPr/>
        </p:nvSpPr>
        <p:spPr bwMode="auto">
          <a:xfrm>
            <a:off x="311150" y="244475"/>
            <a:ext cx="3059113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z="2800" b="1" i="1" dirty="0">
                <a:latin typeface="Calibri" pitchFamily="34" charset="0"/>
              </a:rPr>
              <a:t>What is </a:t>
            </a:r>
            <a:r>
              <a:rPr lang="en-GB" sz="2800" b="1" i="1" dirty="0" smtClean="0">
                <a:latin typeface="Calibri" pitchFamily="34" charset="0"/>
              </a:rPr>
              <a:t>the difference between the two delivery costs?</a:t>
            </a:r>
            <a:endParaRPr lang="en-GB" sz="2800" b="1" i="1" dirty="0">
              <a:latin typeface="Calibri" pitchFamily="34" charset="0"/>
            </a:endParaRPr>
          </a:p>
        </p:txBody>
      </p:sp>
      <p:sp>
        <p:nvSpPr>
          <p:cNvPr id="6151" name="TextBox 4"/>
          <p:cNvSpPr txBox="1">
            <a:spLocks noChangeArrowheads="1"/>
          </p:cNvSpPr>
          <p:nvPr/>
        </p:nvSpPr>
        <p:spPr bwMode="auto">
          <a:xfrm>
            <a:off x="5076825" y="352425"/>
            <a:ext cx="2159000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z="2800" b="1" i="1" dirty="0" smtClean="0">
                <a:latin typeface="Calibri" pitchFamily="34" charset="0"/>
              </a:rPr>
              <a:t>Reading information from a graph.</a:t>
            </a:r>
          </a:p>
          <a:p>
            <a:pPr eaLnBrk="1" hangingPunct="1"/>
            <a:endParaRPr lang="en-GB" sz="2800" b="1" i="1" dirty="0">
              <a:latin typeface="Calibri" pitchFamily="34" charset="0"/>
            </a:endParaRPr>
          </a:p>
          <a:p>
            <a:pPr eaLnBrk="1" hangingPunct="1"/>
            <a:r>
              <a:rPr lang="en-GB" sz="2800" b="1" i="1" dirty="0" smtClean="0">
                <a:latin typeface="Calibri" pitchFamily="34" charset="0"/>
              </a:rPr>
              <a:t>Subtraction.</a:t>
            </a:r>
            <a:endParaRPr lang="en-GB" sz="2800" b="1" i="1" dirty="0">
              <a:latin typeface="Calibri" pitchFamily="34" charset="0"/>
            </a:endParaRPr>
          </a:p>
        </p:txBody>
      </p:sp>
      <p:sp>
        <p:nvSpPr>
          <p:cNvPr id="6152" name="Rectangle 11"/>
          <p:cNvSpPr>
            <a:spLocks noChangeArrowheads="1"/>
          </p:cNvSpPr>
          <p:nvPr/>
        </p:nvSpPr>
        <p:spPr bwMode="auto">
          <a:xfrm>
            <a:off x="203200" y="3571875"/>
            <a:ext cx="3816350" cy="3108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GB" sz="2800" b="1" i="1" dirty="0" smtClean="0">
                <a:latin typeface="Calibri" pitchFamily="34" charset="0"/>
              </a:rPr>
              <a:t>Barry’s Bricks £50</a:t>
            </a:r>
          </a:p>
          <a:p>
            <a:endParaRPr lang="en-GB" sz="2800" b="1" i="1" dirty="0">
              <a:latin typeface="Calibri" pitchFamily="34" charset="0"/>
            </a:endParaRPr>
          </a:p>
          <a:p>
            <a:r>
              <a:rPr lang="en-GB" sz="2800" b="1" i="1" dirty="0" smtClean="0">
                <a:latin typeface="Calibri" pitchFamily="34" charset="0"/>
              </a:rPr>
              <a:t>Bricks R Us £65</a:t>
            </a:r>
          </a:p>
          <a:p>
            <a:endParaRPr lang="en-GB" sz="2800" b="1" i="1" dirty="0">
              <a:latin typeface="Calibri" pitchFamily="34" charset="0"/>
            </a:endParaRPr>
          </a:p>
          <a:p>
            <a:r>
              <a:rPr lang="en-GB" sz="2800" b="1" i="1" dirty="0" smtClean="0">
                <a:latin typeface="Calibri" pitchFamily="34" charset="0"/>
              </a:rPr>
              <a:t>£65 - £50 = £15</a:t>
            </a:r>
          </a:p>
          <a:p>
            <a:endParaRPr lang="en-GB" sz="2800" b="1" i="1" dirty="0">
              <a:latin typeface="Calibri" pitchFamily="34" charset="0"/>
            </a:endParaRPr>
          </a:p>
          <a:p>
            <a:endParaRPr lang="en-GB" sz="2800" b="1" i="1" dirty="0">
              <a:latin typeface="Calibri" pitchFamily="34" charset="0"/>
            </a:endParaRPr>
          </a:p>
        </p:txBody>
      </p:sp>
      <p:sp>
        <p:nvSpPr>
          <p:cNvPr id="6153" name="Rectangle 12"/>
          <p:cNvSpPr>
            <a:spLocks noChangeArrowheads="1"/>
          </p:cNvSpPr>
          <p:nvPr/>
        </p:nvSpPr>
        <p:spPr bwMode="auto">
          <a:xfrm>
            <a:off x="4932363" y="3729038"/>
            <a:ext cx="35274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GB" sz="2800" b="1" i="1" dirty="0" smtClean="0">
                <a:latin typeface="Calibri" pitchFamily="34" charset="0"/>
              </a:rPr>
              <a:t>£50 + £15 = £65</a:t>
            </a:r>
            <a:endParaRPr lang="en-GB" sz="2800" b="1" i="1" dirty="0">
              <a:latin typeface="Calibri" pitchFamily="34" charset="0"/>
            </a:endParaRPr>
          </a:p>
        </p:txBody>
      </p:sp>
      <p:pic>
        <p:nvPicPr>
          <p:cNvPr id="6154" name="Picture 2" descr="C:\Documents and Settings\teacher\Local Settings\Temporary Internet Files\Content.IE5\4M5WZJOL\MC90043438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9600" y="1341438"/>
            <a:ext cx="1206500" cy="190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5" name="Picture 2" descr="C:\Documents and Settings\teacher\Local Settings\Temporary Internet Files\Content.IE5\4M5WZJOL\MC90043438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1241425"/>
            <a:ext cx="1206500" cy="190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6" name="Picture 2" descr="C:\Documents and Settings\teacher\Local Settings\Temporary Internet Files\Content.IE5\4M5WZJOL\MC90043438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0213" y="4600575"/>
            <a:ext cx="1206500" cy="190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7" name="Picture 2" descr="C:\Documents and Settings\teacher\Local Settings\Temporary Internet Files\Content.IE5\4M5WZJOL\MC90043438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4611688"/>
            <a:ext cx="1206500" cy="190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33075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u="sng" dirty="0" smtClean="0"/>
              <a:t>Solution</a:t>
            </a:r>
            <a:endParaRPr lang="en-GB" sz="2800" u="sng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7644967"/>
              </p:ext>
            </p:extLst>
          </p:nvPr>
        </p:nvGraphicFramePr>
        <p:xfrm>
          <a:off x="251520" y="1340768"/>
          <a:ext cx="8640958" cy="50474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68288"/>
                <a:gridCol w="1434534"/>
                <a:gridCol w="1434534"/>
                <a:gridCol w="1434534"/>
                <a:gridCol w="1434534"/>
                <a:gridCol w="1434534"/>
              </a:tblGrid>
              <a:tr h="0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Question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Working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Answer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Mark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Notes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  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(a) </a:t>
                      </a:r>
                      <a:endParaRPr lang="en-GB" sz="16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b) 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solidFill>
                            <a:schemeClr val="tx1"/>
                          </a:solidFill>
                          <a:effectLst/>
                        </a:rPr>
                        <a:t>Barry's </a:t>
                      </a: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Bricks £50</a:t>
                      </a:r>
                      <a:b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</a:br>
                      <a:endParaRPr lang="en-GB" sz="16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solidFill>
                            <a:schemeClr val="tx1"/>
                          </a:solidFill>
                          <a:effectLst/>
                        </a:rPr>
                        <a:t>Bricks </a:t>
                      </a:r>
                      <a:r>
                        <a:rPr lang="en-GB" sz="1600" dirty="0" err="1">
                          <a:solidFill>
                            <a:schemeClr val="tx1"/>
                          </a:solidFill>
                          <a:effectLst/>
                        </a:rPr>
                        <a:t>ArUs</a:t>
                      </a: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en-GB" sz="16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solidFill>
                            <a:schemeClr val="tx1"/>
                          </a:solidFill>
                          <a:effectLst/>
                        </a:rPr>
                        <a:t>£</a:t>
                      </a: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65</a:t>
                      </a:r>
                      <a:b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GB" sz="1600" dirty="0" smtClean="0">
                          <a:solidFill>
                            <a:schemeClr val="tx1"/>
                          </a:solidFill>
                          <a:effectLst/>
                        </a:rPr>
                        <a:t>65 </a:t>
                      </a: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− 50 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56 </a:t>
                      </a:r>
                      <a:endParaRPr lang="en-GB" sz="16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solidFill>
                            <a:schemeClr val="tx1"/>
                          </a:solidFill>
                          <a:effectLst/>
                        </a:rPr>
                        <a:t>15 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1 </a:t>
                      </a:r>
                      <a:endParaRPr lang="en-GB" sz="16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solidFill>
                            <a:schemeClr val="tx1"/>
                          </a:solidFill>
                          <a:effectLst/>
                        </a:rPr>
                        <a:t>3 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B1 for 56 (accept answer in the range 55 to 57) </a:t>
                      </a:r>
                      <a:endParaRPr lang="en-GB" sz="16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solidFill>
                            <a:schemeClr val="tx1"/>
                          </a:solidFill>
                          <a:effectLst/>
                        </a:rPr>
                        <a:t>M1 </a:t>
                      </a: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for 50 or 65 (accept 64 – 66)</a:t>
                      </a:r>
                      <a:b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en-GB" sz="16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solidFill>
                            <a:schemeClr val="tx1"/>
                          </a:solidFill>
                          <a:effectLst/>
                        </a:rPr>
                        <a:t>M1 </a:t>
                      </a: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for 65 – 50 (accept 64-66 for 65)</a:t>
                      </a:r>
                      <a:b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en-GB" sz="16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solidFill>
                            <a:schemeClr val="tx1"/>
                          </a:solidFill>
                          <a:effectLst/>
                        </a:rPr>
                        <a:t>A1 </a:t>
                      </a: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for 15 (accept answer in range 14 to 16) 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17093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79388" y="115888"/>
            <a:ext cx="4176712" cy="3241675"/>
          </a:xfrm>
          <a:prstGeom prst="rect">
            <a:avLst/>
          </a:prstGeom>
          <a:noFill/>
          <a:ln w="63500">
            <a:solidFill>
              <a:srgbClr val="05FB1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4787900" y="115888"/>
            <a:ext cx="4225925" cy="3241675"/>
          </a:xfrm>
          <a:prstGeom prst="rect">
            <a:avLst/>
          </a:prstGeom>
          <a:noFill/>
          <a:ln w="63500">
            <a:solidFill>
              <a:srgbClr val="2204F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144463" y="3535363"/>
            <a:ext cx="4211637" cy="3133725"/>
          </a:xfrm>
          <a:prstGeom prst="rect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4768850" y="3571875"/>
            <a:ext cx="4244975" cy="3097213"/>
          </a:xfrm>
          <a:prstGeom prst="rect">
            <a:avLst/>
          </a:prstGeom>
          <a:noFill/>
          <a:ln w="635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6150" name="TextBox 4"/>
          <p:cNvSpPr txBox="1">
            <a:spLocks noChangeArrowheads="1"/>
          </p:cNvSpPr>
          <p:nvPr/>
        </p:nvSpPr>
        <p:spPr bwMode="auto">
          <a:xfrm>
            <a:off x="311150" y="244475"/>
            <a:ext cx="3059113" cy="267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z="2800" b="1" i="1">
                <a:latin typeface="Calibri" pitchFamily="34" charset="0"/>
              </a:rPr>
              <a:t>What is the question asking me?</a:t>
            </a:r>
          </a:p>
          <a:p>
            <a:pPr eaLnBrk="1" hangingPunct="1"/>
            <a:endParaRPr lang="en-GB" sz="2800" b="1" i="1">
              <a:latin typeface="Calibri" pitchFamily="34" charset="0"/>
            </a:endParaRPr>
          </a:p>
          <a:p>
            <a:pPr eaLnBrk="1" hangingPunct="1"/>
            <a:r>
              <a:rPr lang="en-GB" sz="2800" b="1" i="1">
                <a:latin typeface="Calibri" pitchFamily="34" charset="0"/>
              </a:rPr>
              <a:t>What information do I already have?</a:t>
            </a:r>
          </a:p>
        </p:txBody>
      </p:sp>
      <p:sp>
        <p:nvSpPr>
          <p:cNvPr id="6151" name="TextBox 4"/>
          <p:cNvSpPr txBox="1">
            <a:spLocks noChangeArrowheads="1"/>
          </p:cNvSpPr>
          <p:nvPr/>
        </p:nvSpPr>
        <p:spPr bwMode="auto">
          <a:xfrm>
            <a:off x="5076825" y="352425"/>
            <a:ext cx="21590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z="2800" b="1" i="1">
                <a:latin typeface="Calibri" pitchFamily="34" charset="0"/>
              </a:rPr>
              <a:t>What Maths will I be using?</a:t>
            </a:r>
          </a:p>
        </p:txBody>
      </p:sp>
      <p:sp>
        <p:nvSpPr>
          <p:cNvPr id="6152" name="Rectangle 11"/>
          <p:cNvSpPr>
            <a:spLocks noChangeArrowheads="1"/>
          </p:cNvSpPr>
          <p:nvPr/>
        </p:nvSpPr>
        <p:spPr bwMode="auto">
          <a:xfrm>
            <a:off x="203200" y="3571875"/>
            <a:ext cx="381635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GB" sz="2800" b="1" i="1">
                <a:latin typeface="Calibri" pitchFamily="34" charset="0"/>
              </a:rPr>
              <a:t>What calculations / working out do I need to do?</a:t>
            </a:r>
          </a:p>
        </p:txBody>
      </p:sp>
      <p:sp>
        <p:nvSpPr>
          <p:cNvPr id="6153" name="Rectangle 12"/>
          <p:cNvSpPr>
            <a:spLocks noChangeArrowheads="1"/>
          </p:cNvSpPr>
          <p:nvPr/>
        </p:nvSpPr>
        <p:spPr bwMode="auto">
          <a:xfrm>
            <a:off x="4932363" y="3729038"/>
            <a:ext cx="352742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GB" sz="2800" b="1" i="1">
                <a:latin typeface="Calibri" pitchFamily="34" charset="0"/>
              </a:rPr>
              <a:t>How can I check that my answer is correct?</a:t>
            </a:r>
          </a:p>
        </p:txBody>
      </p:sp>
      <p:pic>
        <p:nvPicPr>
          <p:cNvPr id="6154" name="Picture 2" descr="C:\Documents and Settings\teacher\Local Settings\Temporary Internet Files\Content.IE5\4M5WZJOL\MC90043438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9600" y="1341438"/>
            <a:ext cx="1206500" cy="190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5" name="Picture 2" descr="C:\Documents and Settings\teacher\Local Settings\Temporary Internet Files\Content.IE5\4M5WZJOL\MC90043438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1241425"/>
            <a:ext cx="1206500" cy="190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6" name="Picture 2" descr="C:\Documents and Settings\teacher\Local Settings\Temporary Internet Files\Content.IE5\4M5WZJOL\MC90043438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0213" y="4600575"/>
            <a:ext cx="1206500" cy="190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7" name="Picture 2" descr="C:\Documents and Settings\teacher\Local Settings\Temporary Internet Files\Content.IE5\4M5WZJOL\MC90043438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4611688"/>
            <a:ext cx="1206500" cy="190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190902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803211"/>
            <a:ext cx="4886325" cy="400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251520" y="799554"/>
            <a:ext cx="4572000" cy="507831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 smtClean="0"/>
              <a:t>*  Barbara goes on holiday to Prague. The currency in Prague is the Koruna (KC).</a:t>
            </a:r>
          </a:p>
          <a:p>
            <a:r>
              <a:rPr lang="en-GB" dirty="0" smtClean="0"/>
              <a:t>This graph can be used to convert between £ (pounds) and KC (Koruna).</a:t>
            </a:r>
          </a:p>
          <a:p>
            <a:r>
              <a:rPr lang="en-GB" dirty="0" smtClean="0"/>
              <a:t>The exchange rate is £1 = 30 KC.</a:t>
            </a:r>
          </a:p>
          <a:p>
            <a:r>
              <a:rPr lang="en-GB" dirty="0" smtClean="0"/>
              <a:t> </a:t>
            </a:r>
          </a:p>
          <a:p>
            <a:r>
              <a:rPr lang="en-GB" dirty="0" smtClean="0"/>
              <a:t> </a:t>
            </a:r>
          </a:p>
          <a:p>
            <a:r>
              <a:rPr lang="en-GB" dirty="0" smtClean="0"/>
              <a:t>Barbara bought some things in London.</a:t>
            </a:r>
          </a:p>
          <a:p>
            <a:r>
              <a:rPr lang="en-GB" dirty="0" smtClean="0"/>
              <a:t>She saw the same things on sale in Prague.</a:t>
            </a:r>
          </a:p>
          <a:p>
            <a:r>
              <a:rPr lang="en-GB" dirty="0" smtClean="0"/>
              <a:t>The table shows the cost in £ (pounds) and the cost in KC (Koruna).</a:t>
            </a:r>
          </a:p>
          <a:p>
            <a:r>
              <a:rPr lang="en-GB" dirty="0" smtClean="0"/>
              <a:t> </a:t>
            </a:r>
          </a:p>
          <a:p>
            <a:r>
              <a:rPr lang="en-GB" dirty="0" smtClean="0"/>
              <a:t> </a:t>
            </a:r>
          </a:p>
          <a:p>
            <a:r>
              <a:rPr lang="en-GB" dirty="0" smtClean="0"/>
              <a:t>Barbara thinks the total cost of these things was more in London than in Prague.</a:t>
            </a:r>
          </a:p>
          <a:p>
            <a:r>
              <a:rPr lang="en-GB" dirty="0" smtClean="0"/>
              <a:t>Is she correct?</a:t>
            </a:r>
          </a:p>
          <a:p>
            <a:r>
              <a:rPr lang="en-GB" dirty="0" smtClean="0"/>
              <a:t>Give a reason for your answer.</a:t>
            </a:r>
          </a:p>
          <a:p>
            <a:r>
              <a:rPr lang="en-GB" dirty="0" smtClean="0"/>
              <a:t>You must show all your working.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251520" y="6349970"/>
            <a:ext cx="29890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/>
              <a:t>(Total for Question is 5 marks)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6732240" y="227766"/>
            <a:ext cx="2016224" cy="369332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 smtClean="0"/>
              <a:t>A03 Question</a:t>
            </a:r>
            <a:endParaRPr lang="en-GB" b="1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5096817"/>
            <a:ext cx="3457575" cy="156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424982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79388" y="115888"/>
            <a:ext cx="4176712" cy="3241675"/>
          </a:xfrm>
          <a:prstGeom prst="rect">
            <a:avLst/>
          </a:prstGeom>
          <a:noFill/>
          <a:ln w="63500">
            <a:solidFill>
              <a:srgbClr val="05FB1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4787900" y="115888"/>
            <a:ext cx="4225925" cy="3241675"/>
          </a:xfrm>
          <a:prstGeom prst="rect">
            <a:avLst/>
          </a:prstGeom>
          <a:noFill/>
          <a:ln w="63500">
            <a:solidFill>
              <a:srgbClr val="2204F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144463" y="3535363"/>
            <a:ext cx="4211637" cy="3133725"/>
          </a:xfrm>
          <a:prstGeom prst="rect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4768850" y="3571875"/>
            <a:ext cx="4244975" cy="3097213"/>
          </a:xfrm>
          <a:prstGeom prst="rect">
            <a:avLst/>
          </a:prstGeom>
          <a:noFill/>
          <a:ln w="635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6150" name="TextBox 4"/>
          <p:cNvSpPr txBox="1">
            <a:spLocks noChangeArrowheads="1"/>
          </p:cNvSpPr>
          <p:nvPr/>
        </p:nvSpPr>
        <p:spPr bwMode="auto">
          <a:xfrm>
            <a:off x="311150" y="244475"/>
            <a:ext cx="3059113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z="2800" b="1" i="1" dirty="0" smtClean="0">
                <a:latin typeface="Calibri" pitchFamily="34" charset="0"/>
              </a:rPr>
              <a:t>Is the total cost more in London or in Prague</a:t>
            </a:r>
            <a:endParaRPr lang="en-GB" sz="2800" b="1" i="1" dirty="0">
              <a:latin typeface="Calibri" pitchFamily="34" charset="0"/>
            </a:endParaRPr>
          </a:p>
        </p:txBody>
      </p:sp>
      <p:sp>
        <p:nvSpPr>
          <p:cNvPr id="6151" name="TextBox 4"/>
          <p:cNvSpPr txBox="1">
            <a:spLocks noChangeArrowheads="1"/>
          </p:cNvSpPr>
          <p:nvPr/>
        </p:nvSpPr>
        <p:spPr bwMode="auto">
          <a:xfrm>
            <a:off x="4964402" y="182453"/>
            <a:ext cx="2735262" cy="3108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z="2800" b="1" i="1" dirty="0" smtClean="0">
                <a:latin typeface="Calibri" pitchFamily="34" charset="0"/>
              </a:rPr>
              <a:t>Converting between currencies, </a:t>
            </a:r>
          </a:p>
          <a:p>
            <a:pPr eaLnBrk="1" hangingPunct="1"/>
            <a:endParaRPr lang="en-GB" sz="2800" b="1" i="1" dirty="0" smtClean="0">
              <a:latin typeface="Calibri" pitchFamily="34" charset="0"/>
            </a:endParaRPr>
          </a:p>
          <a:p>
            <a:pPr eaLnBrk="1" hangingPunct="1"/>
            <a:r>
              <a:rPr lang="en-GB" sz="2800" b="1" i="1" dirty="0" smtClean="0">
                <a:latin typeface="Calibri" pitchFamily="34" charset="0"/>
              </a:rPr>
              <a:t>Addition, Multiplication, Division</a:t>
            </a:r>
            <a:endParaRPr lang="en-GB" sz="2800" b="1" i="1" dirty="0">
              <a:latin typeface="Calibri" pitchFamily="34" charset="0"/>
            </a:endParaRPr>
          </a:p>
        </p:txBody>
      </p:sp>
      <p:sp>
        <p:nvSpPr>
          <p:cNvPr id="6152" name="Rectangle 11"/>
          <p:cNvSpPr>
            <a:spLocks noChangeArrowheads="1"/>
          </p:cNvSpPr>
          <p:nvPr/>
        </p:nvSpPr>
        <p:spPr bwMode="auto">
          <a:xfrm>
            <a:off x="203200" y="3571875"/>
            <a:ext cx="4152900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GB" sz="2000" b="1" i="1" dirty="0" smtClean="0">
                <a:latin typeface="Calibri" pitchFamily="34" charset="0"/>
              </a:rPr>
              <a:t>London </a:t>
            </a:r>
          </a:p>
          <a:p>
            <a:r>
              <a:rPr lang="en-GB" sz="2000" b="1" i="1" dirty="0" smtClean="0">
                <a:latin typeface="Calibri" pitchFamily="34" charset="0"/>
              </a:rPr>
              <a:t>£15 + £34 + £ 26 = £75</a:t>
            </a:r>
          </a:p>
          <a:p>
            <a:r>
              <a:rPr lang="en-GB" sz="2000" b="1" i="1" dirty="0" smtClean="0">
                <a:latin typeface="Calibri" pitchFamily="34" charset="0"/>
              </a:rPr>
              <a:t>£1 = 30KC</a:t>
            </a:r>
          </a:p>
          <a:p>
            <a:r>
              <a:rPr lang="en-GB" sz="2000" b="1" i="1" dirty="0" smtClean="0">
                <a:latin typeface="Calibri" pitchFamily="34" charset="0"/>
              </a:rPr>
              <a:t>£75 x 30 = 2250KC</a:t>
            </a:r>
          </a:p>
          <a:p>
            <a:endParaRPr lang="en-GB" sz="2000" b="1" i="1" dirty="0">
              <a:latin typeface="Calibri" pitchFamily="34" charset="0"/>
            </a:endParaRPr>
          </a:p>
          <a:p>
            <a:r>
              <a:rPr lang="en-GB" sz="2000" b="1" i="1" dirty="0" smtClean="0">
                <a:latin typeface="Calibri" pitchFamily="34" charset="0"/>
              </a:rPr>
              <a:t>Prague</a:t>
            </a:r>
          </a:p>
          <a:p>
            <a:r>
              <a:rPr lang="en-GB" sz="2000" b="1" i="1" dirty="0" smtClean="0">
                <a:latin typeface="Calibri" pitchFamily="34" charset="0"/>
              </a:rPr>
              <a:t>450KC + 750KC +810KC = 2010KC</a:t>
            </a:r>
          </a:p>
          <a:p>
            <a:endParaRPr lang="en-GB" sz="2000" b="1" i="1" dirty="0">
              <a:latin typeface="Calibri" pitchFamily="34" charset="0"/>
            </a:endParaRPr>
          </a:p>
          <a:p>
            <a:r>
              <a:rPr lang="en-GB" sz="2000" b="1" i="1" dirty="0" smtClean="0">
                <a:latin typeface="Calibri" pitchFamily="34" charset="0"/>
              </a:rPr>
              <a:t>She is wrong, 2050KC is more than 2010KC so cheaper in Prague.</a:t>
            </a:r>
            <a:endParaRPr lang="en-GB" sz="2000" b="1" i="1" dirty="0">
              <a:latin typeface="Calibri" pitchFamily="34" charset="0"/>
            </a:endParaRPr>
          </a:p>
        </p:txBody>
      </p:sp>
      <p:sp>
        <p:nvSpPr>
          <p:cNvPr id="6153" name="Rectangle 12"/>
          <p:cNvSpPr>
            <a:spLocks noChangeArrowheads="1"/>
          </p:cNvSpPr>
          <p:nvPr/>
        </p:nvSpPr>
        <p:spPr bwMode="auto">
          <a:xfrm>
            <a:off x="4932363" y="3729038"/>
            <a:ext cx="3527425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GB" sz="2800" b="1" i="1" dirty="0" smtClean="0">
                <a:latin typeface="Calibri" pitchFamily="34" charset="0"/>
              </a:rPr>
              <a:t>2010KC  ÷ 30 = £67</a:t>
            </a:r>
          </a:p>
          <a:p>
            <a:endParaRPr lang="en-GB" sz="2800" b="1" i="1" dirty="0">
              <a:latin typeface="Calibri" pitchFamily="34" charset="0"/>
            </a:endParaRPr>
          </a:p>
          <a:p>
            <a:r>
              <a:rPr lang="en-GB" sz="2800" b="1" i="1" dirty="0" smtClean="0">
                <a:latin typeface="Calibri" pitchFamily="34" charset="0"/>
              </a:rPr>
              <a:t>£67 is less than £75</a:t>
            </a:r>
            <a:endParaRPr lang="en-GB" sz="2800" b="1" i="1" dirty="0">
              <a:latin typeface="Calibri" pitchFamily="34" charset="0"/>
            </a:endParaRPr>
          </a:p>
        </p:txBody>
      </p:sp>
      <p:pic>
        <p:nvPicPr>
          <p:cNvPr id="6157" name="Picture 2" descr="C:\Documents and Settings\teacher\Local Settings\Temporary Internet Files\Content.IE5\4M5WZJOL\MC90043438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4060" y="3715039"/>
            <a:ext cx="868667" cy="13692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2" descr="C:\Documents and Settings\teacher\Local Settings\Temporary Internet Files\Content.IE5\4M5WZJOL\MC90043438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1494" y="3715039"/>
            <a:ext cx="868667" cy="13692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2" descr="C:\Documents and Settings\teacher\Local Settings\Temporary Internet Files\Content.IE5\4M5WZJOL\MC90043438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7430" y="321959"/>
            <a:ext cx="868667" cy="13692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2" descr="C:\Documents and Settings\teacher\Local Settings\Temporary Internet Files\Content.IE5\4M5WZJOL\MC90043438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8936" y="260176"/>
            <a:ext cx="868667" cy="13692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190902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en-GB" sz="2800" u="sng" dirty="0" smtClean="0"/>
              <a:t>Solution</a:t>
            </a:r>
            <a:endParaRPr lang="en-GB" sz="2800" u="sng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641997"/>
              </p:ext>
            </p:extLst>
          </p:nvPr>
        </p:nvGraphicFramePr>
        <p:xfrm>
          <a:off x="179512" y="476672"/>
          <a:ext cx="8749478" cy="61691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39790"/>
                <a:gridCol w="1834568"/>
                <a:gridCol w="1481767"/>
                <a:gridCol w="1552327"/>
                <a:gridCol w="3041026"/>
              </a:tblGrid>
              <a:tr h="962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dirty="0">
                          <a:effectLst/>
                        </a:rPr>
                        <a:t>Question</a:t>
                      </a:r>
                      <a:endParaRPr lang="en-GB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256" marR="3425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>
                          <a:effectLst/>
                        </a:rPr>
                        <a:t>Working</a:t>
                      </a:r>
                      <a:endParaRPr lang="en-GB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256" marR="34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>
                          <a:effectLst/>
                        </a:rPr>
                        <a:t>Answer</a:t>
                      </a:r>
                      <a:endParaRPr lang="en-GB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256" marR="34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>
                          <a:effectLst/>
                        </a:rPr>
                        <a:t>Mark</a:t>
                      </a:r>
                      <a:endParaRPr lang="en-GB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256" marR="34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>
                          <a:effectLst/>
                        </a:rPr>
                        <a:t>Notes</a:t>
                      </a:r>
                      <a:endParaRPr lang="en-GB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256" marR="34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296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   </a:t>
                      </a:r>
                      <a:endParaRPr lang="en-GB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256" marR="3425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London:</a:t>
                      </a:r>
                      <a:br>
                        <a:rPr lang="en-GB" sz="1600" dirty="0">
                          <a:effectLst/>
                        </a:rPr>
                      </a:br>
                      <a:r>
                        <a:rPr lang="en-GB" sz="1600" dirty="0">
                          <a:effectLst/>
                        </a:rPr>
                        <a:t> £15, £34, £26 (£75)</a:t>
                      </a:r>
                      <a:br>
                        <a:rPr lang="en-GB" sz="1600" dirty="0">
                          <a:effectLst/>
                        </a:rPr>
                      </a:br>
                      <a:r>
                        <a:rPr lang="en-GB" sz="1600" dirty="0">
                          <a:effectLst/>
                        </a:rPr>
                        <a:t> → 450, 1020, 780 (2250) KC</a:t>
                      </a:r>
                      <a:br>
                        <a:rPr lang="en-GB" sz="1600" dirty="0">
                          <a:effectLst/>
                        </a:rPr>
                      </a:br>
                      <a:r>
                        <a:rPr lang="en-GB" sz="1600" dirty="0">
                          <a:effectLst/>
                        </a:rPr>
                        <a:t/>
                      </a:r>
                      <a:br>
                        <a:rPr lang="en-GB" sz="1600" dirty="0">
                          <a:effectLst/>
                        </a:rPr>
                      </a:br>
                      <a:r>
                        <a:rPr lang="en-GB" sz="1600" dirty="0">
                          <a:effectLst/>
                        </a:rPr>
                        <a:t>Prague:</a:t>
                      </a:r>
                      <a:br>
                        <a:rPr lang="en-GB" sz="1600" dirty="0">
                          <a:effectLst/>
                        </a:rPr>
                      </a:br>
                      <a:r>
                        <a:rPr lang="en-GB" sz="1600" dirty="0" smtClean="0">
                          <a:effectLst/>
                        </a:rPr>
                        <a:t> </a:t>
                      </a:r>
                      <a:r>
                        <a:rPr lang="en-GB" sz="1600" dirty="0">
                          <a:effectLst/>
                        </a:rPr>
                        <a:t>450, 750, 810 KC (2010KC)</a:t>
                      </a:r>
                      <a:br>
                        <a:rPr lang="en-GB" sz="1600" dirty="0">
                          <a:effectLst/>
                        </a:rPr>
                      </a:br>
                      <a:r>
                        <a:rPr lang="en-GB" sz="1600" dirty="0">
                          <a:effectLst/>
                        </a:rPr>
                        <a:t> → £15, £25, £27   (£67) </a:t>
                      </a:r>
                      <a:endParaRPr lang="en-GB" sz="16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</a:rPr>
                        <a:t>£ </a:t>
                      </a:r>
                      <a:r>
                        <a:rPr lang="en-GB" sz="1600" dirty="0">
                          <a:effectLst/>
                        </a:rPr>
                        <a:t>to KC is ×30; </a:t>
                      </a:r>
                      <a:endParaRPr lang="en-GB" sz="16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</a:rPr>
                        <a:t>KC </a:t>
                      </a:r>
                      <a:r>
                        <a:rPr lang="en-GB" sz="1600" dirty="0">
                          <a:effectLst/>
                        </a:rPr>
                        <a:t>to £ is ÷30. </a:t>
                      </a:r>
                      <a:endParaRPr lang="en-GB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256" marR="34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Yes.</a:t>
                      </a:r>
                      <a:br>
                        <a:rPr lang="en-GB" sz="1600" dirty="0">
                          <a:effectLst/>
                        </a:rPr>
                      </a:br>
                      <a:r>
                        <a:rPr lang="en-GB" sz="1600" dirty="0">
                          <a:effectLst/>
                        </a:rPr>
                        <a:t> Cheaper in Prague</a:t>
                      </a:r>
                      <a:br>
                        <a:rPr lang="en-GB" sz="1600" dirty="0">
                          <a:effectLst/>
                        </a:rPr>
                      </a:br>
                      <a:r>
                        <a:rPr lang="en-GB" sz="1600" dirty="0">
                          <a:effectLst/>
                        </a:rPr>
                        <a:t> (More in London)  </a:t>
                      </a:r>
                      <a:endParaRPr lang="en-GB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256" marR="34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5  </a:t>
                      </a:r>
                      <a:endParaRPr lang="en-GB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256" marR="34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M1 conversion method (× or ÷ as appropriate) or evidence of use of graph (seen, or implied, by at least lines or evidence of conversion by marks on axes) for at least one figure.</a:t>
                      </a:r>
                      <a:br>
                        <a:rPr lang="en-GB" sz="1600" dirty="0">
                          <a:effectLst/>
                        </a:rPr>
                      </a:br>
                      <a:r>
                        <a:rPr lang="en-GB" sz="1600" dirty="0">
                          <a:effectLst/>
                        </a:rPr>
                        <a:t> M1 (</a:t>
                      </a:r>
                      <a:r>
                        <a:rPr lang="en-GB" sz="1600" dirty="0" err="1">
                          <a:effectLst/>
                        </a:rPr>
                        <a:t>dep</a:t>
                      </a:r>
                      <a:r>
                        <a:rPr lang="en-GB" sz="1600" dirty="0">
                          <a:effectLst/>
                        </a:rPr>
                        <a:t>) conversion applied to 3 figures or totals (converted figures must be stated, marks on graph insufficient)</a:t>
                      </a:r>
                      <a:br>
                        <a:rPr lang="en-GB" sz="1600" dirty="0">
                          <a:effectLst/>
                        </a:rPr>
                      </a:br>
                      <a:r>
                        <a:rPr lang="en-GB" sz="1600" dirty="0">
                          <a:effectLst/>
                        </a:rPr>
                        <a:t> A1 converted figures shown (all three individual items or totals converted correctly; NB: no tolerance on graph)</a:t>
                      </a:r>
                      <a:br>
                        <a:rPr lang="en-GB" sz="1600" dirty="0">
                          <a:effectLst/>
                        </a:rPr>
                      </a:br>
                      <a:r>
                        <a:rPr lang="en-GB" sz="1600" dirty="0">
                          <a:effectLst/>
                        </a:rPr>
                        <a:t> M1 totalling converted amounts</a:t>
                      </a:r>
                      <a:br>
                        <a:rPr lang="en-GB" sz="1600" dirty="0">
                          <a:effectLst/>
                        </a:rPr>
                      </a:br>
                      <a:r>
                        <a:rPr lang="en-GB" sz="1600" dirty="0">
                          <a:effectLst/>
                        </a:rPr>
                        <a:t> C1 (</a:t>
                      </a:r>
                      <a:r>
                        <a:rPr lang="en-GB" sz="1600" dirty="0" err="1">
                          <a:effectLst/>
                        </a:rPr>
                        <a:t>dep</a:t>
                      </a:r>
                      <a:r>
                        <a:rPr lang="en-GB" sz="1600" dirty="0">
                          <a:effectLst/>
                        </a:rPr>
                        <a:t> on at least M1) comparison of "totals" and correct conclusion</a:t>
                      </a:r>
                      <a:br>
                        <a:rPr lang="en-GB" sz="1600" dirty="0">
                          <a:effectLst/>
                        </a:rPr>
                      </a:br>
                      <a:r>
                        <a:rPr lang="en-GB" sz="1600" dirty="0">
                          <a:effectLst/>
                        </a:rPr>
                        <a:t> </a:t>
                      </a:r>
                      <a:r>
                        <a:rPr lang="en-GB" sz="1600" dirty="0" err="1">
                          <a:effectLst/>
                        </a:rPr>
                        <a:t>Eg</a:t>
                      </a:r>
                      <a:r>
                        <a:rPr lang="en-GB" sz="1600" dirty="0">
                          <a:effectLst/>
                        </a:rPr>
                        <a:t> "2250KC"&gt;"2010KC", "£75"&gt;"£67" so cheaper to buy in Prague.  </a:t>
                      </a:r>
                      <a:endParaRPr lang="en-GB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256" marR="34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05398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79388" y="115888"/>
            <a:ext cx="4176712" cy="3241675"/>
          </a:xfrm>
          <a:prstGeom prst="rect">
            <a:avLst/>
          </a:prstGeom>
          <a:noFill/>
          <a:ln w="63500">
            <a:solidFill>
              <a:srgbClr val="05FB1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4787900" y="115888"/>
            <a:ext cx="4225925" cy="3241675"/>
          </a:xfrm>
          <a:prstGeom prst="rect">
            <a:avLst/>
          </a:prstGeom>
          <a:noFill/>
          <a:ln w="63500">
            <a:solidFill>
              <a:srgbClr val="2204F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144463" y="3535363"/>
            <a:ext cx="4211637" cy="3133725"/>
          </a:xfrm>
          <a:prstGeom prst="rect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4768850" y="3571875"/>
            <a:ext cx="4244975" cy="3097213"/>
          </a:xfrm>
          <a:prstGeom prst="rect">
            <a:avLst/>
          </a:prstGeom>
          <a:noFill/>
          <a:ln w="635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6150" name="TextBox 4"/>
          <p:cNvSpPr txBox="1">
            <a:spLocks noChangeArrowheads="1"/>
          </p:cNvSpPr>
          <p:nvPr/>
        </p:nvSpPr>
        <p:spPr bwMode="auto">
          <a:xfrm>
            <a:off x="311150" y="244475"/>
            <a:ext cx="3059113" cy="267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z="2800" b="1" i="1">
                <a:latin typeface="Calibri" pitchFamily="34" charset="0"/>
              </a:rPr>
              <a:t>What is the question asking me?</a:t>
            </a:r>
          </a:p>
          <a:p>
            <a:pPr eaLnBrk="1" hangingPunct="1"/>
            <a:endParaRPr lang="en-GB" sz="2800" b="1" i="1">
              <a:latin typeface="Calibri" pitchFamily="34" charset="0"/>
            </a:endParaRPr>
          </a:p>
          <a:p>
            <a:pPr eaLnBrk="1" hangingPunct="1"/>
            <a:r>
              <a:rPr lang="en-GB" sz="2800" b="1" i="1">
                <a:latin typeface="Calibri" pitchFamily="34" charset="0"/>
              </a:rPr>
              <a:t>What information do I already have?</a:t>
            </a:r>
          </a:p>
        </p:txBody>
      </p:sp>
      <p:sp>
        <p:nvSpPr>
          <p:cNvPr id="6151" name="TextBox 4"/>
          <p:cNvSpPr txBox="1">
            <a:spLocks noChangeArrowheads="1"/>
          </p:cNvSpPr>
          <p:nvPr/>
        </p:nvSpPr>
        <p:spPr bwMode="auto">
          <a:xfrm>
            <a:off x="5076825" y="352425"/>
            <a:ext cx="21590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z="2800" b="1" i="1">
                <a:latin typeface="Calibri" pitchFamily="34" charset="0"/>
              </a:rPr>
              <a:t>What Maths will I be using?</a:t>
            </a:r>
          </a:p>
        </p:txBody>
      </p:sp>
      <p:sp>
        <p:nvSpPr>
          <p:cNvPr id="6152" name="Rectangle 11"/>
          <p:cNvSpPr>
            <a:spLocks noChangeArrowheads="1"/>
          </p:cNvSpPr>
          <p:nvPr/>
        </p:nvSpPr>
        <p:spPr bwMode="auto">
          <a:xfrm>
            <a:off x="203200" y="3571875"/>
            <a:ext cx="381635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GB" sz="2800" b="1" i="1">
                <a:latin typeface="Calibri" pitchFamily="34" charset="0"/>
              </a:rPr>
              <a:t>What calculations / working out do I need to do?</a:t>
            </a:r>
          </a:p>
        </p:txBody>
      </p:sp>
      <p:sp>
        <p:nvSpPr>
          <p:cNvPr id="6153" name="Rectangle 12"/>
          <p:cNvSpPr>
            <a:spLocks noChangeArrowheads="1"/>
          </p:cNvSpPr>
          <p:nvPr/>
        </p:nvSpPr>
        <p:spPr bwMode="auto">
          <a:xfrm>
            <a:off x="4932363" y="3729038"/>
            <a:ext cx="352742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GB" sz="2800" b="1" i="1">
                <a:latin typeface="Calibri" pitchFamily="34" charset="0"/>
              </a:rPr>
              <a:t>How can I check that my answer is correct?</a:t>
            </a:r>
          </a:p>
        </p:txBody>
      </p:sp>
      <p:pic>
        <p:nvPicPr>
          <p:cNvPr id="6154" name="Picture 2" descr="C:\Documents and Settings\teacher\Local Settings\Temporary Internet Files\Content.IE5\4M5WZJOL\MC90043438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9600" y="1341438"/>
            <a:ext cx="1206500" cy="190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5" name="Picture 2" descr="C:\Documents and Settings\teacher\Local Settings\Temporary Internet Files\Content.IE5\4M5WZJOL\MC90043438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1241425"/>
            <a:ext cx="1206500" cy="190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6" name="Picture 2" descr="C:\Documents and Settings\teacher\Local Settings\Temporary Internet Files\Content.IE5\4M5WZJOL\MC90043438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0213" y="4600575"/>
            <a:ext cx="1206500" cy="190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7" name="Picture 2" descr="C:\Documents and Settings\teacher\Local Settings\Temporary Internet Files\Content.IE5\4M5WZJOL\MC90043438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4611688"/>
            <a:ext cx="1206500" cy="190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805785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1931</Words>
  <Application>Microsoft Office PowerPoint</Application>
  <PresentationFormat>On-screen Show (4:3)</PresentationFormat>
  <Paragraphs>399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PowerPoint Presentation</vt:lpstr>
      <vt:lpstr>PowerPoint Presentation</vt:lpstr>
      <vt:lpstr>PowerPoint Presentation</vt:lpstr>
      <vt:lpstr>Solution</vt:lpstr>
      <vt:lpstr>PowerPoint Presentation</vt:lpstr>
      <vt:lpstr>PowerPoint Presentation</vt:lpstr>
      <vt:lpstr>PowerPoint Presentation</vt:lpstr>
      <vt:lpstr>Solution</vt:lpstr>
      <vt:lpstr>PowerPoint Presentation</vt:lpstr>
      <vt:lpstr>PowerPoint Presentation</vt:lpstr>
      <vt:lpstr>PowerPoint Presentation</vt:lpstr>
      <vt:lpstr>Solution</vt:lpstr>
      <vt:lpstr>PowerPoint Presentation</vt:lpstr>
      <vt:lpstr>PowerPoint Presentation</vt:lpstr>
      <vt:lpstr>PowerPoint Presentation</vt:lpstr>
      <vt:lpstr>Solution</vt:lpstr>
      <vt:lpstr>PowerPoint Presentation</vt:lpstr>
      <vt:lpstr>PowerPoint Presentation</vt:lpstr>
      <vt:lpstr>PowerPoint Presentation</vt:lpstr>
      <vt:lpstr>Solution</vt:lpstr>
      <vt:lpstr>PowerPoint Presentation</vt:lpstr>
      <vt:lpstr>PowerPoint Presentation</vt:lpstr>
      <vt:lpstr>PowerPoint Presentation</vt:lpstr>
      <vt:lpstr>Solution</vt:lpstr>
      <vt:lpstr>PowerPoint Presentation</vt:lpstr>
      <vt:lpstr>PowerPoint Presentation</vt:lpstr>
      <vt:lpstr>PowerPoint Presentation</vt:lpstr>
      <vt:lpstr>Solution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zeb1</dc:creator>
  <cp:lastModifiedBy>zeb1</cp:lastModifiedBy>
  <cp:revision>16</cp:revision>
  <dcterms:created xsi:type="dcterms:W3CDTF">2014-10-25T12:59:59Z</dcterms:created>
  <dcterms:modified xsi:type="dcterms:W3CDTF">2014-10-26T16:30:17Z</dcterms:modified>
</cp:coreProperties>
</file>