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57" r:id="rId3"/>
    <p:sldId id="263" r:id="rId4"/>
    <p:sldId id="281" r:id="rId5"/>
    <p:sldId id="282" r:id="rId6"/>
    <p:sldId id="279" r:id="rId7"/>
    <p:sldId id="283" r:id="rId8"/>
    <p:sldId id="285" r:id="rId9"/>
    <p:sldId id="286" r:id="rId10"/>
    <p:sldId id="287" r:id="rId11"/>
    <p:sldId id="290" r:id="rId12"/>
    <p:sldId id="289" r:id="rId13"/>
    <p:sldId id="291" r:id="rId14"/>
    <p:sldId id="288" r:id="rId15"/>
    <p:sldId id="272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28523-777A-4C8D-A9DA-119C79F63AA0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3E4E-5272-4960-8A3A-6D2C84DDE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4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3-10 two slides to a page.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3E4E-5272-4960-8A3A-6D2C84DDE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15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Dialogue marking sheet.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0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7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9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ED6C-6161-470C-A1BF-414F8EE750B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4949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constructin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g triangles and angle facts.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07/12/2014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0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50656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Grade C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Work out the size of angle x.</a:t>
                      </a:r>
                    </a:p>
                    <a:p>
                      <a:r>
                        <a:rPr lang="en-GB" baseline="0" dirty="0" smtClean="0"/>
                        <a:t>You must show how you got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ABCDE and AFGCH are regular pentagons.</a:t>
                      </a:r>
                    </a:p>
                    <a:p>
                      <a:r>
                        <a:rPr lang="en-GB" dirty="0" smtClean="0"/>
                        <a:t>The two pentagons are the same size.</a:t>
                      </a:r>
                    </a:p>
                    <a:p>
                      <a:r>
                        <a:rPr lang="en-GB" dirty="0" smtClean="0"/>
                        <a:t>Work out the size of angle EAH.</a:t>
                      </a:r>
                    </a:p>
                    <a:p>
                      <a:r>
                        <a:rPr lang="en-GB" dirty="0" smtClean="0"/>
                        <a:t>You must show how you got your answer.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31766"/>
            <a:ext cx="3096344" cy="285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05"/>
          <a:stretch/>
        </p:blipFill>
        <p:spPr bwMode="auto">
          <a:xfrm>
            <a:off x="5891919" y="4221088"/>
            <a:ext cx="263704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24328" y="256490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523528" y="364502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42923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12340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396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A, B, C and D are points on the circumference of a circle with centre O.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Angle ABC = 116°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Find the size of the angle marked x.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Give reasons for your answer.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880538"/>
            <a:ext cx="41719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442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21681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396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B, C and D are points on the circumference of a circle, centre O.</a:t>
                      </a:r>
                    </a:p>
                    <a:p>
                      <a:r>
                        <a:rPr lang="en-GB" dirty="0" smtClean="0"/>
                        <a:t>AB and AD are tangents to the circle.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Angle DAB = 50°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size of angle BCD.</a:t>
                      </a:r>
                    </a:p>
                    <a:p>
                      <a:r>
                        <a:rPr lang="en-GB" dirty="0" smtClean="0"/>
                        <a:t>Give a reason for each stage in your working.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581025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442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4757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A/A*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3960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is the size of:</a:t>
                      </a:r>
                    </a:p>
                    <a:p>
                      <a:endParaRPr lang="en-GB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GB" baseline="0" dirty="0" smtClean="0"/>
                        <a:t>Angle x?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GB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GB" baseline="0" dirty="0" smtClean="0"/>
                        <a:t>Angle y?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5" t="43181" r="56056" b="18941"/>
          <a:stretch/>
        </p:blipFill>
        <p:spPr bwMode="auto">
          <a:xfrm>
            <a:off x="4211960" y="1220042"/>
            <a:ext cx="362184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24328" y="619877"/>
            <a:ext cx="1285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Diagram not accurately drawn.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38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09021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A*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396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 and D are two points on the circumference of a circle.</a:t>
                      </a:r>
                    </a:p>
                    <a:p>
                      <a:r>
                        <a:rPr lang="en-GB" dirty="0" smtClean="0"/>
                        <a:t>A and B are two points on the circumference of a smaller circle.</a:t>
                      </a:r>
                    </a:p>
                    <a:p>
                      <a:r>
                        <a:rPr lang="en-GB" dirty="0" smtClean="0"/>
                        <a:t>DB and AC are tangents to both circles.</a:t>
                      </a:r>
                    </a:p>
                    <a:p>
                      <a:r>
                        <a:rPr lang="en-GB" dirty="0" smtClean="0"/>
                        <a:t>E is the intersection of DB and AC.</a:t>
                      </a:r>
                    </a:p>
                    <a:p>
                      <a:r>
                        <a:rPr lang="en-GB" dirty="0" smtClean="0"/>
                        <a:t>E is the midpoint of AC.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Prove that ABCD is a rectangle.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908720"/>
            <a:ext cx="38290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993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36416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0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14667" y="530120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63131"/>
              </p:ext>
            </p:extLst>
          </p:nvPr>
        </p:nvGraphicFramePr>
        <p:xfrm>
          <a:off x="114667" y="332656"/>
          <a:ext cx="8893617" cy="3876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707"/>
                <a:gridCol w="1471740"/>
                <a:gridCol w="1347434"/>
                <a:gridCol w="1347434"/>
                <a:gridCol w="1347434"/>
                <a:gridCol w="1347434"/>
                <a:gridCol w="1347434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A/A*</a:t>
                      </a:r>
                      <a:endParaRPr lang="en-GB" sz="1400" dirty="0"/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Angle 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s and Circle Theorems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am able to draw and measure angles using a protractor.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recognise and label types of triangle.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recognise and label types of angles.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know that the sum of angles in a triangle is 180</a:t>
                      </a:r>
                      <a:r>
                        <a:rPr lang="en-GB" sz="1400" baseline="0" dirty="0" smtClean="0"/>
                        <a:t> degrees</a:t>
                      </a:r>
                      <a:r>
                        <a:rPr lang="en-GB" sz="1400" dirty="0" smtClean="0"/>
                        <a:t> and the sum of the angles in a quadrilateral is 360 degrees.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calculate missing</a:t>
                      </a:r>
                      <a:r>
                        <a:rPr lang="en-GB" sz="1400" baseline="0" dirty="0" smtClean="0"/>
                        <a:t> angles in triangles and quadrilaterals, around a point and on a straight line.</a:t>
                      </a:r>
                      <a:endParaRPr lang="en-GB" sz="1400" dirty="0" smtClean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solve simple problems to calculate missing interior and exterior angles in polygons.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solve simple problems to calculate missing angles on parallel lines.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solve multi step problems</a:t>
                      </a:r>
                      <a:r>
                        <a:rPr lang="en-GB" sz="1400" dirty="0" smtClean="0"/>
                        <a:t> to find interior and exterior angles in polygons.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solve multi step problems to find missing</a:t>
                      </a:r>
                      <a:r>
                        <a:rPr lang="en-GB" sz="1400" baseline="0" dirty="0" smtClean="0"/>
                        <a:t> angles on parallel lines.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f</a:t>
                      </a:r>
                      <a:r>
                        <a:rPr lang="en-GB" sz="1400" dirty="0" smtClean="0"/>
                        <a:t>ind angles in circles.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f</a:t>
                      </a:r>
                      <a:r>
                        <a:rPr lang="en-GB" sz="1400" dirty="0" smtClean="0"/>
                        <a:t>ind angles in circles using the alternate segment theorem</a:t>
                      </a:r>
                      <a:r>
                        <a:rPr lang="en-GB" sz="1400" baseline="0" dirty="0" smtClean="0"/>
                        <a:t> (A).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u</a:t>
                      </a:r>
                      <a:r>
                        <a:rPr lang="en-GB" sz="1400" dirty="0" smtClean="0"/>
                        <a:t>se circle theorems to prove geometrical results (A*).</a:t>
                      </a:r>
                      <a:endParaRPr lang="en-GB" sz="1400" dirty="0"/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130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87043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8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561705"/>
              </p:ext>
            </p:extLst>
          </p:nvPr>
        </p:nvGraphicFramePr>
        <p:xfrm>
          <a:off x="142877" y="548680"/>
          <a:ext cx="8893617" cy="3876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707"/>
                <a:gridCol w="1471740"/>
                <a:gridCol w="1347434"/>
                <a:gridCol w="1347434"/>
                <a:gridCol w="1347434"/>
                <a:gridCol w="1347434"/>
                <a:gridCol w="1347434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A/A*</a:t>
                      </a:r>
                      <a:endParaRPr lang="en-GB" sz="1400" dirty="0"/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Angle 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s and Circle Theorems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am able to draw and measure angles using a protractor.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recognise and label types of triangle.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recognise and label types of angles.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know that the sum of angles in a triangle is 180</a:t>
                      </a:r>
                      <a:r>
                        <a:rPr lang="en-GB" sz="1400" baseline="0" dirty="0" smtClean="0"/>
                        <a:t> degrees</a:t>
                      </a:r>
                      <a:r>
                        <a:rPr lang="en-GB" sz="1400" dirty="0" smtClean="0"/>
                        <a:t> and the sum of the angles in a quadrilateral is 360 degrees.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calculate missing</a:t>
                      </a:r>
                      <a:r>
                        <a:rPr lang="en-GB" sz="1400" baseline="0" dirty="0" smtClean="0"/>
                        <a:t> angles in triangles and quadrilaterals, around a point and on a straight line.</a:t>
                      </a:r>
                      <a:endParaRPr lang="en-GB" sz="1400" dirty="0" smtClean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solve simple problems to calculate missing interior and exterior angles in polygons.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solve simple problems to calculate missing angles on parallel lines.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solve multi step problems</a:t>
                      </a:r>
                      <a:r>
                        <a:rPr lang="en-GB" sz="1400" dirty="0" smtClean="0"/>
                        <a:t> to find interior and exterior angles in polygons.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solve multi step problems to find missing</a:t>
                      </a:r>
                      <a:r>
                        <a:rPr lang="en-GB" sz="1400" baseline="0" dirty="0" smtClean="0"/>
                        <a:t> angles on parallel lines.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f</a:t>
                      </a:r>
                      <a:r>
                        <a:rPr lang="en-GB" sz="1400" dirty="0" smtClean="0"/>
                        <a:t>ind angles in circles.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f</a:t>
                      </a:r>
                      <a:r>
                        <a:rPr lang="en-GB" sz="1400" dirty="0" smtClean="0"/>
                        <a:t>ind angles in circles using the alternate segment theorem</a:t>
                      </a:r>
                      <a:r>
                        <a:rPr lang="en-GB" sz="1400" baseline="0" dirty="0" smtClean="0"/>
                        <a:t> (A).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u</a:t>
                      </a:r>
                      <a:r>
                        <a:rPr lang="en-GB" sz="1400" dirty="0" smtClean="0"/>
                        <a:t>se circle theorems to prove geometrical results (A*).</a:t>
                      </a:r>
                      <a:endParaRPr lang="en-GB" sz="1400" dirty="0"/>
                    </a:p>
                  </a:txBody>
                  <a:tcPr marT="45742" marB="45742"/>
                </a:tc>
              </a:tr>
            </a:tbl>
          </a:graphicData>
        </a:graphic>
      </p:graphicFrame>
      <p:pic>
        <p:nvPicPr>
          <p:cNvPr id="3100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247165" y="5058668"/>
            <a:ext cx="4127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42875" y="6021288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25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20676"/>
              </p:ext>
            </p:extLst>
          </p:nvPr>
        </p:nvGraphicFramePr>
        <p:xfrm>
          <a:off x="179510" y="476673"/>
          <a:ext cx="8784977" cy="6192687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9"/>
              </a:tblGrid>
              <a:tr h="10690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Corresponding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Alternate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Interior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Exterior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Vertically</a:t>
                      </a:r>
                      <a:r>
                        <a:rPr lang="en-GB" baseline="0" dirty="0" smtClean="0"/>
                        <a:t> Opposite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Same</a:t>
                      </a:r>
                      <a:r>
                        <a:rPr lang="en-GB" baseline="0" dirty="0" smtClean="0"/>
                        <a:t> Segment Theorem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Alternate Segment Theorem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Cyclic Quadrilateral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23" y="1138432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38431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912" y="1037506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04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35893"/>
              </p:ext>
            </p:extLst>
          </p:nvPr>
        </p:nvGraphicFramePr>
        <p:xfrm>
          <a:off x="251520" y="188638"/>
          <a:ext cx="8712968" cy="649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8618"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special name for this type of angle.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Measure the angle and write down the size to the nearest  degree …………………………….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do you need to know before you can be sure if a triangle is isosceles, equilateral or scalene?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special name for this type of angle.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Measure the angle and write down the size to the nearest  degree …………………………….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special</a:t>
                      </a:r>
                      <a:r>
                        <a:rPr lang="en-GB" baseline="0" dirty="0" smtClean="0"/>
                        <a:t> name for this type of triangle?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Write down one fact about this type of triangle.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1626958" cy="89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19" y="4293096"/>
            <a:ext cx="1561057" cy="118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192180" y="4293095"/>
            <a:ext cx="1260140" cy="1491791"/>
            <a:chOff x="5292080" y="3933056"/>
            <a:chExt cx="1368152" cy="1800200"/>
          </a:xfrm>
        </p:grpSpPr>
        <p:sp>
          <p:nvSpPr>
            <p:cNvPr id="5" name="Isosceles Triangle 4"/>
            <p:cNvSpPr/>
            <p:nvPr/>
          </p:nvSpPr>
          <p:spPr>
            <a:xfrm>
              <a:off x="5292080" y="3933056"/>
              <a:ext cx="1368152" cy="18002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08104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134519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137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68240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can you tell me about the angles in any triangle.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it possible for a triangle to have</a:t>
                      </a:r>
                      <a:r>
                        <a:rPr lang="en-GB" baseline="0" dirty="0" smtClean="0"/>
                        <a:t> angles of the sizes shown?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Is</a:t>
                      </a:r>
                      <a:r>
                        <a:rPr lang="en-GB" baseline="0" dirty="0" smtClean="0"/>
                        <a:t> it possible for a triangle to have more than one obtuse angle</a:t>
                      </a:r>
                      <a:r>
                        <a:rPr lang="en-GB" dirty="0" smtClean="0"/>
                        <a:t>?</a:t>
                      </a:r>
                    </a:p>
                    <a:p>
                      <a:r>
                        <a:rPr lang="en-GB" dirty="0" smtClean="0"/>
                        <a:t>Explain your answer.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different</a:t>
                      </a:r>
                      <a:r>
                        <a:rPr lang="en-GB" baseline="0" dirty="0" smtClean="0"/>
                        <a:t> about a scalene triangle and an isosceles triangle?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Isosceles Triangle 8"/>
          <p:cNvSpPr/>
          <p:nvPr/>
        </p:nvSpPr>
        <p:spPr>
          <a:xfrm>
            <a:off x="6948264" y="1507826"/>
            <a:ext cx="1836204" cy="1728192"/>
          </a:xfrm>
          <a:prstGeom prst="triangle">
            <a:avLst>
              <a:gd name="adj" fmla="val 240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226450" y="1772816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290743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46386" y="290161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r>
              <a:rPr lang="en-GB" dirty="0" smtClean="0"/>
              <a:t>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43574" y="103146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8276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543178"/>
              </p:ext>
            </p:extLst>
          </p:nvPr>
        </p:nvGraphicFramePr>
        <p:xfrm>
          <a:off x="251520" y="188638"/>
          <a:ext cx="8712968" cy="638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9534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An isosceles triangle has one angle of 30</a:t>
                      </a:r>
                      <a:r>
                        <a:rPr lang="en-GB" baseline="30000" dirty="0" smtClean="0"/>
                        <a:t>0</a:t>
                      </a:r>
                      <a:r>
                        <a:rPr lang="en-GB" dirty="0" smtClean="0"/>
                        <a:t> 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Is this enough information to know the size of the other two angles? 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Why?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PQR is a triangle.</a:t>
                      </a:r>
                    </a:p>
                    <a:p>
                      <a:r>
                        <a:rPr lang="en-GB" dirty="0" smtClean="0"/>
                        <a:t>QRS is a straight line.</a:t>
                      </a:r>
                    </a:p>
                    <a:p>
                      <a:r>
                        <a:rPr lang="en-GB" dirty="0" smtClean="0"/>
                        <a:t>Find the size of the angle marked y.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y = .....................°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Give</a:t>
                      </a:r>
                      <a:r>
                        <a:rPr lang="en-GB" baseline="0" dirty="0" smtClean="0"/>
                        <a:t> a reason for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62068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Diagram </a:t>
            </a:r>
            <a:r>
              <a:rPr lang="en-GB" b="1" dirty="0" smtClean="0"/>
              <a:t>not </a:t>
            </a:r>
            <a:r>
              <a:rPr lang="en-GB" dirty="0" smtClean="0"/>
              <a:t>drawn accurately.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16496"/>
            <a:ext cx="4248472" cy="211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04931" y="73923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Diagram </a:t>
            </a:r>
            <a:r>
              <a:rPr lang="en-GB" b="1" dirty="0" smtClean="0"/>
              <a:t>not </a:t>
            </a:r>
            <a:r>
              <a:rPr lang="en-GB" dirty="0" smtClean="0"/>
              <a:t>drawn accurately.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773193" y="1082353"/>
            <a:ext cx="1836204" cy="1728192"/>
            <a:chOff x="1979712" y="1628800"/>
            <a:chExt cx="1836204" cy="1728192"/>
          </a:xfrm>
        </p:grpSpPr>
        <p:grpSp>
          <p:nvGrpSpPr>
            <p:cNvPr id="10" name="Group 9"/>
            <p:cNvGrpSpPr/>
            <p:nvPr/>
          </p:nvGrpSpPr>
          <p:grpSpPr>
            <a:xfrm>
              <a:off x="1979712" y="1628800"/>
              <a:ext cx="1836204" cy="1728192"/>
              <a:chOff x="5292080" y="3933056"/>
              <a:chExt cx="1368152" cy="1800200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5292080" y="3933056"/>
                <a:ext cx="1368152" cy="1800200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5508104" y="4581128"/>
                <a:ext cx="288032" cy="25202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6134519" y="4581128"/>
                <a:ext cx="288032" cy="25202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2651679" y="1827556"/>
              <a:ext cx="630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30</a:t>
              </a:r>
              <a:r>
                <a:rPr lang="en-GB" baseline="30000" dirty="0" smtClean="0"/>
                <a:t>0</a:t>
              </a:r>
              <a:endParaRPr lang="en-GB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646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64767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can you tell me about the angles in any triangle.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it possible for a triangle to have</a:t>
                      </a:r>
                      <a:r>
                        <a:rPr lang="en-GB" baseline="0" dirty="0" smtClean="0"/>
                        <a:t> angles of the sizes shown?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Is</a:t>
                      </a:r>
                      <a:r>
                        <a:rPr lang="en-GB" baseline="0" dirty="0" smtClean="0"/>
                        <a:t> it possible for a triangle to have more than one obtuse angle</a:t>
                      </a:r>
                      <a:r>
                        <a:rPr lang="en-GB" dirty="0" smtClean="0"/>
                        <a:t>?</a:t>
                      </a:r>
                    </a:p>
                    <a:p>
                      <a:r>
                        <a:rPr lang="en-GB" dirty="0" smtClean="0"/>
                        <a:t>Explain your answer.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different</a:t>
                      </a:r>
                      <a:r>
                        <a:rPr lang="en-GB" baseline="0" dirty="0" smtClean="0"/>
                        <a:t> about a scalene triangle and an isosceles triangle?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Isosceles Triangle 8"/>
          <p:cNvSpPr/>
          <p:nvPr/>
        </p:nvSpPr>
        <p:spPr>
          <a:xfrm>
            <a:off x="6948264" y="1507826"/>
            <a:ext cx="1836204" cy="1728192"/>
          </a:xfrm>
          <a:prstGeom prst="triangle">
            <a:avLst>
              <a:gd name="adj" fmla="val 240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226450" y="1772816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290743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46386" y="290161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r>
              <a:rPr lang="en-GB" dirty="0" smtClean="0"/>
              <a:t>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43574" y="103146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8829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18080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Grade D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Work out the size of angle x</a:t>
                      </a:r>
                    </a:p>
                    <a:p>
                      <a:r>
                        <a:rPr lang="en-GB" dirty="0" smtClean="0"/>
                        <a:t>Give</a:t>
                      </a:r>
                      <a:r>
                        <a:rPr lang="en-GB" baseline="0" dirty="0" smtClean="0"/>
                        <a:t> a reason for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Here is</a:t>
                      </a:r>
                      <a:r>
                        <a:rPr lang="en-GB" baseline="0" dirty="0" smtClean="0"/>
                        <a:t> a Regular Pentagon.</a:t>
                      </a:r>
                    </a:p>
                    <a:p>
                      <a:r>
                        <a:rPr lang="en-GB" baseline="0" dirty="0" smtClean="0"/>
                        <a:t>What is the sum of the interior angles?</a:t>
                      </a:r>
                    </a:p>
                    <a:p>
                      <a:r>
                        <a:rPr lang="en-GB" baseline="0" dirty="0" smtClean="0"/>
                        <a:t>What is the size of one interior angle?</a:t>
                      </a:r>
                    </a:p>
                    <a:p>
                      <a:r>
                        <a:rPr lang="en-GB" baseline="0" dirty="0" smtClean="0"/>
                        <a:t>What is the size of one exterior angle?</a:t>
                      </a:r>
                    </a:p>
                    <a:p>
                      <a:r>
                        <a:rPr lang="en-GB" baseline="0" dirty="0" smtClean="0"/>
                        <a:t>Give reasons for your answers.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" r="23356"/>
          <a:stretch/>
        </p:blipFill>
        <p:spPr bwMode="auto">
          <a:xfrm>
            <a:off x="5026105" y="764704"/>
            <a:ext cx="359497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36912"/>
            <a:ext cx="1311275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58"/>
          <a:stretch/>
        </p:blipFill>
        <p:spPr bwMode="auto">
          <a:xfrm>
            <a:off x="6932322" y="4653136"/>
            <a:ext cx="1936158" cy="159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800" y="3717032"/>
            <a:ext cx="1311275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06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556442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Grade C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The diagram shows two regular shapes.</a:t>
                      </a:r>
                    </a:p>
                    <a:p>
                      <a:r>
                        <a:rPr lang="en-GB" dirty="0" smtClean="0"/>
                        <a:t>Work out the size of the angle marked x.</a:t>
                      </a:r>
                    </a:p>
                    <a:p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must show how you got your answer.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The diagram shows 3 sides of a regular polygon.</a:t>
                      </a:r>
                    </a:p>
                    <a:p>
                      <a:r>
                        <a:rPr lang="en-GB" dirty="0" smtClean="0"/>
                        <a:t>Diagram NOT accurately drawn</a:t>
                      </a:r>
                    </a:p>
                    <a:p>
                      <a:r>
                        <a:rPr lang="en-GB" dirty="0" smtClean="0"/>
                        <a:t>Each interior angle of the regular polygon is 140°.</a:t>
                      </a:r>
                    </a:p>
                    <a:p>
                      <a:r>
                        <a:rPr lang="en-GB" dirty="0" smtClean="0"/>
                        <a:t>Work out the number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of sides of the regular polygon.</a:t>
                      </a:r>
                    </a:p>
                    <a:p>
                      <a:r>
                        <a:rPr lang="en-GB" dirty="0" smtClean="0"/>
                        <a:t>Work out the size of an exterior angle.</a:t>
                      </a:r>
                    </a:p>
                    <a:p>
                      <a:r>
                        <a:rPr lang="en-GB" dirty="0" smtClean="0"/>
                        <a:t>You must show how you got your answers.</a:t>
                      </a:r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07080" y="764704"/>
            <a:ext cx="1795462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36096" y="662132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45224"/>
            <a:ext cx="32289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396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1470</Words>
  <Application>Microsoft Office PowerPoint</Application>
  <PresentationFormat>On-screen Show (4:3)</PresentationFormat>
  <Paragraphs>337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33</cp:revision>
  <dcterms:created xsi:type="dcterms:W3CDTF">2014-09-24T10:13:52Z</dcterms:created>
  <dcterms:modified xsi:type="dcterms:W3CDTF">2014-12-07T20:37:05Z</dcterms:modified>
</cp:coreProperties>
</file>