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3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1" r:id="rId2"/>
    <p:sldId id="257" r:id="rId3"/>
    <p:sldId id="286" r:id="rId4"/>
    <p:sldId id="263" r:id="rId5"/>
    <p:sldId id="281" r:id="rId6"/>
    <p:sldId id="282" r:id="rId7"/>
    <p:sldId id="279" r:id="rId8"/>
    <p:sldId id="283" r:id="rId9"/>
    <p:sldId id="278" r:id="rId10"/>
    <p:sldId id="277" r:id="rId11"/>
    <p:sldId id="285" r:id="rId12"/>
    <p:sldId id="284" r:id="rId13"/>
    <p:sldId id="272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28523-777A-4C8D-A9DA-119C79F63AA0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43E4E-5272-4960-8A3A-6D2C84DDE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34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3-10 two slides to a page.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43E4E-5272-4960-8A3A-6D2C84DDEBD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7151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Dialogue marking sheet.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4550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r>
              <a:rPr lang="en-GB" baseline="0" dirty="0" smtClean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3-10 two slides to a page.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43E4E-5272-4960-8A3A-6D2C84DDEBD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715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</a:t>
            </a:r>
            <a:r>
              <a:rPr lang="en-GB" dirty="0" smtClean="0"/>
              <a:t>3-14 </a:t>
            </a:r>
            <a:r>
              <a:rPr lang="en-GB" dirty="0" smtClean="0"/>
              <a:t>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92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002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87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59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29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16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93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21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63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32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88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0ED6C-6161-470C-A1BF-414F8EE750BC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76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049499"/>
              </p:ext>
            </p:extLst>
          </p:nvPr>
        </p:nvGraphicFramePr>
        <p:xfrm>
          <a:off x="251520" y="260648"/>
          <a:ext cx="8568952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  <a:gridCol w="2016224"/>
              </a:tblGrid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LO To assess my understanding of constructin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g triangles and angle facts.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RAG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Words: </a:t>
                      </a:r>
                      <a:r>
                        <a:rPr lang="en-GB" sz="2800" b="0" i="1" baseline="0" dirty="0" smtClean="0">
                          <a:solidFill>
                            <a:schemeClr val="tx1"/>
                          </a:solidFill>
                        </a:rPr>
                        <a:t>Reflect, Communicate, Explain, Justify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fld id="{3E0DC8CD-EDB6-48D7-A501-0D1A43CDDE9B}" type="datetime1">
                        <a:rPr lang="en-GB" sz="2800" b="0" smtClean="0">
                          <a:solidFill>
                            <a:schemeClr val="tx1"/>
                          </a:solidFill>
                        </a:rPr>
                        <a:t>16/11/2014</a:t>
                      </a:fld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348343" y="2636912"/>
            <a:ext cx="84629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u="sng" dirty="0"/>
              <a:t>Starter Activity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Complete the ‘Heard the Word </a:t>
            </a:r>
            <a:r>
              <a:rPr lang="en-GB" sz="2800" dirty="0" smtClean="0"/>
              <a:t>Grid.’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Are there any key </a:t>
            </a:r>
            <a:r>
              <a:rPr lang="en-GB" sz="2800" dirty="0" smtClean="0"/>
              <a:t>words that </a:t>
            </a:r>
            <a:r>
              <a:rPr lang="en-GB" sz="2800" dirty="0"/>
              <a:t>you have learnt or have a better understanding of </a:t>
            </a:r>
            <a:r>
              <a:rPr lang="en-GB" sz="2800" dirty="0" smtClean="0"/>
              <a:t>now than </a:t>
            </a:r>
            <a:r>
              <a:rPr lang="en-GB" sz="2800" dirty="0"/>
              <a:t>you did </a:t>
            </a:r>
            <a:r>
              <a:rPr lang="en-GB" sz="2800" dirty="0" smtClean="0"/>
              <a:t>at the start of this unit of work?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400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728554"/>
              </p:ext>
            </p:extLst>
          </p:nvPr>
        </p:nvGraphicFramePr>
        <p:xfrm>
          <a:off x="251520" y="188638"/>
          <a:ext cx="8712968" cy="6408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38917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6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Question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19534">
                <a:tc>
                  <a:txBody>
                    <a:bodyPr/>
                    <a:lstStyle/>
                    <a:p>
                      <a:r>
                        <a:rPr lang="en-GB" dirty="0" smtClean="0"/>
                        <a:t>In the space below, use ruler and compasses to construct an equilateral triangle</a:t>
                      </a:r>
                    </a:p>
                    <a:p>
                      <a:r>
                        <a:rPr lang="en-GB" dirty="0" smtClean="0"/>
                        <a:t>with sides of length 5 cm.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You must show all your construction lines.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904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684083"/>
              </p:ext>
            </p:extLst>
          </p:nvPr>
        </p:nvGraphicFramePr>
        <p:xfrm>
          <a:off x="251520" y="188638"/>
          <a:ext cx="8712968" cy="638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194590"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Level 7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4193">
                <a:tc>
                  <a:txBody>
                    <a:bodyPr/>
                    <a:lstStyle/>
                    <a:p>
                      <a:r>
                        <a:rPr lang="en-GB" dirty="0" smtClean="0"/>
                        <a:t>The diagram shows two regular shapes.</a:t>
                      </a:r>
                    </a:p>
                    <a:p>
                      <a:r>
                        <a:rPr lang="en-GB" dirty="0" smtClean="0"/>
                        <a:t>Work out the size of the angle marked x.</a:t>
                      </a:r>
                    </a:p>
                    <a:p>
                      <a:r>
                        <a:rPr lang="en-GB" dirty="0" smtClean="0"/>
                        <a:t>You</a:t>
                      </a:r>
                      <a:r>
                        <a:rPr lang="en-GB" baseline="0" dirty="0" smtClean="0"/>
                        <a:t> must show how you got your answer.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9767">
                <a:tc>
                  <a:txBody>
                    <a:bodyPr/>
                    <a:lstStyle/>
                    <a:p>
                      <a:r>
                        <a:rPr lang="en-GB" dirty="0" smtClean="0"/>
                        <a:t>The diagram shows 3 sides of a regular polygon.</a:t>
                      </a:r>
                    </a:p>
                    <a:p>
                      <a:r>
                        <a:rPr lang="en-GB" dirty="0" smtClean="0"/>
                        <a:t>Diagram NOT accurately drawn</a:t>
                      </a:r>
                    </a:p>
                    <a:p>
                      <a:r>
                        <a:rPr lang="en-GB" dirty="0" smtClean="0"/>
                        <a:t>Each interior angle of the regular polygon is 140°.</a:t>
                      </a:r>
                    </a:p>
                    <a:p>
                      <a:r>
                        <a:rPr lang="en-GB" dirty="0" smtClean="0"/>
                        <a:t>Work out the number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of sides of the regular polygon.</a:t>
                      </a:r>
                    </a:p>
                    <a:p>
                      <a:r>
                        <a:rPr lang="en-GB" dirty="0" smtClean="0"/>
                        <a:t>Work out the size of an exterior angle.</a:t>
                      </a:r>
                    </a:p>
                    <a:p>
                      <a:r>
                        <a:rPr lang="en-GB" dirty="0" smtClean="0"/>
                        <a:t>You must show how you got your answers.</a:t>
                      </a:r>
                    </a:p>
                    <a:p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007080" y="764704"/>
            <a:ext cx="1795462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36096" y="662132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Diagram </a:t>
            </a:r>
            <a:r>
              <a:rPr lang="en-GB" sz="1400" b="1" dirty="0" smtClean="0"/>
              <a:t>not </a:t>
            </a:r>
            <a:r>
              <a:rPr lang="en-GB" sz="1400" dirty="0" smtClean="0"/>
              <a:t>drawn accurately.</a:t>
            </a:r>
            <a:endParaRPr lang="en-GB" sz="14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45224"/>
            <a:ext cx="322897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2811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175531"/>
              </p:ext>
            </p:extLst>
          </p:nvPr>
        </p:nvGraphicFramePr>
        <p:xfrm>
          <a:off x="251520" y="188638"/>
          <a:ext cx="8712968" cy="638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194590"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Level 7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4193">
                <a:tc>
                  <a:txBody>
                    <a:bodyPr/>
                    <a:lstStyle/>
                    <a:p>
                      <a:r>
                        <a:rPr lang="en-GB" dirty="0" smtClean="0"/>
                        <a:t>Work out the size of angle x.</a:t>
                      </a:r>
                    </a:p>
                    <a:p>
                      <a:r>
                        <a:rPr lang="en-GB" baseline="0" dirty="0" smtClean="0"/>
                        <a:t>You must show how you got your answer.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9767">
                <a:tc>
                  <a:txBody>
                    <a:bodyPr/>
                    <a:lstStyle/>
                    <a:p>
                      <a:r>
                        <a:rPr lang="en-GB" dirty="0" smtClean="0"/>
                        <a:t>ABCDE and AFGCH are regular pentagons.</a:t>
                      </a:r>
                    </a:p>
                    <a:p>
                      <a:r>
                        <a:rPr lang="en-GB" dirty="0" smtClean="0"/>
                        <a:t>The two pentagons are the same size.</a:t>
                      </a:r>
                    </a:p>
                    <a:p>
                      <a:r>
                        <a:rPr lang="en-GB" dirty="0" smtClean="0"/>
                        <a:t>Work out the size of angle EAH.</a:t>
                      </a:r>
                    </a:p>
                    <a:p>
                      <a:r>
                        <a:rPr lang="en-GB" dirty="0" smtClean="0"/>
                        <a:t>You must show how you got your answer.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31766"/>
            <a:ext cx="3096344" cy="2858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505"/>
          <a:stretch/>
        </p:blipFill>
        <p:spPr bwMode="auto">
          <a:xfrm>
            <a:off x="5891919" y="4221088"/>
            <a:ext cx="2637040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24328" y="2564904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Diagram </a:t>
            </a:r>
            <a:r>
              <a:rPr lang="en-GB" sz="1400" b="1" dirty="0" smtClean="0"/>
              <a:t>not </a:t>
            </a:r>
            <a:r>
              <a:rPr lang="en-GB" sz="1400" dirty="0" smtClean="0"/>
              <a:t>drawn accurately.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7523528" y="3645024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Diagram </a:t>
            </a:r>
            <a:r>
              <a:rPr lang="en-GB" sz="1400" b="1" dirty="0" smtClean="0"/>
              <a:t>not </a:t>
            </a:r>
            <a:r>
              <a:rPr lang="en-GB" sz="1400" dirty="0" smtClean="0"/>
              <a:t>drawn accurately.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251652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527409"/>
              </p:ext>
            </p:extLst>
          </p:nvPr>
        </p:nvGraphicFramePr>
        <p:xfrm>
          <a:off x="179512" y="116632"/>
          <a:ext cx="8712970" cy="664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8"/>
                <a:gridCol w="4968552"/>
              </a:tblGrid>
              <a:tr h="893764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set yourself a question similar to the ones you were able to answer confidently.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answer the question that you have set yourself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548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548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004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127659" y="5523012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Use the learning journey above to highlight the mathematical skills that you have now which you didn’t have at the start of the unit of work.</a:t>
            </a:r>
          </a:p>
          <a:p>
            <a:r>
              <a:rPr lang="en-GB" dirty="0" smtClean="0"/>
              <a:t>How much progress have you made? </a:t>
            </a:r>
          </a:p>
          <a:p>
            <a:r>
              <a:rPr lang="en-GB" dirty="0" smtClean="0"/>
              <a:t>What can you do to improve your skills as a learner in order to make even better progress?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708035"/>
              </p:ext>
            </p:extLst>
          </p:nvPr>
        </p:nvGraphicFramePr>
        <p:xfrm>
          <a:off x="127659" y="260648"/>
          <a:ext cx="8755175" cy="5059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8077"/>
                <a:gridCol w="1892587"/>
                <a:gridCol w="2038170"/>
                <a:gridCol w="2173212"/>
                <a:gridCol w="1903129"/>
              </a:tblGrid>
              <a:tr h="324349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Level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42" marB="45742"/>
                </a:tc>
              </a:tr>
              <a:tr h="44281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Constructing Triangles and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Angle Facts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 vert="vert270"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I am able to draw and measure angles using a protractor.</a:t>
                      </a:r>
                    </a:p>
                    <a:p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 can recognise and label types of triangle.</a:t>
                      </a:r>
                    </a:p>
                    <a:p>
                      <a:endParaRPr lang="en-GB" sz="1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I can recognise and label types of angles.</a:t>
                      </a:r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 can c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alculate ‘missing angles’ in triangles.</a:t>
                      </a:r>
                    </a:p>
                    <a:p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 can c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alculate angles on a straight line or at a point.</a:t>
                      </a:r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 can use my knowledge about 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 the sum of the interior angles of a triangle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to find the sum of the interior angles of polygons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endParaRPr lang="en-GB" sz="1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I can calculate interior and exterior angles of polygons.</a:t>
                      </a:r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I can calculate missing angles on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 parallel lines.</a:t>
                      </a:r>
                    </a:p>
                    <a:p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 can c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onstruct triangles to scale using ruler and protractor (SAS, ASA) and using straight edge and compasses (SSS).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I can solve multi step problems involving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 interior and exterior angles of polygons.</a:t>
                      </a:r>
                    </a:p>
                    <a:p>
                      <a:endParaRPr lang="en-GB" sz="1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I can solve multi step problems involving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 angles on parallel lines.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42" marB="45742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1300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087043"/>
              </p:ext>
            </p:extLst>
          </p:nvPr>
        </p:nvGraphicFramePr>
        <p:xfrm>
          <a:off x="179512" y="116632"/>
          <a:ext cx="8568952" cy="6663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/>
                <a:gridCol w="1846924"/>
                <a:gridCol w="2448272"/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98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924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6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Comments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Complete a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</a:rPr>
                        <a:t>mymaths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 lesson or booster pack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88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230695"/>
              </p:ext>
            </p:extLst>
          </p:nvPr>
        </p:nvGraphicFramePr>
        <p:xfrm>
          <a:off x="323528" y="764704"/>
          <a:ext cx="8660903" cy="50954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0022"/>
                <a:gridCol w="1872208"/>
                <a:gridCol w="2016224"/>
                <a:gridCol w="2149812"/>
                <a:gridCol w="1882637"/>
              </a:tblGrid>
              <a:tr h="37102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Level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42" marB="45742"/>
                </a:tc>
              </a:tr>
              <a:tr h="22261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Constructing Triangles and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Angle Facts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 vert="vert270"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I am able to draw and measure angles using a protractor.</a:t>
                      </a:r>
                    </a:p>
                    <a:p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 can recognise and label types of triangle.</a:t>
                      </a:r>
                    </a:p>
                    <a:p>
                      <a:endParaRPr lang="en-GB" sz="1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I can recognise and label types of angles.</a:t>
                      </a:r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 can c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alculate ‘missing angles’ in triangles.</a:t>
                      </a:r>
                    </a:p>
                    <a:p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 can c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alculate angles on a straight line or at a point.</a:t>
                      </a:r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 can use my knowledge about 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 the sum of the interior angles of a triangle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to find the sum of the interior angles of polygons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endParaRPr lang="en-GB" sz="1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I can calculate interior and exterior angles of polygons.</a:t>
                      </a:r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I can calculate missing angles on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 parallel lines.</a:t>
                      </a:r>
                    </a:p>
                    <a:p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 can c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onstruct triangles to scale using ruler and protractor (SAS, ASA) and using straight edge and compasses (SSS).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I can solve multi step problems involving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 interior and exterior angles of polygons.</a:t>
                      </a:r>
                    </a:p>
                    <a:p>
                      <a:endParaRPr lang="en-GB" sz="1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I can solve multi step problems involving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 angles on parallel lines.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42" marB="45742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59255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>
              <a:latin typeface="Calibri" pitchFamily="34" charset="0"/>
            </a:endParaRPr>
          </a:p>
        </p:txBody>
      </p:sp>
      <p:graphicFrame>
        <p:nvGraphicFramePr>
          <p:cNvPr id="25957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431963"/>
              </p:ext>
            </p:extLst>
          </p:nvPr>
        </p:nvGraphicFramePr>
        <p:xfrm>
          <a:off x="107504" y="476670"/>
          <a:ext cx="8928992" cy="6192692"/>
        </p:xfrm>
        <a:graphic>
          <a:graphicData uri="http://schemas.openxmlformats.org/drawingml/2006/table">
            <a:tbl>
              <a:tblPr/>
              <a:tblGrid>
                <a:gridCol w="1934615"/>
                <a:gridCol w="1190532"/>
                <a:gridCol w="1339348"/>
                <a:gridCol w="4464497"/>
              </a:tblGrid>
              <a:tr h="10623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 / symbols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here…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It may help to draw a diagram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176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Acute Angle</a:t>
                      </a:r>
                      <a:endParaRPr lang="en-GB" sz="1600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25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Obtuse Angle</a:t>
                      </a:r>
                      <a:endParaRPr lang="en-GB" sz="1600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503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Reflex</a:t>
                      </a:r>
                      <a:r>
                        <a:rPr lang="en-GB" sz="1600" baseline="0" dirty="0" smtClean="0"/>
                        <a:t> Angle</a:t>
                      </a:r>
                      <a:endParaRPr lang="en-GB" sz="1600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176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Right</a:t>
                      </a:r>
                      <a:r>
                        <a:rPr lang="en-GB" sz="1600" baseline="0" dirty="0" smtClean="0"/>
                        <a:t> Angle</a:t>
                      </a:r>
                      <a:endParaRPr lang="en-GB" sz="1600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176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Equilateral</a:t>
                      </a:r>
                      <a:r>
                        <a:rPr lang="en-GB" sz="1600" baseline="0" dirty="0" smtClean="0"/>
                        <a:t> Triangle</a:t>
                      </a:r>
                      <a:endParaRPr lang="en-GB" sz="1600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176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Isosceles</a:t>
                      </a:r>
                      <a:r>
                        <a:rPr lang="en-GB" sz="1600" baseline="0" dirty="0" smtClean="0"/>
                        <a:t> Triangle</a:t>
                      </a:r>
                      <a:endParaRPr lang="en-GB" sz="1600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176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Scalene Triangle</a:t>
                      </a:r>
                      <a:endParaRPr lang="en-GB" sz="1600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176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Right Angle</a:t>
                      </a:r>
                      <a:r>
                        <a:rPr lang="en-GB" sz="1600" baseline="0" dirty="0" smtClean="0"/>
                        <a:t> Triangle</a:t>
                      </a:r>
                      <a:endParaRPr lang="en-GB" sz="1600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98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502" y="1086799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1" y="108679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417" y="1086798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4617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>
              <a:latin typeface="Calibri" pitchFamily="34" charset="0"/>
            </a:endParaRPr>
          </a:p>
        </p:txBody>
      </p:sp>
      <p:graphicFrame>
        <p:nvGraphicFramePr>
          <p:cNvPr id="25957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776256"/>
              </p:ext>
            </p:extLst>
          </p:nvPr>
        </p:nvGraphicFramePr>
        <p:xfrm>
          <a:off x="107504" y="476670"/>
          <a:ext cx="8928992" cy="6192690"/>
        </p:xfrm>
        <a:graphic>
          <a:graphicData uri="http://schemas.openxmlformats.org/drawingml/2006/table">
            <a:tbl>
              <a:tblPr/>
              <a:tblGrid>
                <a:gridCol w="1934615"/>
                <a:gridCol w="1190532"/>
                <a:gridCol w="1339348"/>
                <a:gridCol w="4464497"/>
              </a:tblGrid>
              <a:tr h="13292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 / symbols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here…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It may help to draw a diagram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988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Alternate Angles</a:t>
                      </a:r>
                      <a:endParaRPr lang="en-GB" sz="1600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993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Corresponding Angles</a:t>
                      </a:r>
                      <a:endParaRPr lang="en-GB" sz="1600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52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Vertically</a:t>
                      </a:r>
                      <a:r>
                        <a:rPr lang="en-GB" sz="1600" baseline="0" dirty="0" smtClean="0"/>
                        <a:t> Opposite Angles</a:t>
                      </a:r>
                      <a:endParaRPr lang="en-GB" sz="1600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988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Interior Angles</a:t>
                      </a:r>
                      <a:endParaRPr lang="en-GB" sz="1600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988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Exterior Angles</a:t>
                      </a:r>
                      <a:endParaRPr lang="en-GB" sz="1600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988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Regular Polygon</a:t>
                      </a:r>
                      <a:endParaRPr lang="en-GB" sz="1600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98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502" y="127253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694" y="127253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417" y="127253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63049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233790"/>
              </p:ext>
            </p:extLst>
          </p:nvPr>
        </p:nvGraphicFramePr>
        <p:xfrm>
          <a:off x="251520" y="188638"/>
          <a:ext cx="8712968" cy="649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194590">
                <a:tc gridSpan="2">
                  <a:txBody>
                    <a:bodyPr/>
                    <a:lstStyle/>
                    <a:p>
                      <a:pPr algn="ctr"/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Level 4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8618">
                <a:tc>
                  <a:txBody>
                    <a:bodyPr/>
                    <a:lstStyle/>
                    <a:p>
                      <a:r>
                        <a:rPr lang="en-GB" dirty="0" smtClean="0"/>
                        <a:t>Write down the special name for this type of angle.</a:t>
                      </a:r>
                    </a:p>
                    <a:p>
                      <a:r>
                        <a:rPr lang="en-GB" dirty="0" smtClean="0"/>
                        <a:t> 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Measure the angle and write down the size to the nearest  degree …………………………….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do you need to know before you can be sure if a triangle is isosceles, equilateral or scalene?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9767">
                <a:tc>
                  <a:txBody>
                    <a:bodyPr/>
                    <a:lstStyle/>
                    <a:p>
                      <a:r>
                        <a:rPr lang="en-GB" dirty="0" smtClean="0"/>
                        <a:t>Write down the special name for this type of angle.</a:t>
                      </a:r>
                    </a:p>
                    <a:p>
                      <a:r>
                        <a:rPr lang="en-GB" dirty="0" smtClean="0"/>
                        <a:t> 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Measure the angle and write down the size to the nearest  degree …………………………….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is the special</a:t>
                      </a:r>
                      <a:r>
                        <a:rPr lang="en-GB" baseline="0" dirty="0" smtClean="0"/>
                        <a:t> name for this type of triangle?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Write down one fact about this type of triangle.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1626958" cy="897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019" y="4293096"/>
            <a:ext cx="1561057" cy="1183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192180" y="4293095"/>
            <a:ext cx="1260140" cy="1491791"/>
            <a:chOff x="5292080" y="3933056"/>
            <a:chExt cx="1368152" cy="1800200"/>
          </a:xfrm>
        </p:grpSpPr>
        <p:sp>
          <p:nvSpPr>
            <p:cNvPr id="5" name="Isosceles Triangle 4"/>
            <p:cNvSpPr/>
            <p:nvPr/>
          </p:nvSpPr>
          <p:spPr>
            <a:xfrm>
              <a:off x="5292080" y="3933056"/>
              <a:ext cx="1368152" cy="1800200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5508104" y="4581128"/>
              <a:ext cx="288032" cy="2520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134519" y="4581128"/>
              <a:ext cx="288032" cy="2520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41374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696101"/>
              </p:ext>
            </p:extLst>
          </p:nvPr>
        </p:nvGraphicFramePr>
        <p:xfrm>
          <a:off x="251520" y="188638"/>
          <a:ext cx="8712968" cy="638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194590">
                <a:tc gridSpan="2">
                  <a:txBody>
                    <a:bodyPr/>
                    <a:lstStyle/>
                    <a:p>
                      <a:pPr algn="ctr"/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Level 5 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4193">
                <a:tc>
                  <a:txBody>
                    <a:bodyPr/>
                    <a:lstStyle/>
                    <a:p>
                      <a:r>
                        <a:rPr lang="en-GB" dirty="0" smtClean="0"/>
                        <a:t>What</a:t>
                      </a:r>
                      <a:r>
                        <a:rPr lang="en-GB" baseline="0" dirty="0" smtClean="0"/>
                        <a:t> can you tell me about the angles in any triangle.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Is it possible for a triangle to have</a:t>
                      </a:r>
                      <a:r>
                        <a:rPr lang="en-GB" baseline="0" dirty="0" smtClean="0"/>
                        <a:t> angles of the sizes shown?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Explain your answer.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9767">
                <a:tc>
                  <a:txBody>
                    <a:bodyPr/>
                    <a:lstStyle/>
                    <a:p>
                      <a:r>
                        <a:rPr lang="en-GB" dirty="0" smtClean="0"/>
                        <a:t>Is</a:t>
                      </a:r>
                      <a:r>
                        <a:rPr lang="en-GB" baseline="0" dirty="0" smtClean="0"/>
                        <a:t> it possible for a triangle to have more than one obtuse angle</a:t>
                      </a:r>
                      <a:r>
                        <a:rPr lang="en-GB" dirty="0" smtClean="0"/>
                        <a:t>?</a:t>
                      </a:r>
                    </a:p>
                    <a:p>
                      <a:r>
                        <a:rPr lang="en-GB" dirty="0" smtClean="0"/>
                        <a:t>Explain your answer.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is different</a:t>
                      </a:r>
                      <a:r>
                        <a:rPr lang="en-GB" baseline="0" dirty="0" smtClean="0"/>
                        <a:t> about a scalene triangle and an isosceles triangle?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Isosceles Triangle 8"/>
          <p:cNvSpPr/>
          <p:nvPr/>
        </p:nvSpPr>
        <p:spPr>
          <a:xfrm>
            <a:off x="6948264" y="1507826"/>
            <a:ext cx="1836204" cy="1728192"/>
          </a:xfrm>
          <a:prstGeom prst="triangle">
            <a:avLst>
              <a:gd name="adj" fmla="val 2407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7226450" y="1772816"/>
            <a:ext cx="73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40</a:t>
            </a:r>
            <a:r>
              <a:rPr lang="en-GB" baseline="30000" dirty="0" smtClean="0"/>
              <a:t>0</a:t>
            </a:r>
            <a:endParaRPr lang="en-GB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6948264" y="2907432"/>
            <a:ext cx="73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80</a:t>
            </a:r>
            <a:r>
              <a:rPr lang="en-GB" baseline="30000" dirty="0" smtClean="0"/>
              <a:t>0</a:t>
            </a:r>
            <a:endParaRPr lang="en-GB" baseline="30000" dirty="0"/>
          </a:p>
        </p:txBody>
      </p:sp>
      <p:sp>
        <p:nvSpPr>
          <p:cNvPr id="15" name="TextBox 14"/>
          <p:cNvSpPr txBox="1"/>
          <p:nvPr/>
        </p:nvSpPr>
        <p:spPr>
          <a:xfrm>
            <a:off x="8046386" y="2901612"/>
            <a:ext cx="73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  <a:r>
              <a:rPr lang="en-GB" dirty="0" smtClean="0"/>
              <a:t>0</a:t>
            </a:r>
            <a:r>
              <a:rPr lang="en-GB" baseline="30000" dirty="0" smtClean="0"/>
              <a:t>0</a:t>
            </a:r>
            <a:endParaRPr lang="en-GB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7643574" y="1031464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Diagram </a:t>
            </a:r>
            <a:r>
              <a:rPr lang="en-GB" sz="1400" b="1" dirty="0" smtClean="0"/>
              <a:t>not </a:t>
            </a:r>
            <a:r>
              <a:rPr lang="en-GB" sz="1400" dirty="0" smtClean="0"/>
              <a:t>drawn accurately.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982765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173634"/>
              </p:ext>
            </p:extLst>
          </p:nvPr>
        </p:nvGraphicFramePr>
        <p:xfrm>
          <a:off x="251520" y="188639"/>
          <a:ext cx="8784976" cy="6506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340074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5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2243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An </a:t>
                      </a:r>
                      <a:r>
                        <a:rPr lang="en-GB" dirty="0" smtClean="0"/>
                        <a:t>isosceles triangle has one angle of 30</a:t>
                      </a:r>
                      <a:r>
                        <a:rPr lang="en-GB" baseline="30000" dirty="0" smtClean="0"/>
                        <a:t>0</a:t>
                      </a:r>
                      <a:r>
                        <a:rPr lang="en-GB" dirty="0" smtClean="0"/>
                        <a:t>  </a:t>
                      </a:r>
                    </a:p>
                    <a:p>
                      <a:r>
                        <a:rPr lang="en-GB" dirty="0" smtClean="0"/>
                        <a:t>Is </a:t>
                      </a:r>
                      <a:r>
                        <a:rPr lang="en-GB" dirty="0" smtClean="0"/>
                        <a:t>this enough information to know the size of the other two angles?  </a:t>
                      </a:r>
                    </a:p>
                    <a:p>
                      <a:r>
                        <a:rPr lang="en-GB" dirty="0" smtClean="0"/>
                        <a:t>Why</a:t>
                      </a:r>
                      <a:r>
                        <a:rPr lang="en-GB" dirty="0" smtClean="0"/>
                        <a:t>?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PQR is a triangle.</a:t>
                      </a:r>
                    </a:p>
                    <a:p>
                      <a:r>
                        <a:rPr lang="en-GB" dirty="0" smtClean="0"/>
                        <a:t>QRS is a straight line.</a:t>
                      </a:r>
                    </a:p>
                    <a:p>
                      <a:r>
                        <a:rPr lang="en-GB" dirty="0" smtClean="0"/>
                        <a:t>Find the size of the angle marked y.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y = .....................°</a:t>
                      </a:r>
                    </a:p>
                    <a:p>
                      <a:r>
                        <a:rPr lang="en-GB" dirty="0" smtClean="0"/>
                        <a:t> </a:t>
                      </a:r>
                    </a:p>
                    <a:p>
                      <a:r>
                        <a:rPr lang="en-GB" dirty="0" smtClean="0"/>
                        <a:t>Give</a:t>
                      </a:r>
                      <a:r>
                        <a:rPr lang="en-GB" baseline="0" dirty="0" smtClean="0"/>
                        <a:t> a reason for your answer.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8404">
                <a:tc>
                  <a:txBody>
                    <a:bodyPr/>
                    <a:lstStyle/>
                    <a:p>
                      <a:r>
                        <a:rPr lang="en-GB" dirty="0" smtClean="0"/>
                        <a:t>Calculate</a:t>
                      </a:r>
                      <a:r>
                        <a:rPr lang="en-GB" baseline="0" dirty="0" smtClean="0"/>
                        <a:t> the size of angle a. Explain how you worked it out.</a:t>
                      </a:r>
                    </a:p>
                    <a:p>
                      <a:endParaRPr lang="en-GB" baseline="0" dirty="0" smtClean="0"/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131840" y="620688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Diagram </a:t>
            </a:r>
            <a:r>
              <a:rPr lang="en-GB" b="1" dirty="0" smtClean="0"/>
              <a:t>not </a:t>
            </a:r>
            <a:r>
              <a:rPr lang="en-GB" dirty="0" smtClean="0"/>
              <a:t>drawn accurately.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916496"/>
            <a:ext cx="4248472" cy="2119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304931" y="739230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Diagram </a:t>
            </a:r>
            <a:r>
              <a:rPr lang="en-GB" b="1" dirty="0" smtClean="0"/>
              <a:t>not </a:t>
            </a:r>
            <a:r>
              <a:rPr lang="en-GB" dirty="0" smtClean="0"/>
              <a:t>drawn accurately.</a:t>
            </a:r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871516" y="739231"/>
            <a:ext cx="1253635" cy="1033586"/>
            <a:chOff x="5292080" y="3933056"/>
            <a:chExt cx="1368152" cy="1800200"/>
          </a:xfrm>
        </p:grpSpPr>
        <p:sp>
          <p:nvSpPr>
            <p:cNvPr id="12" name="Isosceles Triangle 11"/>
            <p:cNvSpPr/>
            <p:nvPr/>
          </p:nvSpPr>
          <p:spPr>
            <a:xfrm>
              <a:off x="5292080" y="3933056"/>
              <a:ext cx="1368152" cy="1800200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508104" y="4581128"/>
              <a:ext cx="288032" cy="2520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134519" y="4581128"/>
              <a:ext cx="288032" cy="2520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44" y="4725144"/>
            <a:ext cx="1818873" cy="1808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6462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688788"/>
              </p:ext>
            </p:extLst>
          </p:nvPr>
        </p:nvGraphicFramePr>
        <p:xfrm>
          <a:off x="251520" y="188638"/>
          <a:ext cx="8712968" cy="638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194590"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Level 6 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4193">
                <a:tc>
                  <a:txBody>
                    <a:bodyPr/>
                    <a:lstStyle/>
                    <a:p>
                      <a:r>
                        <a:rPr lang="en-GB" dirty="0" smtClean="0"/>
                        <a:t>Work out the size of angle x</a:t>
                      </a:r>
                    </a:p>
                    <a:p>
                      <a:r>
                        <a:rPr lang="en-GB" dirty="0" smtClean="0"/>
                        <a:t>Give</a:t>
                      </a:r>
                      <a:r>
                        <a:rPr lang="en-GB" baseline="0" dirty="0" smtClean="0"/>
                        <a:t> a reason for your answer.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9767">
                <a:tc>
                  <a:txBody>
                    <a:bodyPr/>
                    <a:lstStyle/>
                    <a:p>
                      <a:r>
                        <a:rPr lang="en-GB" dirty="0" smtClean="0"/>
                        <a:t>Here is</a:t>
                      </a:r>
                      <a:r>
                        <a:rPr lang="en-GB" baseline="0" dirty="0" smtClean="0"/>
                        <a:t> a Regular Pentagon.</a:t>
                      </a:r>
                    </a:p>
                    <a:p>
                      <a:r>
                        <a:rPr lang="en-GB" baseline="0" dirty="0" smtClean="0"/>
                        <a:t>What is the sum of the interior angles?</a:t>
                      </a:r>
                    </a:p>
                    <a:p>
                      <a:r>
                        <a:rPr lang="en-GB" baseline="0" dirty="0" smtClean="0"/>
                        <a:t>What is the size of one interior angle?</a:t>
                      </a:r>
                    </a:p>
                    <a:p>
                      <a:r>
                        <a:rPr lang="en-GB" baseline="0" dirty="0" smtClean="0"/>
                        <a:t>What is the size of one exterior angle?</a:t>
                      </a:r>
                    </a:p>
                    <a:p>
                      <a:r>
                        <a:rPr lang="en-GB" baseline="0" dirty="0" smtClean="0"/>
                        <a:t>Give reasons for your answers.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9" r="23356"/>
          <a:stretch/>
        </p:blipFill>
        <p:spPr bwMode="auto">
          <a:xfrm>
            <a:off x="5026105" y="764704"/>
            <a:ext cx="3594970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636912"/>
            <a:ext cx="1311275" cy="79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958"/>
          <a:stretch/>
        </p:blipFill>
        <p:spPr bwMode="auto">
          <a:xfrm>
            <a:off x="6932322" y="4653136"/>
            <a:ext cx="1936158" cy="1593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800" y="3717032"/>
            <a:ext cx="1311275" cy="79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708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674211"/>
              </p:ext>
            </p:extLst>
          </p:nvPr>
        </p:nvGraphicFramePr>
        <p:xfrm>
          <a:off x="251520" y="188638"/>
          <a:ext cx="8712968" cy="6408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38917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6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19534">
                <a:tc>
                  <a:txBody>
                    <a:bodyPr/>
                    <a:lstStyle/>
                    <a:p>
                      <a:r>
                        <a:rPr lang="en-GB" dirty="0" smtClean="0"/>
                        <a:t>Here is a triangle.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Make an accurate drawing of triangle ABC.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548"/>
          <a:stretch/>
        </p:blipFill>
        <p:spPr bwMode="auto">
          <a:xfrm>
            <a:off x="4283968" y="692696"/>
            <a:ext cx="3835161" cy="1663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97107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1280</Words>
  <Application>Microsoft Office PowerPoint</Application>
  <PresentationFormat>On-screen Show (4:3)</PresentationFormat>
  <Paragraphs>256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Longhill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Hindle</dc:creator>
  <cp:lastModifiedBy>zeb1</cp:lastModifiedBy>
  <cp:revision>35</cp:revision>
  <dcterms:created xsi:type="dcterms:W3CDTF">2014-09-24T10:13:52Z</dcterms:created>
  <dcterms:modified xsi:type="dcterms:W3CDTF">2014-11-16T10:48:26Z</dcterms:modified>
</cp:coreProperties>
</file>