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1" r:id="rId2"/>
    <p:sldId id="292" r:id="rId3"/>
    <p:sldId id="293" r:id="rId4"/>
    <p:sldId id="285" r:id="rId5"/>
    <p:sldId id="294" r:id="rId6"/>
    <p:sldId id="295" r:id="rId7"/>
    <p:sldId id="296" r:id="rId8"/>
    <p:sldId id="297" r:id="rId9"/>
    <p:sldId id="300" r:id="rId10"/>
    <p:sldId id="298" r:id="rId11"/>
    <p:sldId id="299" r:id="rId12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BD7E5-EFE0-4EC5-B312-67C8E3234907}" type="datetimeFigureOut">
              <a:rPr lang="en-GB" smtClean="0"/>
              <a:t>10/01/2015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239"/>
            <a:ext cx="5438775" cy="44429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6899"/>
            <a:ext cx="2946400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6899"/>
            <a:ext cx="2946400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5A20F-873B-452F-898D-EE533464A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495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802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Dialogue</a:t>
            </a:r>
            <a:r>
              <a:rPr lang="en-GB" baseline="0" dirty="0" smtClean="0"/>
              <a:t> marking sheet.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81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E7BD-E67F-416E-A542-7AE36A6AE838}" type="datetimeFigureOut">
              <a:rPr lang="en-GB" smtClean="0"/>
              <a:t>10/01/2015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061DB-247C-40F7-9B2C-C1FA02F76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724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E7BD-E67F-416E-A542-7AE36A6AE838}" type="datetimeFigureOut">
              <a:rPr lang="en-GB" smtClean="0"/>
              <a:t>10/01/2015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061DB-247C-40F7-9B2C-C1FA02F76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287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E7BD-E67F-416E-A542-7AE36A6AE838}" type="datetimeFigureOut">
              <a:rPr lang="en-GB" smtClean="0"/>
              <a:t>10/01/2015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061DB-247C-40F7-9B2C-C1FA02F76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80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E7BD-E67F-416E-A542-7AE36A6AE838}" type="datetimeFigureOut">
              <a:rPr lang="en-GB" smtClean="0"/>
              <a:t>10/01/2015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061DB-247C-40F7-9B2C-C1FA02F76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012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E7BD-E67F-416E-A542-7AE36A6AE838}" type="datetimeFigureOut">
              <a:rPr lang="en-GB" smtClean="0"/>
              <a:t>10/01/2015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061DB-247C-40F7-9B2C-C1FA02F76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787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E7BD-E67F-416E-A542-7AE36A6AE838}" type="datetimeFigureOut">
              <a:rPr lang="en-GB" smtClean="0"/>
              <a:t>10/01/2015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061DB-247C-40F7-9B2C-C1FA02F76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045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E7BD-E67F-416E-A542-7AE36A6AE838}" type="datetimeFigureOut">
              <a:rPr lang="en-GB" smtClean="0"/>
              <a:t>10/01/2015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061DB-247C-40F7-9B2C-C1FA02F76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778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E7BD-E67F-416E-A542-7AE36A6AE838}" type="datetimeFigureOut">
              <a:rPr lang="en-GB" smtClean="0"/>
              <a:t>10/01/2015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061DB-247C-40F7-9B2C-C1FA02F76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361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E7BD-E67F-416E-A542-7AE36A6AE838}" type="datetimeFigureOut">
              <a:rPr lang="en-GB" smtClean="0"/>
              <a:t>10/01/2015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061DB-247C-40F7-9B2C-C1FA02F76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180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E7BD-E67F-416E-A542-7AE36A6AE838}" type="datetimeFigureOut">
              <a:rPr lang="en-GB" smtClean="0"/>
              <a:t>10/01/2015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061DB-247C-40F7-9B2C-C1FA02F76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66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E7BD-E67F-416E-A542-7AE36A6AE838}" type="datetimeFigureOut">
              <a:rPr lang="en-GB" smtClean="0"/>
              <a:t>10/01/2015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061DB-247C-40F7-9B2C-C1FA02F76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793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5E7BD-E67F-416E-A542-7AE36A6AE838}" type="datetimeFigureOut">
              <a:rPr lang="en-GB" smtClean="0"/>
              <a:t>10/01/2015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061DB-247C-40F7-9B2C-C1FA02F76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imgres?imgurl=http://www.blokeish.com/blog/wp-content/uploads/2009/12/stick-man-first-animation-pivot-alfie.gif&amp;imgrefurl=http://www.blokeish.com/2009/12/make-the-stickman-animation-yourself-with-pivot/&amp;usg=__Zw0FsLTOIebaPACsElwR1XaS2sM=&amp;h=415&amp;w=506&amp;sz=7&amp;hl=en&amp;start=4&amp;zoom=1&amp;tbnid=C-zXQ-IEwx78tM:&amp;tbnh=107&amp;tbnw=131&amp;ei=HJBcUPGTC4b88gTA6IDYAQ&amp;prev=/search?q=stickman&amp;um=1&amp;hl=en&amp;safe=vss&amp;sa=N&amp;rlz=1T4GGHP_enGB499GB500&amp;sout=1&amp;tbm=isch&amp;um=1&amp;itbs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185675"/>
              </p:ext>
            </p:extLst>
          </p:nvPr>
        </p:nvGraphicFramePr>
        <p:xfrm>
          <a:off x="251520" y="260648"/>
          <a:ext cx="8568952" cy="166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/>
                <a:gridCol w="2016224"/>
              </a:tblGrid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LO To assess my understanding of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fractions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RAG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Words: </a:t>
                      </a:r>
                      <a:r>
                        <a:rPr lang="en-GB" sz="2800" b="0" i="1" baseline="0" dirty="0" smtClean="0">
                          <a:solidFill>
                            <a:schemeClr val="tx1"/>
                          </a:solidFill>
                        </a:rPr>
                        <a:t>Reflect, Communicate, Explain, Justify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fld id="{3E0DC8CD-EDB6-48D7-A501-0D1A43CDDE9B}" type="datetime1">
                        <a:rPr lang="en-GB" sz="2800" b="0" smtClean="0">
                          <a:solidFill>
                            <a:schemeClr val="tx1"/>
                          </a:solidFill>
                        </a:rPr>
                        <a:t>10/01/2015</a:t>
                      </a:fld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348343" y="2636912"/>
            <a:ext cx="846296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800" u="sng" dirty="0"/>
              <a:t>Starter Activity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Complete the ‘Heard the Word </a:t>
            </a:r>
            <a:r>
              <a:rPr lang="en-GB" sz="2800" dirty="0" smtClean="0"/>
              <a:t>Grid.’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Are there any key </a:t>
            </a:r>
            <a:r>
              <a:rPr lang="en-GB" sz="2800" dirty="0" smtClean="0"/>
              <a:t>words that </a:t>
            </a:r>
            <a:r>
              <a:rPr lang="en-GB" sz="2800" dirty="0"/>
              <a:t>you have learnt or have a better understanding of </a:t>
            </a:r>
            <a:r>
              <a:rPr lang="en-GB" sz="2800" dirty="0" smtClean="0"/>
              <a:t>now than </a:t>
            </a:r>
            <a:r>
              <a:rPr lang="en-GB" sz="2800" dirty="0"/>
              <a:t>you did </a:t>
            </a:r>
            <a:r>
              <a:rPr lang="en-GB" sz="2800" dirty="0" smtClean="0"/>
              <a:t>at the start of this unit of work?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898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85429" y="4364583"/>
            <a:ext cx="9001125" cy="936625"/>
            <a:chOff x="115888" y="2563813"/>
            <a:chExt cx="9001125" cy="936625"/>
          </a:xfrm>
        </p:grpSpPr>
        <p:pic>
          <p:nvPicPr>
            <p:cNvPr id="8" name="Picture 2" descr="http://t3.gstatic.com/images?q=tbn:ANd9GcSd0o3kWbE6mEOBTFDrppPjSOUPxWNbl1HHNdnYrLajan2QOLbAS0xeaufQ:www.blokeish.com/blog/wp-content/uploads/2009/12/stick-man-first-animation-pivot-alfie.gif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6861" b="24171"/>
            <a:stretch>
              <a:fillRect/>
            </a:stretch>
          </p:blipFill>
          <p:spPr bwMode="auto">
            <a:xfrm>
              <a:off x="115888" y="2563813"/>
              <a:ext cx="412750" cy="773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Straight Arrow Connector 8"/>
            <p:cNvCxnSpPr/>
            <p:nvPr/>
          </p:nvCxnSpPr>
          <p:spPr>
            <a:xfrm>
              <a:off x="115888" y="3500438"/>
              <a:ext cx="9001125" cy="0"/>
            </a:xfrm>
            <a:prstGeom prst="straightConnector1">
              <a:avLst/>
            </a:prstGeom>
            <a:ln>
              <a:headEnd type="diamond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TextBox 2"/>
          <p:cNvSpPr txBox="1"/>
          <p:nvPr/>
        </p:nvSpPr>
        <p:spPr>
          <a:xfrm>
            <a:off x="121496" y="5517232"/>
            <a:ext cx="8928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Use the learning journey above to highlight the mathematical skills that you have now which you didn’t have at the start of the unit of work.</a:t>
            </a:r>
          </a:p>
          <a:p>
            <a:r>
              <a:rPr lang="en-GB" dirty="0" smtClean="0"/>
              <a:t>How much progress have you made? </a:t>
            </a:r>
          </a:p>
          <a:p>
            <a:r>
              <a:rPr lang="en-GB" dirty="0" smtClean="0"/>
              <a:t>What can you do to improve your skills as a learner in order to make even better progress?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504472"/>
              </p:ext>
            </p:extLst>
          </p:nvPr>
        </p:nvGraphicFramePr>
        <p:xfrm>
          <a:off x="278087" y="166394"/>
          <a:ext cx="8640963" cy="43776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9730"/>
                <a:gridCol w="1440591"/>
                <a:gridCol w="1439730"/>
                <a:gridCol w="1440591"/>
                <a:gridCol w="1439730"/>
                <a:gridCol w="144059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</a:rPr>
                        <a:t>Level 3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</a:rPr>
                        <a:t>Level 4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</a:rPr>
                        <a:t>Level 5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</a:rPr>
                        <a:t>Level 6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</a:rPr>
                        <a:t>Level 7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</a:rPr>
                        <a:t>Level 8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</a:rPr>
                        <a:t>I understand and can use unit fractions e.g. 1/2, 1/4, 1/3, 1/5, 1/10 and find those fractions on number lines.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</a:rPr>
                        <a:t>I can recognise some fractions that are equivalent to ½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</a:rPr>
                        <a:t>I can convert mixed numbers to improper fractions and vice versa.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</a:rPr>
                        <a:t>I can express a smaller number as a fraction of a larger one. 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</a:rPr>
                        <a:t>I can add and subtract fractions with a common denominator.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</a:rPr>
                        <a:t>I can calculate fractions of an amount – e.g. 2/5 of 60 and ⅜ of 400g.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</a:rPr>
                        <a:t>I can add and subtract fractions</a:t>
                      </a: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 when one denominator is a factor of the other one – </a:t>
                      </a: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</a:rPr>
                        <a:t>e.g. 1/5 + 3/10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I can add and subtract complex fractions, including mixed numbers – e.g. 2</a:t>
                      </a:r>
                      <a:r>
                        <a:rPr lang="en-GB" sz="1600" baseline="30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GB" sz="1600" baseline="-250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 + 3</a:t>
                      </a:r>
                      <a:r>
                        <a:rPr lang="en-GB" sz="1600" baseline="30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GB" sz="1600" baseline="-250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</a:rPr>
                        <a:t>I understand and can use efficient methods to add, subtract, multiply and divide fractions, including mixed numbers and questions that involve more than one operation.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</a:rPr>
                        <a:t>I can explore patterns involving fractions and describe the patterns using algebra.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765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685524"/>
              </p:ext>
            </p:extLst>
          </p:nvPr>
        </p:nvGraphicFramePr>
        <p:xfrm>
          <a:off x="179512" y="188640"/>
          <a:ext cx="8568952" cy="64807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3756"/>
                <a:gridCol w="4295196"/>
              </a:tblGrid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My teachers probing question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My answer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52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924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What I will do to act upon my ‘Even Better If’’ comment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9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Strategy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strategy you will use.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Complete a mymaths lesson or booster pack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Use a revision guide or text book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Ask my teacher to explain during a lesson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Ask a peer to explain during a lesson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Ask someone at home to help 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Attend a revision session at school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Attend homework club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Something else (describe your strategy here)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190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-68263" y="79375"/>
            <a:ext cx="1349376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>
              <a:latin typeface="Calibri" pitchFamily="34" charset="0"/>
            </a:endParaRPr>
          </a:p>
        </p:txBody>
      </p:sp>
      <p:graphicFrame>
        <p:nvGraphicFramePr>
          <p:cNvPr id="25957" name="Group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6562"/>
              </p:ext>
            </p:extLst>
          </p:nvPr>
        </p:nvGraphicFramePr>
        <p:xfrm>
          <a:off x="179511" y="476673"/>
          <a:ext cx="8784976" cy="6008211"/>
        </p:xfrm>
        <a:graphic>
          <a:graphicData uri="http://schemas.openxmlformats.org/drawingml/2006/table">
            <a:tbl>
              <a:tblPr/>
              <a:tblGrid>
                <a:gridCol w="1903412"/>
                <a:gridCol w="1171330"/>
                <a:gridCol w="1317746"/>
                <a:gridCol w="4392488"/>
              </a:tblGrid>
              <a:tr h="16172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Key Words / Methods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Never heard before?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Heard of but not sure what it means? 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Know what it means and can explain it in context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Jot down your ideas here...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27">
                <a:tc>
                  <a:txBody>
                    <a:bodyPr/>
                    <a:lstStyle/>
                    <a:p>
                      <a:r>
                        <a:rPr lang="en-GB" dirty="0" smtClean="0"/>
                        <a:t>Numerator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27">
                <a:tc>
                  <a:txBody>
                    <a:bodyPr/>
                    <a:lstStyle/>
                    <a:p>
                      <a:r>
                        <a:rPr lang="en-GB" dirty="0" smtClean="0"/>
                        <a:t>Denominator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27">
                <a:tc>
                  <a:txBody>
                    <a:bodyPr/>
                    <a:lstStyle/>
                    <a:p>
                      <a:r>
                        <a:rPr lang="en-GB" dirty="0" smtClean="0"/>
                        <a:t>Equivalent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27">
                <a:tc>
                  <a:txBody>
                    <a:bodyPr/>
                    <a:lstStyle/>
                    <a:p>
                      <a:r>
                        <a:rPr lang="en-GB" dirty="0" smtClean="0"/>
                        <a:t>Mixed</a:t>
                      </a:r>
                      <a:r>
                        <a:rPr lang="en-GB" baseline="0" dirty="0" smtClean="0"/>
                        <a:t> Number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27">
                <a:tc>
                  <a:txBody>
                    <a:bodyPr/>
                    <a:lstStyle/>
                    <a:p>
                      <a:r>
                        <a:rPr lang="en-GB" dirty="0" smtClean="0"/>
                        <a:t>Top</a:t>
                      </a:r>
                      <a:r>
                        <a:rPr lang="en-GB" baseline="0" dirty="0" smtClean="0"/>
                        <a:t> Heavy Fraction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27">
                <a:tc>
                  <a:txBody>
                    <a:bodyPr/>
                    <a:lstStyle/>
                    <a:p>
                      <a:r>
                        <a:rPr lang="en-GB" dirty="0" smtClean="0"/>
                        <a:t>Common Denominator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98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86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0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175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89106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73768512"/>
                  </p:ext>
                </p:extLst>
              </p:nvPr>
            </p:nvGraphicFramePr>
            <p:xfrm>
              <a:off x="179512" y="188640"/>
              <a:ext cx="8784976" cy="655272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450142"/>
                    <a:gridCol w="4334834"/>
                  </a:tblGrid>
                  <a:tr h="376847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Level 3 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Questions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087940"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Write</a:t>
                          </a:r>
                          <a:r>
                            <a:rPr lang="en-GB" baseline="0" dirty="0" smtClean="0"/>
                            <a:t> down 3 fractions that are equivalent to (the same as) </a:t>
                          </a:r>
                          <a:r>
                            <a:rPr lang="en-GB" sz="1800" baseline="0" dirty="0" smtClean="0"/>
                            <a:t>½.</a:t>
                          </a:r>
                        </a:p>
                        <a:p>
                          <a:endParaRPr lang="en-GB" baseline="0" dirty="0" smtClean="0"/>
                        </a:p>
                        <a:p>
                          <a:endParaRPr lang="en-GB" baseline="0" dirty="0" smtClean="0"/>
                        </a:p>
                        <a:p>
                          <a:endParaRPr lang="en-GB" baseline="0" dirty="0" smtClean="0"/>
                        </a:p>
                        <a:p>
                          <a:endParaRPr lang="en-GB" baseline="0" dirty="0" smtClean="0"/>
                        </a:p>
                        <a:p>
                          <a:endParaRPr lang="en-GB" baseline="0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da-DK" dirty="0" smtClean="0">
                              <a:solidFill>
                                <a:schemeClr val="tx1"/>
                              </a:solidFill>
                            </a:rPr>
                            <a:t>True or false</a:t>
                          </a:r>
                        </a:p>
                        <a:p>
                          <a:endParaRPr lang="da-DK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da-DK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11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21</m:t>
                                  </m:r>
                                </m:den>
                              </m:f>
                            </m:oMath>
                          </a14:m>
                          <a:r>
                            <a:rPr lang="da-DK" dirty="0" smtClean="0">
                              <a:solidFill>
                                <a:schemeClr val="tx1"/>
                              </a:solidFill>
                            </a:rPr>
                            <a:t> is equivalent</a:t>
                          </a:r>
                          <a:r>
                            <a:rPr lang="da-DK" baseline="0" dirty="0" smtClean="0">
                              <a:solidFill>
                                <a:schemeClr val="tx1"/>
                              </a:solidFill>
                            </a:rPr>
                            <a:t> to (the same as)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da-DK" i="1" baseline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b="0" i="1" baseline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da-DK" dirty="0" smtClean="0">
                              <a:solidFill>
                                <a:schemeClr val="tx1"/>
                              </a:solidFill>
                            </a:rPr>
                            <a:t> ?</a:t>
                          </a:r>
                        </a:p>
                        <a:p>
                          <a:endParaRPr lang="da-DK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da-DK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da-DK" dirty="0" smtClean="0">
                              <a:solidFill>
                                <a:schemeClr val="tx1"/>
                              </a:solidFill>
                            </a:rPr>
                            <a:t>How</a:t>
                          </a:r>
                          <a:r>
                            <a:rPr lang="da-DK" baseline="0" dirty="0" smtClean="0">
                              <a:solidFill>
                                <a:schemeClr val="tx1"/>
                              </a:solidFill>
                            </a:rPr>
                            <a:t> do you know?</a:t>
                          </a:r>
                          <a:endParaRPr lang="da-DK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087940">
                    <a:tc gridSpan="2">
                      <a:txBody>
                        <a:bodyPr/>
                        <a:lstStyle/>
                        <a:p>
                          <a:endParaRPr lang="en-GB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da-DK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73768512"/>
                  </p:ext>
                </p:extLst>
              </p:nvPr>
            </p:nvGraphicFramePr>
            <p:xfrm>
              <a:off x="179512" y="188640"/>
              <a:ext cx="8784976" cy="655272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450142"/>
                    <a:gridCol w="4334834"/>
                  </a:tblGrid>
                  <a:tr h="376847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Level 3 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Questions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087940"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Write</a:t>
                          </a:r>
                          <a:r>
                            <a:rPr lang="en-GB" baseline="0" dirty="0" smtClean="0"/>
                            <a:t> down 3 fractions that are equivalent to (the same as) </a:t>
                          </a:r>
                          <a:r>
                            <a:rPr lang="en-GB" sz="1800" baseline="0" dirty="0" smtClean="0"/>
                            <a:t>½.</a:t>
                          </a:r>
                        </a:p>
                        <a:p>
                          <a:endParaRPr lang="en-GB" baseline="0" dirty="0" smtClean="0"/>
                        </a:p>
                        <a:p>
                          <a:endParaRPr lang="en-GB" baseline="0" dirty="0" smtClean="0"/>
                        </a:p>
                        <a:p>
                          <a:endParaRPr lang="en-GB" baseline="0" dirty="0" smtClean="0"/>
                        </a:p>
                        <a:p>
                          <a:endParaRPr lang="en-GB" baseline="0" dirty="0" smtClean="0"/>
                        </a:p>
                        <a:p>
                          <a:endParaRPr lang="en-GB" baseline="0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2528" t="-13241" b="-100198"/>
                          </a:stretch>
                        </a:blipFill>
                      </a:tcPr>
                    </a:tc>
                  </a:tr>
                  <a:tr h="3087940">
                    <a:tc gridSpan="2">
                      <a:txBody>
                        <a:bodyPr/>
                        <a:lstStyle/>
                        <a:p>
                          <a:endParaRPr lang="en-GB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da-DK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968"/>
          <a:stretch/>
        </p:blipFill>
        <p:spPr bwMode="auto">
          <a:xfrm>
            <a:off x="539552" y="3789040"/>
            <a:ext cx="8264958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73067" y="4165879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0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339175" y="4028225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83599" y="5013175"/>
                <a:ext cx="7776864" cy="14321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On the number line above mark the following fractions:</a:t>
                </a:r>
              </a:p>
              <a:p>
                <a:endParaRPr lang="en-GB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36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3600" dirty="0" smtClean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36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3600" b="0" i="1" dirty="0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3600" dirty="0" smtClean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36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3600" b="0" i="1" dirty="0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599" y="5013175"/>
                <a:ext cx="7776864" cy="1432123"/>
              </a:xfrm>
              <a:prstGeom prst="rect">
                <a:avLst/>
              </a:prstGeom>
              <a:blipFill rotWithShape="1">
                <a:blip r:embed="rId4"/>
                <a:stretch>
                  <a:fillRect l="-706" t="-2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221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67567342"/>
                  </p:ext>
                </p:extLst>
              </p:nvPr>
            </p:nvGraphicFramePr>
            <p:xfrm>
              <a:off x="179512" y="188640"/>
              <a:ext cx="8844162" cy="635994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509328"/>
                    <a:gridCol w="4334834"/>
                  </a:tblGrid>
                  <a:tr h="342525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Level 4 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Questions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997091">
                    <a:tc>
                      <a:txBody>
                        <a:bodyPr/>
                        <a:lstStyle/>
                        <a:p>
                          <a:r>
                            <a:rPr lang="en-GB" sz="1800" dirty="0" smtClean="0"/>
                            <a:t>Explain</a:t>
                          </a:r>
                          <a:r>
                            <a:rPr lang="en-GB" sz="1800" baseline="0" dirty="0" smtClean="0"/>
                            <a:t> h</a:t>
                          </a:r>
                          <a:r>
                            <a:rPr lang="en-GB" sz="1800" dirty="0" smtClean="0"/>
                            <a:t>ow would you would go about writing</a:t>
                          </a:r>
                          <a:r>
                            <a:rPr lang="en-GB" sz="1800" baseline="0" dirty="0" smtClean="0"/>
                            <a:t>  2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i="1" baseline="0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baseline="0" smtClean="0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800" b="0" i="1" baseline="0" smtClean="0"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dirty="0" smtClean="0"/>
                            <a:t> as a top heavy fraction.</a:t>
                          </a:r>
                          <a:endParaRPr lang="en-GB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da-DK" dirty="0" smtClean="0">
                              <a:solidFill>
                                <a:schemeClr val="tx1"/>
                              </a:solidFill>
                            </a:rPr>
                            <a:t>Explain</a:t>
                          </a:r>
                          <a:r>
                            <a:rPr lang="da-DK" baseline="0" dirty="0" smtClean="0">
                              <a:solidFill>
                                <a:schemeClr val="tx1"/>
                              </a:solidFill>
                            </a:rPr>
                            <a:t> h</a:t>
                          </a:r>
                          <a:r>
                            <a:rPr lang="da-DK" dirty="0" smtClean="0">
                              <a:solidFill>
                                <a:schemeClr val="tx1"/>
                              </a:solidFill>
                            </a:rPr>
                            <a:t>ow</a:t>
                          </a:r>
                          <a:r>
                            <a:rPr lang="da-DK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da-DK" dirty="0" smtClean="0">
                              <a:solidFill>
                                <a:schemeClr val="tx1"/>
                              </a:solidFill>
                            </a:rPr>
                            <a:t>you would go about writing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da-DK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11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da-DK" dirty="0" smtClean="0">
                              <a:solidFill>
                                <a:schemeClr val="tx1"/>
                              </a:solidFill>
                            </a:rPr>
                            <a:t> as a mixed number.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997091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800" i="0" dirty="0" smtClean="0">
                              <a:latin typeface="Cambria Math"/>
                            </a:rPr>
                            <a:t>Look</a:t>
                          </a:r>
                          <a:r>
                            <a:rPr lang="en-GB" sz="1800" i="0" baseline="0" dirty="0" smtClean="0">
                              <a:latin typeface="Cambria Math"/>
                            </a:rPr>
                            <a:t> at the question and answer below. Is the answer right or wrong? </a:t>
                          </a:r>
                          <a:r>
                            <a:rPr lang="en-GB" sz="1800" i="0" dirty="0" smtClean="0">
                              <a:latin typeface="Cambria Math"/>
                            </a:rPr>
                            <a:t>How do you know?</a:t>
                          </a:r>
                        </a:p>
                        <a:p>
                          <a:pPr algn="ctr"/>
                          <a:endParaRPr lang="en-GB" sz="3600" i="1" dirty="0" smtClean="0">
                            <a:latin typeface="Cambria Math"/>
                          </a:endParaRPr>
                        </a:p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36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3600" b="0" i="1" smtClean="0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3600" b="0" i="1" smtClean="0">
                                      <a:latin typeface="Cambria Math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3600" dirty="0" smtClean="0"/>
                            <a:t> </a:t>
                          </a:r>
                          <a:r>
                            <a:rPr lang="en-GB" sz="3600" dirty="0" smtClean="0"/>
                            <a:t>+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36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3600" b="0" i="1" smtClean="0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3600" b="0" i="1" smtClean="0">
                                      <a:latin typeface="Cambria Math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3600" dirty="0" smtClean="0"/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36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3600" b="0" i="1" smtClean="0"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3600" b="0" i="1" smtClean="0">
                                      <a:latin typeface="Cambria Math"/>
                                    </a:rPr>
                                    <m:t>14</m:t>
                                  </m:r>
                                </m:den>
                              </m:f>
                            </m:oMath>
                          </a14:m>
                          <a:endParaRPr lang="en-GB" sz="3600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da-DK" baseline="0" dirty="0" smtClean="0">
                              <a:solidFill>
                                <a:schemeClr val="tx1"/>
                              </a:solidFill>
                            </a:rPr>
                            <a:t>Explain how you would answer this question.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36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-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kumimoji="0" lang="en-GB" sz="3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36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= </a:t>
                          </a:r>
                        </a:p>
                        <a:p>
                          <a:endParaRPr lang="da-DK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67567342"/>
                  </p:ext>
                </p:extLst>
              </p:nvPr>
            </p:nvGraphicFramePr>
            <p:xfrm>
              <a:off x="179512" y="188640"/>
              <a:ext cx="8844162" cy="635994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509328"/>
                    <a:gridCol w="4334834"/>
                  </a:tblGrid>
                  <a:tr h="36576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Level 4 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Questions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9970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13238" r="-96216" b="-1004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4079" t="-13238" r="-141" b="-100407"/>
                          </a:stretch>
                        </a:blipFill>
                      </a:tcPr>
                    </a:tc>
                  </a:tr>
                  <a:tr h="29970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113008" r="-96216" b="-2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4079" t="-113008" r="-141" b="-20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6129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56519225"/>
                  </p:ext>
                </p:extLst>
              </p:nvPr>
            </p:nvGraphicFramePr>
            <p:xfrm>
              <a:off x="179512" y="188640"/>
              <a:ext cx="8844162" cy="635994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509328"/>
                    <a:gridCol w="4334834"/>
                  </a:tblGrid>
                  <a:tr h="342525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Level 5 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Questions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997091">
                    <a:tc>
                      <a:txBody>
                        <a:bodyPr/>
                        <a:lstStyle/>
                        <a:p>
                          <a:r>
                            <a:rPr lang="en-GB" sz="1800" dirty="0" smtClean="0"/>
                            <a:t>Show</a:t>
                          </a:r>
                          <a:r>
                            <a:rPr lang="en-GB" sz="1800" baseline="0" dirty="0" smtClean="0"/>
                            <a:t> how you would work out</a:t>
                          </a:r>
                        </a:p>
                        <a:p>
                          <a:r>
                            <a:rPr lang="en-GB" sz="3200" dirty="0" smtClean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2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+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15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GB" sz="2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= </a:t>
                          </a:r>
                          <a:endParaRPr lang="en-GB" sz="2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da-DK" dirty="0" smtClean="0">
                              <a:solidFill>
                                <a:schemeClr val="tx1"/>
                              </a:solidFill>
                            </a:rPr>
                            <a:t>Explain how you would calculate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da-DK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da-DK" dirty="0" smtClean="0">
                              <a:solidFill>
                                <a:schemeClr val="tx1"/>
                              </a:solidFill>
                            </a:rPr>
                            <a:t> of 20.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997091"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Which is bigger</a:t>
                          </a:r>
                        </a:p>
                        <a:p>
                          <a:endParaRPr lang="en-GB" dirty="0" smtClean="0"/>
                        </a:p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dirty="0" smtClean="0"/>
                            <a:t> of</a:t>
                          </a:r>
                          <a:r>
                            <a:rPr lang="en-GB" baseline="0" dirty="0" smtClean="0"/>
                            <a:t> £25 or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i="1" baseline="0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baseline="0" smtClean="0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b="0" i="1" baseline="0" smtClean="0">
                                      <a:latin typeface="Cambria Math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dirty="0" smtClean="0"/>
                            <a:t> of £21</a:t>
                          </a:r>
                        </a:p>
                        <a:p>
                          <a:endParaRPr lang="en-GB" dirty="0" smtClean="0"/>
                        </a:p>
                        <a:p>
                          <a:r>
                            <a:rPr lang="en-GB" dirty="0" smtClean="0"/>
                            <a:t>How</a:t>
                          </a:r>
                          <a:r>
                            <a:rPr lang="en-GB" baseline="0" dirty="0" smtClean="0"/>
                            <a:t> do you know?</a:t>
                          </a:r>
                          <a:endParaRPr lang="en-GB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i="0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a:t>Show how</a:t>
                          </a:r>
                          <a:r>
                            <a:rPr lang="en-GB" sz="1800" i="0" baseline="0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a:t> you would work out</a:t>
                          </a:r>
                        </a:p>
                        <a:p>
                          <a:endParaRPr lang="en-GB" sz="1800" i="0" dirty="0" smtClean="0">
                            <a:solidFill>
                              <a:schemeClr val="tx1"/>
                            </a:solidFill>
                            <a:latin typeface="Cambria Math"/>
                          </a:endParaRPr>
                        </a:p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da-DK" sz="32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3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3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da-DK" sz="3200" dirty="0" smtClean="0">
                              <a:solidFill>
                                <a:schemeClr val="tx1"/>
                              </a:solidFill>
                            </a:rPr>
                            <a:t> -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da-DK" sz="32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3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3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da-DK" sz="3200" dirty="0" smtClean="0">
                              <a:solidFill>
                                <a:schemeClr val="tx1"/>
                              </a:solidFill>
                            </a:rPr>
                            <a:t> =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56519225"/>
                  </p:ext>
                </p:extLst>
              </p:nvPr>
            </p:nvGraphicFramePr>
            <p:xfrm>
              <a:off x="179512" y="188640"/>
              <a:ext cx="8844162" cy="635994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509328"/>
                    <a:gridCol w="4334834"/>
                  </a:tblGrid>
                  <a:tr h="36576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Level 5 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Questions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9970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13238" r="-96216" b="-1004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4079" t="-13238" r="-141" b="-100407"/>
                          </a:stretch>
                        </a:blipFill>
                      </a:tcPr>
                    </a:tc>
                  </a:tr>
                  <a:tr h="29970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113008" r="-96216" b="-2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4079" t="-113008" r="-141" b="-20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0320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5443941"/>
                  </p:ext>
                </p:extLst>
              </p:nvPr>
            </p:nvGraphicFramePr>
            <p:xfrm>
              <a:off x="179512" y="188640"/>
              <a:ext cx="8844162" cy="635994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509328"/>
                    <a:gridCol w="4334834"/>
                  </a:tblGrid>
                  <a:tr h="342525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Level 6 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Questions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997091">
                    <a:tc rowSpan="2">
                      <a:txBody>
                        <a:bodyPr/>
                        <a:lstStyle/>
                        <a:p>
                          <a:r>
                            <a:rPr lang="en-GB" sz="1800" dirty="0" smtClean="0"/>
                            <a:t>In a survey</a:t>
                          </a:r>
                          <a:r>
                            <a:rPr lang="en-GB" sz="1800" baseline="0" dirty="0" smtClean="0"/>
                            <a:t> </a:t>
                          </a:r>
                          <a:r>
                            <a:rPr lang="en-GB" sz="1800" dirty="0" smtClean="0"/>
                            <a:t>60 pupils were asked about their favourite subject.</a:t>
                          </a:r>
                        </a:p>
                        <a:p>
                          <a:endParaRPr lang="en-GB" sz="1800" dirty="0" smtClean="0"/>
                        </a:p>
                        <a:p>
                          <a:r>
                            <a:rPr lang="en-GB" sz="1800" dirty="0" smtClean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dirty="0" smtClean="0"/>
                            <a:t> said</a:t>
                          </a:r>
                          <a:r>
                            <a:rPr lang="en-GB" sz="1800" baseline="0" dirty="0" smtClean="0"/>
                            <a:t> </a:t>
                          </a:r>
                          <a:r>
                            <a:rPr lang="en-GB" sz="1800" dirty="0" smtClean="0"/>
                            <a:t>Science,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 smtClean="0"/>
                            <a:t> </a:t>
                          </a:r>
                          <a:r>
                            <a:rPr lang="en-GB" sz="1800" dirty="0" smtClean="0"/>
                            <a:t>said</a:t>
                          </a:r>
                          <a:r>
                            <a:rPr lang="en-GB" sz="1800" baseline="0" dirty="0" smtClean="0"/>
                            <a:t> </a:t>
                          </a:r>
                          <a:r>
                            <a:rPr lang="en-GB" sz="1800" dirty="0" smtClean="0"/>
                            <a:t>English</a:t>
                          </a:r>
                          <a:r>
                            <a:rPr lang="en-GB" sz="1800" baseline="0" dirty="0" smtClean="0"/>
                            <a:t> and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dirty="0" smtClean="0"/>
                            <a:t> said Maths.</a:t>
                          </a:r>
                        </a:p>
                        <a:p>
                          <a:r>
                            <a:rPr lang="en-GB" sz="1800" dirty="0" smtClean="0"/>
                            <a:t>The rest said</a:t>
                          </a:r>
                          <a:r>
                            <a:rPr lang="en-GB" sz="1800" baseline="0" dirty="0" smtClean="0"/>
                            <a:t> </a:t>
                          </a:r>
                          <a:r>
                            <a:rPr lang="en-GB" sz="1800" dirty="0" smtClean="0"/>
                            <a:t>P.E.  How many said</a:t>
                          </a:r>
                          <a:r>
                            <a:rPr lang="en-GB" sz="1800" baseline="0" dirty="0" smtClean="0"/>
                            <a:t> </a:t>
                          </a:r>
                          <a:r>
                            <a:rPr lang="en-GB" sz="1800" dirty="0" smtClean="0"/>
                            <a:t>P.E?</a:t>
                          </a:r>
                        </a:p>
                        <a:p>
                          <a:r>
                            <a:rPr lang="en-GB" sz="1800" dirty="0" smtClean="0"/>
                            <a:t>You must show all your working out.</a:t>
                          </a:r>
                        </a:p>
                        <a:p>
                          <a:endParaRPr lang="en-GB" sz="1800" dirty="0" smtClean="0"/>
                        </a:p>
                        <a:p>
                          <a:endParaRPr lang="en-GB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da-DK" dirty="0" smtClean="0">
                              <a:solidFill>
                                <a:schemeClr val="tx1"/>
                              </a:solidFill>
                            </a:rPr>
                            <a:t>Show me how you would work out</a:t>
                          </a:r>
                        </a:p>
                        <a:p>
                          <a:endParaRPr lang="da-DK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da-DK" sz="240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da-DK" sz="24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da-DK" sz="2400" dirty="0" smtClean="0">
                              <a:solidFill>
                                <a:schemeClr val="tx1"/>
                              </a:solidFill>
                            </a:rPr>
                            <a:t> + 7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da-DK" sz="24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da-DK" sz="2400" dirty="0" smtClean="0">
                              <a:solidFill>
                                <a:schemeClr val="tx1"/>
                              </a:solidFill>
                            </a:rPr>
                            <a:t> =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997091">
                    <a:tc vMerge="1">
                      <a:txBody>
                        <a:bodyPr/>
                        <a:lstStyle/>
                        <a:p>
                          <a:endParaRPr lang="en-GB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Why are equivalent fractions important when adding or subtracting fractions?</a:t>
                          </a:r>
                          <a:endParaRPr lang="da-DK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5443941"/>
                  </p:ext>
                </p:extLst>
              </p:nvPr>
            </p:nvGraphicFramePr>
            <p:xfrm>
              <a:off x="179512" y="188640"/>
              <a:ext cx="8844162" cy="635994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509328"/>
                    <a:gridCol w="4334834"/>
                  </a:tblGrid>
                  <a:tr h="36576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Level 6 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Questions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997091"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6612" r="-96216" b="-1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4079" t="-13238" r="-141" b="-100407"/>
                          </a:stretch>
                        </a:blipFill>
                      </a:tcPr>
                    </a:tc>
                  </a:tr>
                  <a:tr h="2997091">
                    <a:tc vMerge="1">
                      <a:txBody>
                        <a:bodyPr/>
                        <a:lstStyle/>
                        <a:p>
                          <a:endParaRPr lang="en-GB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Why are equivalent fractions important when adding or subtracting fractions?</a:t>
                          </a:r>
                          <a:endParaRPr lang="da-DK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0320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2616262"/>
                  </p:ext>
                </p:extLst>
              </p:nvPr>
            </p:nvGraphicFramePr>
            <p:xfrm>
              <a:off x="179512" y="188640"/>
              <a:ext cx="8844162" cy="635994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509328"/>
                    <a:gridCol w="4334834"/>
                  </a:tblGrid>
                  <a:tr h="342525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Level 7 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Questions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997091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32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3200" b="0" i="1" smtClean="0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3200" b="0" i="1" smtClean="0"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3200" dirty="0" smtClean="0"/>
                            <a:t> x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32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3200" b="0" i="1" smtClean="0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3200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3200" dirty="0" smtClean="0"/>
                            <a:t> = </a:t>
                          </a:r>
                          <a:endParaRPr lang="en-GB" sz="32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da-DK" sz="28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7</m:t>
                                  </m:r>
                                </m:den>
                              </m:f>
                              <m:r>
                                <a:rPr lang="da-DK" sz="28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÷</m:t>
                              </m:r>
                              <m:f>
                                <m:fPr>
                                  <m:ctrlPr>
                                    <a:rPr lang="da-DK" sz="28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da-DK" sz="2800" dirty="0" smtClean="0">
                              <a:solidFill>
                                <a:schemeClr val="tx1"/>
                              </a:solidFill>
                            </a:rPr>
                            <a:t> =</a:t>
                          </a:r>
                        </a:p>
                        <a:p>
                          <a:endParaRPr lang="da-DK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997091"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True/Never/Sometimes: </a:t>
                          </a:r>
                        </a:p>
                        <a:p>
                          <a:endParaRPr lang="en-GB" dirty="0" smtClean="0"/>
                        </a:p>
                        <a:p>
                          <a:r>
                            <a:rPr lang="en-GB" dirty="0" smtClean="0"/>
                            <a:t>‘Multiplying two fractions together gives a bigger answer than either of the fractions you are multiplying.’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da-DK" dirty="0" smtClean="0">
                              <a:solidFill>
                                <a:schemeClr val="tx1"/>
                              </a:solidFill>
                            </a:rPr>
                            <a:t>Show</a:t>
                          </a:r>
                          <a:r>
                            <a:rPr lang="da-DK" baseline="0" dirty="0" smtClean="0">
                              <a:solidFill>
                                <a:schemeClr val="tx1"/>
                              </a:solidFill>
                            </a:rPr>
                            <a:t> me two fractions that  multiplied together make a whole.</a:t>
                          </a:r>
                          <a:endParaRPr lang="da-DK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2616262"/>
                  </p:ext>
                </p:extLst>
              </p:nvPr>
            </p:nvGraphicFramePr>
            <p:xfrm>
              <a:off x="179512" y="188640"/>
              <a:ext cx="8844162" cy="635994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509328"/>
                    <a:gridCol w="4334834"/>
                  </a:tblGrid>
                  <a:tr h="36576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Level 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7 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Questions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9970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13238" r="-96216" b="-1004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4079" t="-13238" r="-141" b="-100407"/>
                          </a:stretch>
                        </a:blipFill>
                      </a:tcPr>
                    </a:tc>
                  </a:tr>
                  <a:tr h="2997091"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True/Never/Sometimes: </a:t>
                          </a:r>
                        </a:p>
                        <a:p>
                          <a:endParaRPr lang="en-GB" dirty="0" smtClean="0"/>
                        </a:p>
                        <a:p>
                          <a:r>
                            <a:rPr lang="en-GB" dirty="0" smtClean="0"/>
                            <a:t>‘Multiplying two fractions together gives a bigger answer than either of the fractions you are multiplying.’ </a:t>
                          </a:r>
                          <a:endParaRPr lang="en-GB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da-DK" dirty="0" smtClean="0">
                              <a:solidFill>
                                <a:schemeClr val="tx1"/>
                              </a:solidFill>
                            </a:rPr>
                            <a:t>Show</a:t>
                          </a:r>
                          <a:r>
                            <a:rPr lang="da-DK" baseline="0" dirty="0" smtClean="0">
                              <a:solidFill>
                                <a:schemeClr val="tx1"/>
                              </a:solidFill>
                            </a:rPr>
                            <a:t> me two fractions that  multiplied together make a whole.</a:t>
                          </a:r>
                          <a:endParaRPr lang="da-DK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03209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91265295"/>
                  </p:ext>
                </p:extLst>
              </p:nvPr>
            </p:nvGraphicFramePr>
            <p:xfrm>
              <a:off x="179512" y="188640"/>
              <a:ext cx="8844162" cy="635994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844162"/>
                  </a:tblGrid>
                  <a:tr h="3425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Level 8 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Questions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5994182">
                    <a:tc>
                      <a:txBody>
                        <a:bodyPr/>
                        <a:lstStyle/>
                        <a:p>
                          <a:r>
                            <a:rPr lang="en-GB" sz="1800" dirty="0" smtClean="0"/>
                            <a:t> Explore the pattern below and describe the pattern using algebra.</a:t>
                          </a:r>
                        </a:p>
                        <a:p>
                          <a:endParaRPr lang="en-GB" sz="1800" dirty="0" smtClean="0"/>
                        </a:p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32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3200" b="0" i="1" smtClean="0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3200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3200" dirty="0" smtClean="0"/>
                            <a:t> -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32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32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3200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3200" dirty="0" smtClean="0"/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3200" i="1" dirty="0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3200" b="0" i="1" dirty="0" smtClean="0"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3200" b="0" i="1" dirty="0" smtClean="0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</m:oMath>
                          </a14:m>
                          <a:endParaRPr lang="en-GB" sz="3200" dirty="0" smtClean="0"/>
                        </a:p>
                        <a:p>
                          <a:endParaRPr lang="en-GB" sz="3200" dirty="0" smtClean="0"/>
                        </a:p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32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3200" b="0" i="1" smtClean="0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3200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3200" dirty="0" smtClean="0"/>
                            <a:t> -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32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32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3200" b="0" i="1" smtClean="0"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3200" dirty="0" smtClean="0"/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32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3200" b="0" i="1" smtClean="0">
                                      <a:latin typeface="Cambria Math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en-GB" sz="3200" b="0" i="1" smtClean="0">
                                      <a:latin typeface="Cambria Math"/>
                                    </a:rPr>
                                    <m:t>20</m:t>
                                  </m:r>
                                </m:den>
                              </m:f>
                            </m:oMath>
                          </a14:m>
                          <a:endParaRPr lang="en-GB" sz="3200" dirty="0" smtClean="0"/>
                        </a:p>
                        <a:p>
                          <a:endParaRPr lang="en-GB" sz="3200" dirty="0" smtClean="0"/>
                        </a:p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32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3200" b="0" i="1" smtClean="0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3200" b="0" i="1" smtClean="0"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3200" dirty="0" smtClean="0"/>
                            <a:t> -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32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32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3200" b="0" i="1" smtClean="0"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3200" dirty="0" smtClean="0"/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32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3200" b="0" i="1" smtClean="0">
                                      <a:latin typeface="Cambria Math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sz="3200" b="0" i="1" smtClean="0">
                                      <a:latin typeface="Cambria Math"/>
                                    </a:rPr>
                                    <m:t>30</m:t>
                                  </m:r>
                                </m:den>
                              </m:f>
                            </m:oMath>
                          </a14:m>
                          <a:endParaRPr lang="en-GB" sz="3200" dirty="0" smtClean="0"/>
                        </a:p>
                        <a:p>
                          <a:endParaRPr lang="en-GB" sz="3200" dirty="0" smtClean="0"/>
                        </a:p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32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3200" b="0" i="1" smtClean="0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3200" b="0" i="1" smtClean="0"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3200" dirty="0" smtClean="0"/>
                            <a:t> -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32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32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3200" b="0" i="1" smtClean="0">
                                      <a:latin typeface="Cambria Math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3200" dirty="0" smtClean="0"/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32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3200" b="0" i="1" smtClean="0">
                                      <a:latin typeface="Cambria Math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lang="en-GB" sz="3200" b="0" i="1" smtClean="0">
                                      <a:latin typeface="Cambria Math"/>
                                    </a:rPr>
                                    <m:t>42</m:t>
                                  </m:r>
                                </m:den>
                              </m:f>
                            </m:oMath>
                          </a14:m>
                          <a:endParaRPr lang="en-GB" sz="3200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91265295"/>
                  </p:ext>
                </p:extLst>
              </p:nvPr>
            </p:nvGraphicFramePr>
            <p:xfrm>
              <a:off x="179512" y="188640"/>
              <a:ext cx="8844162" cy="635994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844162"/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Level 8 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Questions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59941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6612" r="-69" b="-10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03209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217475"/>
              </p:ext>
            </p:extLst>
          </p:nvPr>
        </p:nvGraphicFramePr>
        <p:xfrm>
          <a:off x="179512" y="188640"/>
          <a:ext cx="8844162" cy="6359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9328"/>
                <a:gridCol w="4334834"/>
              </a:tblGrid>
              <a:tr h="342525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own questions and answers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97091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My</a:t>
                      </a:r>
                      <a:r>
                        <a:rPr lang="en-GB" sz="1800" baseline="0" dirty="0" smtClean="0"/>
                        <a:t> own question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My Answer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97091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My</a:t>
                      </a:r>
                      <a:r>
                        <a:rPr lang="en-GB" sz="1800" baseline="0" dirty="0" smtClean="0"/>
                        <a:t> own question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My Answer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12193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915</Words>
  <Application>Microsoft Office PowerPoint</Application>
  <PresentationFormat>On-screen Show (4:3)</PresentationFormat>
  <Paragraphs>135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Hindle</dc:creator>
  <cp:lastModifiedBy>zeb1</cp:lastModifiedBy>
  <cp:revision>28</cp:revision>
  <cp:lastPrinted>2015-01-07T10:23:56Z</cp:lastPrinted>
  <dcterms:created xsi:type="dcterms:W3CDTF">2013-06-19T07:08:27Z</dcterms:created>
  <dcterms:modified xsi:type="dcterms:W3CDTF">2015-01-10T19:47:44Z</dcterms:modified>
</cp:coreProperties>
</file>