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CF9"/>
    <a:srgbClr val="DDFBF6"/>
    <a:srgbClr val="CEFAF3"/>
    <a:srgbClr val="CAFAF2"/>
    <a:srgbClr val="D3F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36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D4031-D0F6-4368-92C4-38687D25FBC0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2DE60-1559-4666-84B6-165AFD2B3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1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2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1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slides</a:t>
            </a:r>
            <a:r>
              <a:rPr lang="en-GB" baseline="0" dirty="0" smtClean="0"/>
              <a:t> should be printed 2 to a page on A4 paper.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2DE60-1559-4666-84B6-165AFD2B3E2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4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 Marking 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43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11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46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2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1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92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27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62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63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3FC0-A050-4139-92F5-085A0D5445CD}" type="datetimeFigureOut">
              <a:rPr lang="en-GB" smtClean="0"/>
              <a:t>18/10/2014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65F8-859D-4E78-957B-12CE33798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85120"/>
              </p:ext>
            </p:extLst>
          </p:nvPr>
        </p:nvGraphicFramePr>
        <p:xfrm>
          <a:off x="395539" y="548680"/>
          <a:ext cx="8352925" cy="5937214"/>
        </p:xfrm>
        <a:graphic>
          <a:graphicData uri="http://schemas.openxmlformats.org/drawingml/2006/table">
            <a:tbl>
              <a:tblPr firstRow="1" firstCol="1" bandRow="1"/>
              <a:tblGrid>
                <a:gridCol w="600566"/>
                <a:gridCol w="1161275"/>
                <a:gridCol w="1098212"/>
                <a:gridCol w="1098816"/>
                <a:gridCol w="1098212"/>
                <a:gridCol w="1098816"/>
                <a:gridCol w="1098212"/>
                <a:gridCol w="1098816"/>
              </a:tblGrid>
              <a:tr h="1350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Establishing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Establishing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Advancing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Advancing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76957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u="sng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Year 7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Autumn Term 1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Number Line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Verdana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order numbers to 100 using key words such as greater, less than and in between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.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Verdana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Verdana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explain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the importance of 0 as a place holder.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understand and use place value in numbers up to 1000.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recognise negative numbers.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understand simple decimal notation.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order decimals to two or three places.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use the concepts and vocabulary of factors (or divisors), multiples, and squares.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round numbers to a power of 10.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understand and can use place value for decimals, measures and integers of any size.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order positive and negative integers, decimals and fractions; use the number line as a model for ordering of the real numbers.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round numbers and measures to an appropriate degree of accuracy for example, to a number of decimal places or significant figures.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use the concepts and vocabulary of prime numbers, highest common factor, lowest common multiple, prime factorisation.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appreciate the infinite nature of the sets of integers, real and rational numbers.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use the symbols =, ≠,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&lt;, &gt;, ≤, ≥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use powers and roots (square, cube and higher). I can recognise powers of 2, 3, 4, 5 and distinguish between exact representations of roots and their decimal approximations.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express a number as a product of its prime factors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work interchangeably with terminating decimals and their corresponding fractions 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use the concepts of product notation and the unique factorisation property.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695" algn="l"/>
                          <a:tab pos="457200" algn="l"/>
                        </a:tabLst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interpret and compare numbers in standard form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A x 10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n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 1≤A&lt;10,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where n is a positive or negative integer or zero.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4624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/>
              <a:t>Pupil Flight Plan</a:t>
            </a:r>
            <a:endParaRPr lang="en-GB" sz="1600" u="sng" dirty="0"/>
          </a:p>
        </p:txBody>
      </p:sp>
    </p:spTree>
    <p:extLst>
      <p:ext uri="{BB962C8B-B14F-4D97-AF65-F5344CB8AC3E}">
        <p14:creationId xmlns:p14="http://schemas.microsoft.com/office/powerpoint/2010/main" val="39722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8889418"/>
                  </p:ext>
                </p:extLst>
              </p:nvPr>
            </p:nvGraphicFramePr>
            <p:xfrm>
              <a:off x="179512" y="116632"/>
              <a:ext cx="8712969" cy="64087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590758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 smtClean="0">
                              <a:solidFill>
                                <a:schemeClr val="tx1"/>
                              </a:solidFill>
                            </a:rPr>
                            <a:t>Advancing</a:t>
                          </a:r>
                          <a:endParaRPr lang="en-GB" sz="3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How can you tell that ¾ will terminate and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will recur without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converting them into decimals?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272532">
                    <a:tc v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Decide which of the following fractions are equivalent to terminating decimals: 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3/5, 3/11, 7/30, 9/22, 9/20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You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must explain your answers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5813286"/>
                  </p:ext>
                </p:extLst>
              </p:nvPr>
            </p:nvGraphicFramePr>
            <p:xfrm>
              <a:off x="179512" y="116632"/>
              <a:ext cx="8712969" cy="64087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590758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b="1" dirty="0" smtClean="0">
                              <a:solidFill>
                                <a:schemeClr val="tx1"/>
                              </a:solidFill>
                            </a:rPr>
                            <a:t>Advancing</a:t>
                          </a:r>
                          <a:endParaRPr lang="en-GB" sz="32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748" t="-22118" r="-163984" b="-126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272532">
                    <a:tc v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Decide which of the following fractions are equivalent to terminating decimals: 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3/5, 3/11, 7/30, 9/22, 9/20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You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must explain your answers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4850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510242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91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C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29106"/>
              </p:ext>
            </p:extLst>
          </p:nvPr>
        </p:nvGraphicFramePr>
        <p:xfrm>
          <a:off x="107504" y="188640"/>
          <a:ext cx="8874157" cy="3624836"/>
        </p:xfrm>
        <a:graphic>
          <a:graphicData uri="http://schemas.openxmlformats.org/drawingml/2006/table">
            <a:tbl>
              <a:tblPr/>
              <a:tblGrid>
                <a:gridCol w="739513"/>
                <a:gridCol w="1331124"/>
                <a:gridCol w="1304645"/>
                <a:gridCol w="1251415"/>
                <a:gridCol w="1289407"/>
                <a:gridCol w="1774833"/>
                <a:gridCol w="1183220"/>
              </a:tblGrid>
              <a:tr h="363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Securing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Establishing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Establishing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47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Line</a:t>
                      </a:r>
                    </a:p>
                  </a:txBody>
                  <a:tcPr marT="45640" marB="45640"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numbers to 100 using terms such as greater, less than and in between.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understand simple decimal notation.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decimals to two or three places.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match terminating decimals to fractions.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 can work interchangeably with terminating decimals and their corresponding fractions (such as 3.5 and 7/2 or 0.375 and 3/8)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107504" y="5085184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07504" y="4869160"/>
            <a:ext cx="8928992" cy="0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9484" y="4007642"/>
            <a:ext cx="809470" cy="847608"/>
          </a:xfrm>
          <a:prstGeom prst="rect">
            <a:avLst/>
          </a:prstGeom>
          <a:solidFill>
            <a:schemeClr val="accent1">
              <a:lumMod val="20000"/>
              <a:lumOff val="80000"/>
              <a:alpha val="0"/>
            </a:schemeClr>
          </a:solidFill>
          <a:ln>
            <a:noFill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61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C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999815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LO 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</a:t>
            </a:r>
            <a:r>
              <a:rPr lang="en-GB" sz="2400" b="1" dirty="0" smtClean="0">
                <a:solidFill>
                  <a:srgbClr val="000000"/>
                </a:solidFill>
              </a:rPr>
              <a:t>of using a number line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18-Oct-14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or symbols </a:t>
            </a:r>
            <a:r>
              <a:rPr lang="en-GB" sz="2800" dirty="0"/>
              <a:t>that 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254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141422"/>
              </p:ext>
            </p:extLst>
          </p:nvPr>
        </p:nvGraphicFramePr>
        <p:xfrm>
          <a:off x="116598" y="620688"/>
          <a:ext cx="8874157" cy="3624836"/>
        </p:xfrm>
        <a:graphic>
          <a:graphicData uri="http://schemas.openxmlformats.org/drawingml/2006/table">
            <a:tbl>
              <a:tblPr/>
              <a:tblGrid>
                <a:gridCol w="739513"/>
                <a:gridCol w="1331124"/>
                <a:gridCol w="1304645"/>
                <a:gridCol w="1251415"/>
                <a:gridCol w="1289407"/>
                <a:gridCol w="1774833"/>
                <a:gridCol w="1183220"/>
              </a:tblGrid>
              <a:tr h="363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Securing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Establishing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Establishing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Advancing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47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Line</a:t>
                      </a:r>
                    </a:p>
                  </a:txBody>
                  <a:tcPr marT="45640" marB="45640"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numbers to 100 using terms such as greater, less than and in between.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understand simple decimal notation.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decimals to two or three places.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match terminating decimals to fractions.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 can work interchangeably with terminating decimals and their corresponding fractions (such as 3.5 and 7/2 or 0.375 and 3/8)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107504" y="4509120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This assessment task will assess your understanding of the skills described in the learning journey above.</a:t>
            </a:r>
          </a:p>
          <a:p>
            <a:endParaRPr lang="en-GB" dirty="0"/>
          </a:p>
          <a:p>
            <a:r>
              <a:rPr lang="en-GB" dirty="0" smtClean="0"/>
              <a:t>These skills are including in your Autumn- Term 1 Flight </a:t>
            </a:r>
            <a:r>
              <a:rPr lang="en-GB" dirty="0"/>
              <a:t>P</a:t>
            </a:r>
            <a:r>
              <a:rPr lang="en-GB" dirty="0" smtClean="0"/>
              <a:t>lan.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319294"/>
              </p:ext>
            </p:extLst>
          </p:nvPr>
        </p:nvGraphicFramePr>
        <p:xfrm>
          <a:off x="357188" y="214313"/>
          <a:ext cx="8358186" cy="6535079"/>
        </p:xfrm>
        <a:graphic>
          <a:graphicData uri="http://schemas.openxmlformats.org/drawingml/2006/table">
            <a:tbl>
              <a:tblPr/>
              <a:tblGrid>
                <a:gridCol w="1682629"/>
                <a:gridCol w="1053865"/>
                <a:gridCol w="1215501"/>
                <a:gridCol w="4406191"/>
              </a:tblGrid>
              <a:tr h="14144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&lt;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&gt;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=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≠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526" y="1171574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1715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6" y="1184560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204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126050"/>
              </p:ext>
            </p:extLst>
          </p:nvPr>
        </p:nvGraphicFramePr>
        <p:xfrm>
          <a:off x="179512" y="116633"/>
          <a:ext cx="8712969" cy="632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3024335"/>
                <a:gridCol w="4968553"/>
              </a:tblGrid>
              <a:tr h="1996275">
                <a:tc rowSpan="5"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Securing</a:t>
                      </a: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se numbers in order from smallest to biggest using the number line below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23,    91,    34,    17,     56,    88.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67516">
                <a:tc vMerge="1"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Look at these two numbers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and 400.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Complete the sentences opposite.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They are the same because…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75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They are different because…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94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zeros are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there to show 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2296">
                <a:tc vMerge="1"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Always True /Sometimes True /Never True: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 number with 9 units is going to be bigger than one with 6 units.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Explain your answer.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78" y="1052736"/>
            <a:ext cx="79248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00392" y="923537"/>
            <a:ext cx="777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23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92626"/>
              </p:ext>
            </p:extLst>
          </p:nvPr>
        </p:nvGraphicFramePr>
        <p:xfrm>
          <a:off x="179512" y="116633"/>
          <a:ext cx="8712969" cy="647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7992888"/>
              </a:tblGrid>
              <a:tr h="1996275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chemeClr val="tx1"/>
                          </a:solidFill>
                        </a:rPr>
                        <a:t>Developing</a:t>
                      </a: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se numbers in order from smallest to biggest using the number line below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123,    941,    534,    170,     506,    28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6731">
                <a:tc vMerge="1"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Look at these numbers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     -7     2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is biggest? 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is smallest?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does the – sign in front of the 4 and the 7 mean?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78" y="1052736"/>
            <a:ext cx="79248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00392" y="923537"/>
            <a:ext cx="777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02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56948"/>
              </p:ext>
            </p:extLst>
          </p:nvPr>
        </p:nvGraphicFramePr>
        <p:xfrm>
          <a:off x="179512" y="116632"/>
          <a:ext cx="8712969" cy="652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3024336"/>
                <a:gridCol w="4968552"/>
              </a:tblGrid>
              <a:tr h="349424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8376">
                <a:tc rowSpan="4">
                  <a:txBody>
                    <a:bodyPr/>
                    <a:lstStyle/>
                    <a:p>
                      <a:pPr algn="ctr"/>
                      <a:r>
                        <a:rPr lang="en-GB" sz="3600" b="1" dirty="0" smtClean="0">
                          <a:solidFill>
                            <a:schemeClr val="tx1"/>
                          </a:solidFill>
                        </a:rPr>
                        <a:t>Developing</a:t>
                      </a: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Show me 3 numbers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between 0.3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and 0.9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21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or False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3.6 is the same as 3.60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Explain your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answer.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6400"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Put these decimals in order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largest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smallest: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7.765, 7.675, 6.765, 7.756, 6.776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880"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Convert these fractions into decimals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1⁄2    1⁄4    3⁄4   1⁄10  1⁄5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your working out.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3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6451224"/>
                  </p:ext>
                </p:extLst>
              </p:nvPr>
            </p:nvGraphicFramePr>
            <p:xfrm>
              <a:off x="179512" y="116632"/>
              <a:ext cx="8712969" cy="64747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349424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 smtClean="0">
                              <a:solidFill>
                                <a:schemeClr val="tx1"/>
                              </a:solidFill>
                            </a:rPr>
                            <a:t>Establishing</a:t>
                          </a: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In  the number 6.237  what does the digit 7 represent? </a:t>
                          </a: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How many different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ways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can you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write this?</a:t>
                          </a:r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586400">
                    <a:tc vMerge="1">
                      <a:txBody>
                        <a:bodyPr/>
                        <a:lstStyle/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Find two fractions equivalent to 4/5</a:t>
                          </a: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661880">
                    <a:tc vMerge="1">
                      <a:txBody>
                        <a:bodyPr/>
                        <a:lstStyle/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Write the following fractions as decimals:-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  3</m:t>
                                  </m:r>
                                </m:num>
                                <m:den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2274384"/>
                  </p:ext>
                </p:extLst>
              </p:nvPr>
            </p:nvGraphicFramePr>
            <p:xfrm>
              <a:off x="179512" y="116632"/>
              <a:ext cx="8712969" cy="64747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 smtClean="0">
                              <a:solidFill>
                                <a:schemeClr val="tx1"/>
                              </a:solidFill>
                            </a:rPr>
                            <a:t>Establishing</a:t>
                          </a: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In  the number 6.237  what does the digit 7 represent? </a:t>
                          </a: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How many different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ways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can you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write this?</a:t>
                          </a:r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586400">
                    <a:tc vMerge="1">
                      <a:txBody>
                        <a:bodyPr/>
                        <a:lstStyle/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Find two fractions equivalent to 4/5</a:t>
                          </a: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661880">
                    <a:tc vMerge="1">
                      <a:txBody>
                        <a:bodyPr/>
                        <a:lstStyle/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5151" t="-290842" r="-163984" b="-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31487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0348588"/>
                  </p:ext>
                </p:extLst>
              </p:nvPr>
            </p:nvGraphicFramePr>
            <p:xfrm>
              <a:off x="179512" y="116632"/>
              <a:ext cx="8712969" cy="6469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2808313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295379">
                    <a:tc rowSpan="5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 smtClean="0">
                              <a:solidFill>
                                <a:schemeClr val="tx1"/>
                              </a:solidFill>
                            </a:rPr>
                            <a:t>Establishing</a:t>
                          </a:r>
                        </a:p>
                        <a:p>
                          <a:pPr algn="ctr"/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Convert these fractions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into decimals</a:t>
                          </a:r>
                        </a:p>
                        <a:p>
                          <a:r>
                            <a:rPr lang="en-GB" sz="32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3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3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295379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Convert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these decimals into fractions and a mixed number.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Write these in their simplest form.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4.35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6.45 =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11.321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4762005"/>
                  </p:ext>
                </p:extLst>
              </p:nvPr>
            </p:nvGraphicFramePr>
            <p:xfrm>
              <a:off x="179512" y="116632"/>
              <a:ext cx="8712969" cy="6469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2808313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295379">
                    <a:tc rowSpan="5">
                      <a:txBody>
                        <a:bodyPr/>
                        <a:lstStyle/>
                        <a:p>
                          <a:pPr algn="ctr"/>
                          <a:r>
                            <a:rPr lang="en-GB" sz="3600" b="1" dirty="0" smtClean="0">
                              <a:solidFill>
                                <a:schemeClr val="tx1"/>
                              </a:solidFill>
                            </a:rPr>
                            <a:t>Establishing</a:t>
                          </a:r>
                        </a:p>
                        <a:p>
                          <a:pPr algn="ctr"/>
                          <a:endParaRPr lang="en-GB" sz="36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4924" t="-21609" r="-176790" b="-1236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356381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Convert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these decimals into fractions and a mixed number.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Write these in their simplest form.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4.35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6.45 =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11.321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39997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1002</Words>
  <Application>Microsoft Office PowerPoint</Application>
  <PresentationFormat>On-screen Show (4:3)</PresentationFormat>
  <Paragraphs>267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8</cp:revision>
  <dcterms:created xsi:type="dcterms:W3CDTF">2014-10-07T17:54:15Z</dcterms:created>
  <dcterms:modified xsi:type="dcterms:W3CDTF">2014-10-18T13:00:14Z</dcterms:modified>
</cp:coreProperties>
</file>