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FEC4C-4021-4267-9A0B-14CD36C0647D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31F74-864E-492A-B965-1EE7BE9098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13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37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6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66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32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35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95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31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70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26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47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1A08A-7D0F-4DDE-BA66-AB266DC80DB2}" type="datetimeFigureOut">
              <a:rPr lang="en-GB" smtClean="0"/>
              <a:t>15/11/2014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A30C9-2B8D-4C2D-AFB2-901BB18FF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30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594198"/>
              </p:ext>
            </p:extLst>
          </p:nvPr>
        </p:nvGraphicFramePr>
        <p:xfrm>
          <a:off x="251520" y="260648"/>
          <a:ext cx="8568952" cy="166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averages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15/11/2014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58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14971"/>
              </p:ext>
            </p:extLst>
          </p:nvPr>
        </p:nvGraphicFramePr>
        <p:xfrm>
          <a:off x="179513" y="188641"/>
          <a:ext cx="8856983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3"/>
              </a:tblGrid>
              <a:tr h="580569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Grade D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0150">
                <a:tc>
                  <a:txBody>
                    <a:bodyPr/>
                    <a:lstStyle/>
                    <a:p>
                      <a:r>
                        <a:rPr lang="en-GB" dirty="0" smtClean="0"/>
                        <a:t>The table gives information about the number of goals scored by a football team in each match last season.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(a) Write down the modal number of goals scored.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(b) Work out the total number of goals scored by the team last season.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(c)</a:t>
                      </a:r>
                      <a:r>
                        <a:rPr lang="en-GB" baseline="0" dirty="0" smtClean="0"/>
                        <a:t> Work out the mean number of goals scored.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972102"/>
              </p:ext>
            </p:extLst>
          </p:nvPr>
        </p:nvGraphicFramePr>
        <p:xfrm>
          <a:off x="2267744" y="1700808"/>
          <a:ext cx="489654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of Goals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20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210818"/>
              </p:ext>
            </p:extLst>
          </p:nvPr>
        </p:nvGraphicFramePr>
        <p:xfrm>
          <a:off x="179513" y="188641"/>
          <a:ext cx="8856983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3"/>
              </a:tblGrid>
              <a:tr h="580569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0150">
                <a:tc>
                  <a:txBody>
                    <a:bodyPr/>
                    <a:lstStyle/>
                    <a:p>
                      <a:r>
                        <a:rPr lang="en-GB" dirty="0" smtClean="0"/>
                        <a:t>The table shows information about midday temperatures.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(a) Write down the modal class interval.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. . . . . . . . . . . . . . . . . . . . . . . . . . . . . . . . . . . . . . . 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(b) Work out an estimate for the mean midday temperature.</a:t>
                      </a:r>
                    </a:p>
                    <a:p>
                      <a:r>
                        <a:rPr lang="en-GB" dirty="0" smtClean="0"/>
                        <a:t>Give your answer correct to 3 significant figures.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198417"/>
              </p:ext>
            </p:extLst>
          </p:nvPr>
        </p:nvGraphicFramePr>
        <p:xfrm>
          <a:off x="899592" y="1268760"/>
          <a:ext cx="5400600" cy="262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1800200"/>
              </a:tblGrid>
              <a:tr h="43204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Temperature (t °C)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Number of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19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 ≤ t &lt; 15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19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 ≤ t &lt; 20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19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 ≤ t &lt; 25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19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25 ≤ t &lt; 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19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 ≤ t &lt; 35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197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35 ≤ t &lt; 40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768723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3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008" y="4509120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66797"/>
              </p:ext>
            </p:extLst>
          </p:nvPr>
        </p:nvGraphicFramePr>
        <p:xfrm>
          <a:off x="82550" y="260648"/>
          <a:ext cx="8809930" cy="3662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7302"/>
                <a:gridCol w="1536236"/>
                <a:gridCol w="1536236"/>
                <a:gridCol w="1536236"/>
                <a:gridCol w="1606960"/>
                <a:gridCol w="1606960"/>
              </a:tblGrid>
              <a:tr h="27850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Grade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G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F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E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D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C</a:t>
                      </a:r>
                      <a:endParaRPr lang="en-GB" sz="2000" b="1" dirty="0"/>
                    </a:p>
                  </a:txBody>
                  <a:tcPr marT="45715" marB="45715"/>
                </a:tc>
              </a:tr>
              <a:tr h="326621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Averages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 can find the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mode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median of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list of data.</a:t>
                      </a:r>
                      <a:endParaRPr lang="en-GB" sz="20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can 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ind the mean of a small set of data.</a:t>
                      </a: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can 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ind the range for a set of data.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can 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ind the mean and range from a stem &amp; leaf diagram.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f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 the mean from a frequency table of discrete data.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can 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ind an estimate of the mean from a grouped frequency table of continuous data.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5378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65692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8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35572" y="4175596"/>
            <a:ext cx="9001125" cy="802279"/>
            <a:chOff x="117475" y="3202785"/>
            <a:chExt cx="9001125" cy="802279"/>
          </a:xfrm>
        </p:grpSpPr>
        <p:pic>
          <p:nvPicPr>
            <p:cNvPr id="2" name="Picture 2" descr="http://t3.gstatic.com/images?q=tbn:ANd9GcSd0o3kWbE6mEOBTFDrppPjSOUPxWNbl1HHNdnYrLajan2QOLbAS0xeaufQ:www.blokeish.com/blog/wp-content/uploads/2009/12/stick-man-first-animation-pivot-alfie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861" b="24171"/>
            <a:stretch>
              <a:fillRect/>
            </a:stretch>
          </p:blipFill>
          <p:spPr bwMode="auto">
            <a:xfrm>
              <a:off x="136525" y="3202785"/>
              <a:ext cx="412751" cy="773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Arrow Connector 2"/>
            <p:cNvCxnSpPr/>
            <p:nvPr/>
          </p:nvCxnSpPr>
          <p:spPr>
            <a:xfrm>
              <a:off x="117475" y="4005064"/>
              <a:ext cx="9001125" cy="0"/>
            </a:xfrm>
            <a:prstGeom prst="straightConnector1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910633"/>
              </p:ext>
            </p:extLst>
          </p:nvPr>
        </p:nvGraphicFramePr>
        <p:xfrm>
          <a:off x="82550" y="260648"/>
          <a:ext cx="8809930" cy="3662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7302"/>
                <a:gridCol w="1536236"/>
                <a:gridCol w="1536236"/>
                <a:gridCol w="1536236"/>
                <a:gridCol w="1606960"/>
                <a:gridCol w="1606960"/>
              </a:tblGrid>
              <a:tr h="27850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Grade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G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F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E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D</a:t>
                      </a:r>
                      <a:endParaRPr lang="en-GB" sz="2000" b="1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C</a:t>
                      </a:r>
                      <a:endParaRPr lang="en-GB" sz="2000" b="1" dirty="0"/>
                    </a:p>
                  </a:txBody>
                  <a:tcPr marT="45715" marB="45715"/>
                </a:tc>
              </a:tr>
              <a:tr h="3266211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Averages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vert="vert2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 can find the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mode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median of 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list of data.</a:t>
                      </a:r>
                      <a:endParaRPr lang="en-GB" sz="2000" b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can 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ind the mean of a small set of data.</a:t>
                      </a:r>
                    </a:p>
                    <a:p>
                      <a:endParaRPr lang="en-GB" sz="2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can 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ind the range for a set of data.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can 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ind the mean and range from a stem &amp; leaf diagram.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can f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 the mean from a frequency table of discrete data.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 can f</a:t>
                      </a:r>
                      <a:r>
                        <a:rPr lang="en-GB" sz="2000" b="0" dirty="0" smtClean="0">
                          <a:solidFill>
                            <a:schemeClr val="tx1"/>
                          </a:solidFill>
                        </a:rPr>
                        <a:t>ind an estimate of the mean from a grouped frequency table of continuous data.</a:t>
                      </a:r>
                      <a:endParaRPr lang="en-GB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921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25421"/>
              </p:ext>
            </p:extLst>
          </p:nvPr>
        </p:nvGraphicFramePr>
        <p:xfrm>
          <a:off x="179511" y="476673"/>
          <a:ext cx="8784976" cy="600821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61724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Methods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Mode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Range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Continuous Data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27">
                <a:tc>
                  <a:txBody>
                    <a:bodyPr/>
                    <a:lstStyle/>
                    <a:p>
                      <a:r>
                        <a:rPr lang="en-GB" dirty="0" smtClean="0"/>
                        <a:t>Discrete Data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802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887556"/>
              </p:ext>
            </p:extLst>
          </p:nvPr>
        </p:nvGraphicFramePr>
        <p:xfrm>
          <a:off x="179513" y="188641"/>
          <a:ext cx="8784975" cy="6511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9151"/>
                <a:gridCol w="4305824"/>
              </a:tblGrid>
              <a:tr h="1157652">
                <a:tc gridSpan="2">
                  <a:txBody>
                    <a:bodyPr/>
                    <a:lstStyle/>
                    <a:p>
                      <a:pPr algn="l"/>
                      <a:r>
                        <a:rPr lang="en-GB" b="0" dirty="0" err="1" smtClean="0">
                          <a:solidFill>
                            <a:schemeClr val="tx1"/>
                          </a:solidFill>
                        </a:rPr>
                        <a:t>Kaz</a:t>
                      </a:r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 rolled a dice 10 times.</a:t>
                      </a:r>
                    </a:p>
                    <a:p>
                      <a:pPr algn="l"/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Here are her scores               2   6    5    4    4    2    1    3    4    3 </a:t>
                      </a:r>
                    </a:p>
                    <a:p>
                      <a:pPr algn="l"/>
                      <a:endParaRPr lang="en-GB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68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Grade 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endParaRPr lang="da-DK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6253">
                <a:tc>
                  <a:txBody>
                    <a:bodyPr/>
                    <a:lstStyle/>
                    <a:p>
                      <a:r>
                        <a:rPr lang="en-GB" dirty="0" smtClean="0"/>
                        <a:t>Find the mode.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your answer.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mean.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all of your working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out.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952">
                <a:tc>
                  <a:txBody>
                    <a:bodyPr/>
                    <a:lstStyle/>
                    <a:p>
                      <a:r>
                        <a:rPr lang="en-GB" dirty="0" smtClean="0"/>
                        <a:t>Find the median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Show how</a:t>
                      </a:r>
                      <a:r>
                        <a:rPr lang="en-GB" baseline="0" dirty="0" smtClean="0"/>
                        <a:t> you worked it out.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Work out the range.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all of your working out.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7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724227"/>
              </p:ext>
            </p:extLst>
          </p:nvPr>
        </p:nvGraphicFramePr>
        <p:xfrm>
          <a:off x="179513" y="188641"/>
          <a:ext cx="8856983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3"/>
              </a:tblGrid>
              <a:tr h="580569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0150">
                <a:tc>
                  <a:txBody>
                    <a:bodyPr/>
                    <a:lstStyle/>
                    <a:p>
                      <a:r>
                        <a:rPr lang="en-GB" dirty="0" smtClean="0"/>
                        <a:t>The table shows the midday temperature on each day for ten days.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(a) Find the range of temperatures.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. . . . . . . . . . . . . . . . . . . . . .°C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(b) Write down the mode.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. . . . . . . . . . . . . . . . . . . . . .°C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(c) Work out the mean temperature.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 . . . . . . . . . . . . . . . . . . . . . .°C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739565"/>
              </p:ext>
            </p:extLst>
          </p:nvPr>
        </p:nvGraphicFramePr>
        <p:xfrm>
          <a:off x="323528" y="1268760"/>
          <a:ext cx="849695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4"/>
                <a:gridCol w="669675"/>
                <a:gridCol w="669675"/>
                <a:gridCol w="669675"/>
                <a:gridCol w="669675"/>
                <a:gridCol w="669675"/>
                <a:gridCol w="669675"/>
                <a:gridCol w="669675"/>
                <a:gridCol w="669675"/>
                <a:gridCol w="669675"/>
                <a:gridCol w="6696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Day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Temperature (</a:t>
                      </a:r>
                      <a:r>
                        <a:rPr lang="en-GB" baseline="30000" dirty="0" err="1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4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247025"/>
              </p:ext>
            </p:extLst>
          </p:nvPr>
        </p:nvGraphicFramePr>
        <p:xfrm>
          <a:off x="179513" y="188641"/>
          <a:ext cx="8856983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3"/>
              </a:tblGrid>
              <a:tr h="580569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Grade F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0150">
                <a:tc>
                  <a:txBody>
                    <a:bodyPr/>
                    <a:lstStyle/>
                    <a:p>
                      <a:r>
                        <a:rPr lang="en-GB" dirty="0" smtClean="0"/>
                        <a:t>The list shows the number of goals scored by Kevin's hockey team in each of 8 matches.</a:t>
                      </a:r>
                    </a:p>
                    <a:p>
                      <a:r>
                        <a:rPr lang="en-GB" dirty="0" smtClean="0"/>
                        <a:t>2 	1 	7 	2 	12 	6 	2 	4 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Find the mean.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 ..............................................................................................................................................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range.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 ..............................................................................................................................................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 the 9th match, Kevin's hockey team scored 5 goals.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median number of goals scored in the 9 matches.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 .............................................................................................................................................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0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374769"/>
              </p:ext>
            </p:extLst>
          </p:nvPr>
        </p:nvGraphicFramePr>
        <p:xfrm>
          <a:off x="179513" y="188641"/>
          <a:ext cx="8856983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3"/>
              </a:tblGrid>
              <a:tr h="580569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0150">
                <a:tc>
                  <a:txBody>
                    <a:bodyPr/>
                    <a:lstStyle/>
                    <a:p>
                      <a:r>
                        <a:rPr lang="en-GB" dirty="0" smtClean="0"/>
                        <a:t>The stem and leaf diagram shows some information about the speeds of 25 cars.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 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How many of the 25 cars had a speed of more than 50 miles per hour?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. . . . . . . . . . . . . . . . .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Find the median speed.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. . . . . . . . . . . . . . . . . miles per hour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range of the speeds.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. . . . . . . . . . . . . . . . . miles per hour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580363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3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92275"/>
              </p:ext>
            </p:extLst>
          </p:nvPr>
        </p:nvGraphicFramePr>
        <p:xfrm>
          <a:off x="179513" y="188641"/>
          <a:ext cx="8856983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3"/>
              </a:tblGrid>
              <a:tr h="580569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0150">
                <a:tc>
                  <a:txBody>
                    <a:bodyPr/>
                    <a:lstStyle/>
                    <a:p>
                      <a:r>
                        <a:rPr lang="en-GB" dirty="0" smtClean="0"/>
                        <a:t>Here are four number cards.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One of the cards is turned over so you cannot see the number on it.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The mean of the four numbers is 6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Work out the number you cannot see.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085975"/>
            <a:ext cx="40767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385686"/>
              </p:ext>
            </p:extLst>
          </p:nvPr>
        </p:nvGraphicFramePr>
        <p:xfrm>
          <a:off x="179513" y="188641"/>
          <a:ext cx="8856983" cy="648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3"/>
              </a:tblGrid>
              <a:tr h="580569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0150">
                <a:tc>
                  <a:txBody>
                    <a:bodyPr/>
                    <a:lstStyle/>
                    <a:p>
                      <a:r>
                        <a:rPr lang="en-GB" dirty="0" smtClean="0"/>
                        <a:t>Here are the heights, in metres, that 10 men jumped in a high jump competition.</a:t>
                      </a:r>
                    </a:p>
                    <a:p>
                      <a:r>
                        <a:rPr lang="en-GB" dirty="0" smtClean="0"/>
                        <a:t>2.19 	2.23 	2.23 	2.23 	2.26 	2.28 	2.29 	2.29 	2.31 	2.33 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For these heights, find</a:t>
                      </a:r>
                    </a:p>
                    <a:p>
                      <a:r>
                        <a:rPr lang="en-GB" dirty="0" smtClean="0"/>
                        <a:t>(</a:t>
                      </a:r>
                      <a:r>
                        <a:rPr lang="en-GB" dirty="0" err="1" smtClean="0"/>
                        <a:t>i</a:t>
                      </a:r>
                      <a:r>
                        <a:rPr lang="en-GB" dirty="0" smtClean="0"/>
                        <a:t>) the mode</a:t>
                      </a:r>
                      <a:r>
                        <a:rPr lang="en-GB" baseline="0" dirty="0" smtClean="0"/>
                        <a:t>                </a:t>
                      </a:r>
                      <a:r>
                        <a:rPr lang="en-GB" dirty="0" smtClean="0"/>
                        <a:t>. . . . . . . . . . . . . . . . . m</a:t>
                      </a:r>
                    </a:p>
                    <a:p>
                      <a:r>
                        <a:rPr lang="en-GB" dirty="0" smtClean="0"/>
                        <a:t>(ii) the mean</a:t>
                      </a:r>
                      <a:r>
                        <a:rPr lang="en-GB" baseline="0" dirty="0" smtClean="0"/>
                        <a:t>               </a:t>
                      </a:r>
                      <a:r>
                        <a:rPr lang="en-GB" dirty="0" smtClean="0"/>
                        <a:t>. . . . . . . . . . . . . . . . . m</a:t>
                      </a:r>
                    </a:p>
                    <a:p>
                      <a:r>
                        <a:rPr lang="en-GB" dirty="0" smtClean="0"/>
                        <a:t>(iii) the range</a:t>
                      </a:r>
                      <a:r>
                        <a:rPr lang="en-GB" baseline="0" dirty="0" smtClean="0"/>
                        <a:t>              </a:t>
                      </a:r>
                      <a:r>
                        <a:rPr lang="en-GB" dirty="0" smtClean="0"/>
                        <a:t>. . . . . . . . . . . . . . . . . m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In a high jump competition for women, the heights, in metres, that 10 women jumped were recorded.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For these heights</a:t>
                      </a:r>
                    </a:p>
                    <a:p>
                      <a:r>
                        <a:rPr lang="en-GB" dirty="0" smtClean="0"/>
                        <a:t>the mean was 1.95 m</a:t>
                      </a:r>
                    </a:p>
                    <a:p>
                      <a:r>
                        <a:rPr lang="en-GB" dirty="0" smtClean="0"/>
                        <a:t>the range was 0.18 m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(b) Compare the heights that the men jumped with the heights that the women jumped.</a:t>
                      </a:r>
                    </a:p>
                    <a:p>
                      <a:r>
                        <a:rPr lang="en-GB" dirty="0" smtClean="0"/>
                        <a:t>      ..............................................................................................................................................</a:t>
                      </a:r>
                    </a:p>
                    <a:p>
                      <a:r>
                        <a:rPr lang="en-GB" dirty="0" smtClean="0"/>
                        <a:t>      ..............................................................................................................................................</a:t>
                      </a:r>
                    </a:p>
                    <a:p>
                      <a:r>
                        <a:rPr lang="en-GB" dirty="0" smtClean="0"/>
                        <a:t>      ..............................................................................................................................................</a:t>
                      </a:r>
                    </a:p>
                    <a:p>
                      <a:r>
                        <a:rPr lang="en-GB" dirty="0" smtClean="0"/>
                        <a:t>      ..............................................................................................................................................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1056</Words>
  <Application>Microsoft Office PowerPoint</Application>
  <PresentationFormat>On-screen Show (4:3)</PresentationFormat>
  <Paragraphs>291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6</cp:revision>
  <dcterms:created xsi:type="dcterms:W3CDTF">2014-11-15T10:14:14Z</dcterms:created>
  <dcterms:modified xsi:type="dcterms:W3CDTF">2014-11-15T11:11:49Z</dcterms:modified>
</cp:coreProperties>
</file>