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2" r:id="rId5"/>
    <p:sldId id="261" r:id="rId6"/>
    <p:sldId id="266" r:id="rId7"/>
    <p:sldId id="265" r:id="rId8"/>
    <p:sldId id="263" r:id="rId9"/>
    <p:sldId id="268" r:id="rId10"/>
    <p:sldId id="269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186E3-A7DE-42EB-B086-C05B19435D34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D22EE-114E-4DE9-AF35-D78D3AB8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5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D22EE-114E-4DE9-AF35-D78D3AB866D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8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85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9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5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6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5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3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4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F799-C2B5-4E14-B7EE-BD26583215EB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71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6909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number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skills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15/11/2014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782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109321"/>
              </p:ext>
            </p:extLst>
          </p:nvPr>
        </p:nvGraphicFramePr>
        <p:xfrm>
          <a:off x="179513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‘Multiplying makes numbers bigger.’ </a:t>
                      </a:r>
                    </a:p>
                    <a:p>
                      <a:r>
                        <a:rPr lang="en-GB" dirty="0" smtClean="0"/>
                        <a:t>When is this statement true and when is it false?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‘Dividing makes numbers smaller.’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When is this statement true and when is it false?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For</a:t>
                      </a:r>
                      <a:r>
                        <a:rPr lang="en-GB" baseline="0" dirty="0" smtClean="0"/>
                        <a:t> each of these calculations explain the</a:t>
                      </a:r>
                      <a:r>
                        <a:rPr lang="en-GB" dirty="0" smtClean="0"/>
                        <a:t> reasoning that took you to reach the answer</a:t>
                      </a:r>
                      <a:r>
                        <a:rPr lang="en-GB" baseline="0" dirty="0" smtClean="0"/>
                        <a:t> :-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16 × 0.5  =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1.6 ÷ 0.5  =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1.6 ÷ 0.2  =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0.8 ÷ 0.1 = 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8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430222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2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831" y="5380672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940574"/>
              </p:ext>
            </p:extLst>
          </p:nvPr>
        </p:nvGraphicFramePr>
        <p:xfrm>
          <a:off x="251521" y="188640"/>
          <a:ext cx="8568953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079"/>
                <a:gridCol w="1213935"/>
                <a:gridCol w="1785198"/>
                <a:gridCol w="2356462"/>
                <a:gridCol w="1285343"/>
                <a:gridCol w="1213936"/>
              </a:tblGrid>
              <a:tr h="257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2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Number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Skills - Calculations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</a:rPr>
                        <a:t>I</a:t>
                      </a:r>
                      <a:r>
                        <a:rPr lang="en-GB" sz="1400" baseline="0" dirty="0" smtClean="0">
                          <a:latin typeface="+mn-lt"/>
                        </a:rPr>
                        <a:t> k</a:t>
                      </a:r>
                      <a:r>
                        <a:rPr lang="en-GB" sz="1400" dirty="0" smtClean="0">
                          <a:latin typeface="+mn-lt"/>
                        </a:rPr>
                        <a:t>now the times tables up to 10 x 10.</a:t>
                      </a:r>
                    </a:p>
                    <a:p>
                      <a:endParaRPr lang="en-GB" sz="1400" dirty="0" smtClean="0">
                        <a:latin typeface="+mn-lt"/>
                      </a:endParaRPr>
                    </a:p>
                    <a:p>
                      <a:r>
                        <a:rPr lang="en-GB" sz="1400" dirty="0" smtClean="0">
                          <a:latin typeface="+mn-lt"/>
                        </a:rPr>
                        <a:t>I can</a:t>
                      </a:r>
                      <a:r>
                        <a:rPr lang="en-GB" sz="1400" baseline="0" dirty="0" smtClean="0">
                          <a:latin typeface="+mn-lt"/>
                        </a:rPr>
                        <a:t> add and subtract integers using written methods</a:t>
                      </a:r>
                      <a:r>
                        <a:rPr lang="en-GB" sz="1400" baseline="0" dirty="0" smtClean="0">
                          <a:latin typeface="+mn-lt"/>
                        </a:rPr>
                        <a:t>.</a:t>
                      </a:r>
                    </a:p>
                    <a:p>
                      <a:endParaRPr lang="en-GB" sz="1400" baseline="0" dirty="0" smtClean="0">
                        <a:latin typeface="+mn-lt"/>
                      </a:endParaRPr>
                    </a:p>
                    <a:p>
                      <a:r>
                        <a:rPr lang="en-GB" sz="1400" baseline="0" dirty="0" smtClean="0">
                          <a:latin typeface="+mn-lt"/>
                        </a:rPr>
                        <a:t>I can add and subtract simple fractions.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</a:rPr>
                        <a:t>I can multiply and divide 3 or 4 digit numbers by 1 digit numbers.</a:t>
                      </a:r>
                    </a:p>
                    <a:p>
                      <a:endParaRPr lang="en-GB" sz="1400" dirty="0" smtClean="0">
                        <a:latin typeface="+mn-lt"/>
                      </a:endParaRPr>
                    </a:p>
                    <a:p>
                      <a:r>
                        <a:rPr lang="en-GB" sz="1400" dirty="0" smtClean="0">
                          <a:latin typeface="+mn-lt"/>
                        </a:rPr>
                        <a:t>I</a:t>
                      </a:r>
                      <a:r>
                        <a:rPr lang="en-GB" sz="1400" baseline="0" dirty="0" smtClean="0">
                          <a:latin typeface="+mn-lt"/>
                        </a:rPr>
                        <a:t> can m</a:t>
                      </a:r>
                      <a:r>
                        <a:rPr lang="en-GB" sz="1400" dirty="0" smtClean="0">
                          <a:latin typeface="+mn-lt"/>
                        </a:rPr>
                        <a:t>ultiply and divide whole numbers by 10 or 100.</a:t>
                      </a:r>
                    </a:p>
                    <a:p>
                      <a:endParaRPr lang="en-GB" sz="1400" dirty="0" smtClean="0">
                        <a:latin typeface="+mn-lt"/>
                      </a:endParaRPr>
                    </a:p>
                    <a:p>
                      <a:r>
                        <a:rPr lang="en-GB" sz="1400" dirty="0" smtClean="0">
                          <a:latin typeface="+mn-lt"/>
                        </a:rPr>
                        <a:t>I can add and subtract decimal numbers to two decimal places</a:t>
                      </a:r>
                      <a:r>
                        <a:rPr lang="en-GB" sz="1400" dirty="0" smtClean="0">
                          <a:latin typeface="+mn-lt"/>
                        </a:rPr>
                        <a:t>.</a:t>
                      </a:r>
                    </a:p>
                    <a:p>
                      <a:endParaRPr lang="en-GB" sz="1400" dirty="0" smtClean="0">
                        <a:latin typeface="+mn-lt"/>
                      </a:endParaRPr>
                    </a:p>
                    <a:p>
                      <a:r>
                        <a:rPr lang="en-GB" sz="1400" dirty="0" smtClean="0">
                          <a:latin typeface="+mn-lt"/>
                        </a:rPr>
                        <a:t>I can add and subtract more difficult fractions.</a:t>
                      </a:r>
                      <a:endParaRPr lang="en-GB" sz="1400" dirty="0" smtClean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</a:rPr>
                        <a:t>I</a:t>
                      </a:r>
                      <a:r>
                        <a:rPr lang="en-GB" sz="1400" baseline="0" dirty="0" smtClean="0">
                          <a:latin typeface="+mn-lt"/>
                        </a:rPr>
                        <a:t> can multiply and divide decimal numbers by a single digit.</a:t>
                      </a:r>
                    </a:p>
                    <a:p>
                      <a:endParaRPr lang="en-GB" sz="1400" baseline="0" dirty="0" smtClean="0">
                        <a:latin typeface="+mn-lt"/>
                      </a:endParaRPr>
                    </a:p>
                    <a:p>
                      <a:r>
                        <a:rPr lang="en-GB" sz="1400" dirty="0" smtClean="0">
                          <a:latin typeface="+mn-lt"/>
                        </a:rPr>
                        <a:t>I</a:t>
                      </a:r>
                      <a:r>
                        <a:rPr lang="en-GB" sz="1400" baseline="0" dirty="0" smtClean="0">
                          <a:latin typeface="+mn-lt"/>
                        </a:rPr>
                        <a:t> can </a:t>
                      </a:r>
                      <a:r>
                        <a:rPr lang="en-GB" sz="1400" dirty="0" smtClean="0">
                          <a:latin typeface="+mn-lt"/>
                        </a:rPr>
                        <a:t>multiply and divide  whole numbers and decimals by 10, 100 and 1000.</a:t>
                      </a:r>
                    </a:p>
                    <a:p>
                      <a:endParaRPr lang="en-GB" sz="1400" dirty="0" smtClean="0">
                        <a:latin typeface="+mn-lt"/>
                      </a:endParaRPr>
                    </a:p>
                    <a:p>
                      <a:r>
                        <a:rPr lang="en-GB" sz="1400" dirty="0" smtClean="0">
                          <a:latin typeface="+mn-lt"/>
                        </a:rPr>
                        <a:t>I</a:t>
                      </a:r>
                      <a:r>
                        <a:rPr lang="en-GB" sz="1400" baseline="0" dirty="0" smtClean="0">
                          <a:latin typeface="+mn-lt"/>
                        </a:rPr>
                        <a:t> can s</a:t>
                      </a:r>
                      <a:r>
                        <a:rPr lang="en-GB" sz="1400" dirty="0" smtClean="0">
                          <a:latin typeface="+mn-lt"/>
                        </a:rPr>
                        <a:t>olve simple problems involving ordering, adding, subtracting negative numbers in context.</a:t>
                      </a:r>
                    </a:p>
                    <a:p>
                      <a:endParaRPr lang="en-GB" sz="1400" dirty="0" smtClean="0">
                        <a:latin typeface="+mn-lt"/>
                      </a:endParaRPr>
                    </a:p>
                    <a:p>
                      <a:r>
                        <a:rPr lang="en-GB" sz="1400" dirty="0" smtClean="0">
                          <a:latin typeface="+mn-lt"/>
                        </a:rPr>
                        <a:t>I</a:t>
                      </a:r>
                      <a:r>
                        <a:rPr lang="en-GB" sz="1400" baseline="0" dirty="0" smtClean="0">
                          <a:latin typeface="+mn-lt"/>
                        </a:rPr>
                        <a:t>  can </a:t>
                      </a:r>
                      <a:r>
                        <a:rPr lang="en-GB" sz="1400" dirty="0" smtClean="0">
                          <a:latin typeface="+mn-lt"/>
                        </a:rPr>
                        <a:t>solve</a:t>
                      </a:r>
                      <a:r>
                        <a:rPr lang="en-GB" sz="1400" baseline="0" dirty="0" smtClean="0">
                          <a:latin typeface="+mn-lt"/>
                        </a:rPr>
                        <a:t> </a:t>
                      </a:r>
                      <a:r>
                        <a:rPr lang="en-GB" sz="1400" dirty="0" smtClean="0">
                          <a:latin typeface="+mn-lt"/>
                        </a:rPr>
                        <a:t>problems that involve multiplying and dividing any </a:t>
                      </a:r>
                    </a:p>
                    <a:p>
                      <a:r>
                        <a:rPr lang="en-GB" sz="1400" dirty="0" smtClean="0">
                          <a:latin typeface="+mn-lt"/>
                        </a:rPr>
                        <a:t>three digit number by any two-digit number</a:t>
                      </a:r>
                      <a:r>
                        <a:rPr lang="en-GB" sz="1400" dirty="0" smtClean="0">
                          <a:latin typeface="+mn-lt"/>
                        </a:rPr>
                        <a:t>.</a:t>
                      </a:r>
                    </a:p>
                    <a:p>
                      <a:endParaRPr lang="en-GB" sz="1400" dirty="0" smtClean="0">
                        <a:latin typeface="+mn-lt"/>
                      </a:endParaRPr>
                    </a:p>
                    <a:p>
                      <a:r>
                        <a:rPr lang="en-GB" sz="1400" dirty="0" smtClean="0">
                          <a:latin typeface="+mn-lt"/>
                        </a:rPr>
                        <a:t>I can add</a:t>
                      </a:r>
                      <a:r>
                        <a:rPr lang="en-GB" sz="1400" baseline="0" dirty="0" smtClean="0">
                          <a:latin typeface="+mn-lt"/>
                        </a:rPr>
                        <a:t> and subtract mixed numbers.</a:t>
                      </a:r>
                      <a:endParaRPr lang="en-GB" sz="1400" dirty="0" smtClean="0">
                        <a:latin typeface="+mn-lt"/>
                      </a:endParaRPr>
                    </a:p>
                    <a:p>
                      <a:endParaRPr lang="en-GB" sz="14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</a:rPr>
                        <a:t>I</a:t>
                      </a:r>
                      <a:r>
                        <a:rPr lang="en-GB" sz="1400" baseline="0" dirty="0" smtClean="0">
                          <a:latin typeface="+mn-lt"/>
                        </a:rPr>
                        <a:t> can m</a:t>
                      </a:r>
                      <a:r>
                        <a:rPr lang="en-GB" sz="1400" dirty="0" smtClean="0">
                          <a:latin typeface="+mn-lt"/>
                        </a:rPr>
                        <a:t>ultiply &amp; divide with negative numbers</a:t>
                      </a:r>
                      <a:r>
                        <a:rPr lang="en-GB" sz="1400" dirty="0" smtClean="0">
                          <a:latin typeface="+mn-lt"/>
                        </a:rPr>
                        <a:t>.</a:t>
                      </a:r>
                    </a:p>
                    <a:p>
                      <a:endParaRPr lang="en-GB" sz="1400" dirty="0" smtClean="0">
                        <a:latin typeface="+mn-lt"/>
                      </a:endParaRPr>
                    </a:p>
                    <a:p>
                      <a:r>
                        <a:rPr lang="en-GB" sz="1400" dirty="0" smtClean="0">
                          <a:latin typeface="+mn-lt"/>
                        </a:rPr>
                        <a:t>I can multiply and divide fractions.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</a:rPr>
                        <a:t>I</a:t>
                      </a:r>
                      <a:r>
                        <a:rPr lang="en-GB" sz="1400" baseline="0" dirty="0" smtClean="0">
                          <a:latin typeface="+mn-lt"/>
                        </a:rPr>
                        <a:t> u</a:t>
                      </a:r>
                      <a:r>
                        <a:rPr lang="en-GB" sz="1400" dirty="0" smtClean="0">
                          <a:latin typeface="+mn-lt"/>
                        </a:rPr>
                        <a:t>nderstand the effect of multiplying and dividing by numbers between 0 and 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726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5743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6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46535"/>
              </p:ext>
            </p:extLst>
          </p:nvPr>
        </p:nvGraphicFramePr>
        <p:xfrm>
          <a:off x="179511" y="476673"/>
          <a:ext cx="8784976" cy="600821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617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Methods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Integer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Numerator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Mixed</a:t>
                      </a:r>
                      <a:r>
                        <a:rPr lang="en-GB" baseline="0" dirty="0" smtClean="0"/>
                        <a:t> Number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Common 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Negative Number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272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312164"/>
              </p:ext>
            </p:extLst>
          </p:nvPr>
        </p:nvGraphicFramePr>
        <p:xfrm>
          <a:off x="251520" y="188640"/>
          <a:ext cx="8640961" cy="6167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224136"/>
                <a:gridCol w="1800200"/>
                <a:gridCol w="2376264"/>
                <a:gridCol w="1296144"/>
                <a:gridCol w="1224137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Number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Skills - Calculations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k</a:t>
                      </a:r>
                      <a:r>
                        <a:rPr lang="en-GB" sz="1600" dirty="0" smtClean="0">
                          <a:latin typeface="+mn-lt"/>
                        </a:rPr>
                        <a:t>now the times tables up to 10 x 10.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</a:t>
                      </a:r>
                      <a:r>
                        <a:rPr lang="en-GB" sz="1600" baseline="0" dirty="0" smtClean="0">
                          <a:latin typeface="+mn-lt"/>
                        </a:rPr>
                        <a:t> add and subtract integers using written methods</a:t>
                      </a:r>
                      <a:r>
                        <a:rPr lang="en-GB" sz="1600" baseline="0" dirty="0" smtClean="0">
                          <a:latin typeface="+mn-lt"/>
                        </a:rPr>
                        <a:t>.</a:t>
                      </a:r>
                    </a:p>
                    <a:p>
                      <a:endParaRPr lang="en-GB" sz="1600" baseline="0" dirty="0" smtClean="0">
                        <a:latin typeface="+mn-lt"/>
                      </a:endParaRPr>
                    </a:p>
                    <a:p>
                      <a:r>
                        <a:rPr lang="en-GB" sz="1600" baseline="0" dirty="0" smtClean="0">
                          <a:latin typeface="+mn-lt"/>
                        </a:rPr>
                        <a:t>I can add and subtract simple fractions.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 can multiply and divide 3 or 4 digit numbers by 1 digit numbers</a:t>
                      </a:r>
                      <a:r>
                        <a:rPr lang="en-GB" sz="1600" dirty="0" smtClean="0">
                          <a:latin typeface="+mn-lt"/>
                        </a:rPr>
                        <a:t>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 multiply</a:t>
                      </a:r>
                      <a:r>
                        <a:rPr lang="en-GB" sz="1600" baseline="0" dirty="0" smtClean="0">
                          <a:latin typeface="+mn-lt"/>
                        </a:rPr>
                        <a:t> and divide two digit numbers by two digit numbers.</a:t>
                      </a:r>
                      <a:endParaRPr lang="en-GB" sz="1600" dirty="0" smtClean="0">
                        <a:latin typeface="+mn-lt"/>
                      </a:endParaRP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m</a:t>
                      </a:r>
                      <a:r>
                        <a:rPr lang="en-GB" sz="1600" dirty="0" smtClean="0">
                          <a:latin typeface="+mn-lt"/>
                        </a:rPr>
                        <a:t>ultiply and divide whole numbers by 10 or 100.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 add and subtract decimal numbers to two decimal places</a:t>
                      </a:r>
                      <a:r>
                        <a:rPr lang="en-GB" sz="1600" dirty="0" smtClean="0">
                          <a:latin typeface="+mn-lt"/>
                        </a:rPr>
                        <a:t>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 add and subtract more difficult fractions.</a:t>
                      </a:r>
                      <a:endParaRPr lang="en-GB" sz="1600" dirty="0" smtClean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multiply and divide decimal numbers by a single digit.</a:t>
                      </a:r>
                    </a:p>
                    <a:p>
                      <a:endParaRPr lang="en-GB" sz="1600" baseline="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</a:t>
                      </a:r>
                      <a:r>
                        <a:rPr lang="en-GB" sz="1600" dirty="0" smtClean="0">
                          <a:latin typeface="+mn-lt"/>
                        </a:rPr>
                        <a:t>multiply and divide  whole numbers and decimals by 10, 100 and 1000.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s</a:t>
                      </a:r>
                      <a:r>
                        <a:rPr lang="en-GB" sz="1600" dirty="0" smtClean="0">
                          <a:latin typeface="+mn-lt"/>
                        </a:rPr>
                        <a:t>olve simple problems involving ordering, adding, subtracting negative numbers in context.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 can </a:t>
                      </a:r>
                      <a:r>
                        <a:rPr lang="en-GB" sz="1600" dirty="0" smtClean="0">
                          <a:latin typeface="+mn-lt"/>
                        </a:rPr>
                        <a:t>solve</a:t>
                      </a:r>
                      <a:r>
                        <a:rPr lang="en-GB" sz="1600" baseline="0" dirty="0" smtClean="0">
                          <a:latin typeface="+mn-lt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</a:rPr>
                        <a:t>problems that involve multiplying and dividing any </a:t>
                      </a:r>
                    </a:p>
                    <a:p>
                      <a:r>
                        <a:rPr lang="en-GB" sz="1600" dirty="0" smtClean="0">
                          <a:latin typeface="+mn-lt"/>
                        </a:rPr>
                        <a:t>three digit number by any two-digit number</a:t>
                      </a:r>
                      <a:r>
                        <a:rPr lang="en-GB" sz="1600" dirty="0" smtClean="0">
                          <a:latin typeface="+mn-lt"/>
                        </a:rPr>
                        <a:t>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 add</a:t>
                      </a:r>
                      <a:r>
                        <a:rPr lang="en-GB" sz="1600" baseline="0" dirty="0" smtClean="0">
                          <a:latin typeface="+mn-lt"/>
                        </a:rPr>
                        <a:t> and subtract mixed numbers.</a:t>
                      </a:r>
                      <a:endParaRPr lang="en-GB" sz="1600" dirty="0" smtClean="0">
                        <a:latin typeface="+mn-lt"/>
                      </a:endParaRPr>
                    </a:p>
                    <a:p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m</a:t>
                      </a:r>
                      <a:r>
                        <a:rPr lang="en-GB" sz="1600" dirty="0" smtClean="0">
                          <a:latin typeface="+mn-lt"/>
                        </a:rPr>
                        <a:t>ultiply &amp; divide with negative numbers</a:t>
                      </a:r>
                      <a:r>
                        <a:rPr lang="en-GB" sz="1600" dirty="0" smtClean="0">
                          <a:latin typeface="+mn-lt"/>
                        </a:rPr>
                        <a:t>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 multiply and divide fractions.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u</a:t>
                      </a:r>
                      <a:r>
                        <a:rPr lang="en-GB" sz="1600" dirty="0" smtClean="0">
                          <a:latin typeface="+mn-lt"/>
                        </a:rPr>
                        <a:t>nderstand the effect of multiplying and dividing by numbers between 0 and 1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22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37649"/>
              </p:ext>
            </p:extLst>
          </p:nvPr>
        </p:nvGraphicFramePr>
        <p:xfrm>
          <a:off x="179512" y="188640"/>
          <a:ext cx="8856983" cy="6554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8856"/>
                <a:gridCol w="4458127"/>
              </a:tblGrid>
              <a:tr h="364156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Grade G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48446">
                <a:tc gridSpan="2">
                  <a:txBody>
                    <a:bodyPr/>
                    <a:lstStyle/>
                    <a:p>
                      <a:r>
                        <a:rPr lang="en-GB" sz="1800" dirty="0" smtClean="0"/>
                        <a:t>Kylie and Roxy go shopping.</a:t>
                      </a:r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da-DK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012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Kylie buys the coat and the T-shirt.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Work out the total cost.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£ . . . . . . . . . . . . . . . . . . . . .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Roxy buys two items of clothing.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She pays with £50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She gets £3 change.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Which two items did Roxy buy?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0688"/>
            <a:ext cx="4752528" cy="339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5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34041"/>
              </p:ext>
            </p:extLst>
          </p:nvPr>
        </p:nvGraphicFramePr>
        <p:xfrm>
          <a:off x="179513" y="188640"/>
          <a:ext cx="8856983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619"/>
                <a:gridCol w="4370364"/>
              </a:tblGrid>
              <a:tr h="4499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4767">
                <a:tc gridSpan="2">
                  <a:txBody>
                    <a:bodyPr/>
                    <a:lstStyle/>
                    <a:p>
                      <a:r>
                        <a:rPr lang="en-GB" sz="1800" dirty="0" smtClean="0"/>
                        <a:t>Mr and Mrs Pickard and their two children</a:t>
                      </a:r>
                      <a:r>
                        <a:rPr lang="en-GB" sz="1800" smtClean="0"/>
                        <a:t>, </a:t>
                      </a:r>
                    </a:p>
                    <a:p>
                      <a:r>
                        <a:rPr lang="en-GB" sz="1800" smtClean="0"/>
                        <a:t>Lena </a:t>
                      </a:r>
                      <a:r>
                        <a:rPr lang="en-GB" sz="1800" dirty="0" smtClean="0"/>
                        <a:t>and Adam, go to a theme park.</a:t>
                      </a:r>
                    </a:p>
                    <a:p>
                      <a:r>
                        <a:rPr lang="en-GB" sz="1800" dirty="0" smtClean="0"/>
                        <a:t>Here are the ticket prices for the theme park.</a:t>
                      </a:r>
                    </a:p>
                    <a:p>
                      <a:r>
                        <a:rPr lang="en-GB" sz="1800" dirty="0" smtClean="0"/>
                        <a:t>Lena is 8 years old.</a:t>
                      </a:r>
                    </a:p>
                    <a:p>
                      <a:r>
                        <a:rPr lang="en-GB" sz="1800" dirty="0" smtClean="0"/>
                        <a:t>Adam is 4 years old.</a:t>
                      </a:r>
                    </a:p>
                    <a:p>
                      <a:r>
                        <a:rPr lang="en-GB" sz="1800" dirty="0" smtClean="0"/>
                        <a:t>They can get a family ticket or they can get 4 separate tickets.</a:t>
                      </a:r>
                    </a:p>
                    <a:p>
                      <a:r>
                        <a:rPr lang="en-GB" sz="1800" dirty="0" smtClean="0"/>
                        <a:t>It is cheaper to get a family ticket.</a:t>
                      </a:r>
                    </a:p>
                    <a:p>
                      <a:r>
                        <a:rPr lang="en-GB" sz="1800" dirty="0" smtClean="0"/>
                        <a:t>How much cheaper?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6034">
                <a:tc>
                  <a:txBody>
                    <a:bodyPr/>
                    <a:lstStyle/>
                    <a:p>
                      <a:r>
                        <a:rPr lang="en-GB" dirty="0" smtClean="0"/>
                        <a:t>Work out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sz="2400" dirty="0" smtClean="0"/>
                        <a:t>⅕  +  ⅗ = </a:t>
                      </a:r>
                      <a:endParaRPr lang="en-GB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⅜ - ⅛ =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your answe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r in its simplest form.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836712"/>
            <a:ext cx="2880320" cy="231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9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25868"/>
              </p:ext>
            </p:extLst>
          </p:nvPr>
        </p:nvGraphicFramePr>
        <p:xfrm>
          <a:off x="179513" y="188640"/>
          <a:ext cx="8784976" cy="6306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0">
                <a:tc>
                  <a:txBody>
                    <a:bodyPr/>
                    <a:lstStyle/>
                    <a:p>
                      <a:r>
                        <a:rPr lang="en-GB" dirty="0" smtClean="0"/>
                        <a:t>Work out  </a:t>
                      </a:r>
                      <a:r>
                        <a:rPr lang="en-GB" sz="2400" dirty="0" smtClean="0"/>
                        <a:t>⅜ + ¼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Michael sells cans of drink in his shop.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cans of drink are delivered in boxes to the shop.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 are 24 cans of drink in a box.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On Tuesday morning, Michael had no cans of drink in the shop.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On Tuesday afternoon, 18 boxes of cans of drink were delivered to the shop.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When the shop closed on Tuesday, Michael had 15 cans of drink left.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many cans of drink did Michael sell on Tuesday?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0">
                <a:tc>
                  <a:txBody>
                    <a:bodyPr/>
                    <a:lstStyle/>
                    <a:p>
                      <a:r>
                        <a:rPr lang="en-GB" dirty="0" smtClean="0"/>
                        <a:t>Complete these statements :-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4 x 10 = 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4 x…….  = 400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…….÷ 10 = 40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…….x 1000 = 40 000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……..x 10 = 400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8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06020"/>
              </p:ext>
            </p:extLst>
          </p:nvPr>
        </p:nvGraphicFramePr>
        <p:xfrm>
          <a:off x="179513" y="188640"/>
          <a:ext cx="8784976" cy="653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Wendy is putting sweets into packets.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She has 5625 sweets.</a:t>
                      </a:r>
                    </a:p>
                    <a:p>
                      <a:r>
                        <a:rPr lang="en-GB" dirty="0" smtClean="0"/>
                        <a:t>She puts 45 sweets in each packet.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Wendy puts the packets of sweets into boxes.</a:t>
                      </a:r>
                    </a:p>
                    <a:p>
                      <a:r>
                        <a:rPr lang="en-GB" dirty="0" smtClean="0"/>
                        <a:t>She puts 25 packets of sweets into each box.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total number of boxes Wendy needs.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. . . . . . . . . . . . . . . . . . . . . . boxes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Each packet of sweets weighs 690 g.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empty box weighs 260 g.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There are 25 packets of sweets in each box.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total weight of a full box of sweets.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Give your answer in kilograms.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. . . . . . . . . . . . . . . . . . . . . . kg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8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6903683"/>
                  </p:ext>
                </p:extLst>
              </p:nvPr>
            </p:nvGraphicFramePr>
            <p:xfrm>
              <a:off x="179512" y="53234"/>
              <a:ext cx="8856984" cy="65424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86618"/>
                    <a:gridCol w="4370366"/>
                  </a:tblGrid>
                  <a:tr h="3604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934802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The temperatures in three towns on January 1</a:t>
                          </a:r>
                          <a:r>
                            <a:rPr lang="en-GB" sz="1600" baseline="30000" dirty="0" smtClean="0">
                              <a:effectLst/>
                              <a:latin typeface="Arial"/>
                              <a:ea typeface="Times New Roman"/>
                            </a:rPr>
                            <a:t>st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 were: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 err="1" smtClean="0">
                              <a:effectLst/>
                              <a:latin typeface="Arial"/>
                              <a:ea typeface="Times New Roman"/>
                            </a:rPr>
                            <a:t>Apton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	-5°C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 err="1" smtClean="0">
                              <a:effectLst/>
                              <a:latin typeface="Arial"/>
                              <a:ea typeface="Times New Roman"/>
                            </a:rPr>
                            <a:t>Barntown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	2°C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 err="1" smtClean="0">
                              <a:effectLst/>
                              <a:latin typeface="Arial"/>
                              <a:ea typeface="Times New Roman"/>
                            </a:rPr>
                            <a:t>Camtown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	-1°C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a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)  Which town was the coldest?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b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)</a:t>
                          </a:r>
                          <a:r>
                            <a:rPr lang="en-GB" sz="1600" baseline="0" dirty="0" smtClean="0">
                              <a:effectLst/>
                              <a:latin typeface="Arial"/>
                              <a:ea typeface="Times New Roman"/>
                            </a:rPr>
                            <a:t>  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Which town was the warmest?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Wingdings"/>
                            <a:buAutoNum type="alphaLcParenR" startAt="3"/>
                            <a:tabLst>
                              <a:tab pos="228600" algn="l"/>
                            </a:tabLst>
                          </a:pP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What 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was the difference in temperature between the warmest and coldest towns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?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Wingdings"/>
                            <a:buAutoNum type="alphaLcParenR" startAt="3"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Without using a calculator, show me how you could work out…..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2.4 x 7</a:t>
                          </a: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21.9</a:t>
                          </a:r>
                          <a:r>
                            <a:rPr lang="da-DK" baseline="0" dirty="0" smtClean="0">
                              <a:solidFill>
                                <a:schemeClr val="tx1"/>
                              </a:solidFill>
                            </a:rPr>
                            <a:t> ÷ 3</a:t>
                          </a:r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3822">
                    <a:tc gridSpan="2">
                      <a:txBody>
                        <a:bodyPr/>
                        <a:lstStyle/>
                        <a:p>
                          <a:r>
                            <a:rPr lang="en-GB" dirty="0" smtClean="0"/>
                            <a:t>Work out  </a:t>
                          </a:r>
                          <a:r>
                            <a:rPr lang="en-GB" sz="2400" dirty="0" smtClean="0"/>
                            <a:t>2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/>
                            <a:t>  +  4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/>
                            <a:t> =</a:t>
                          </a:r>
                          <a:endParaRPr lang="en-GB" sz="24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46903683"/>
                  </p:ext>
                </p:extLst>
              </p:nvPr>
            </p:nvGraphicFramePr>
            <p:xfrm>
              <a:off x="179512" y="53234"/>
              <a:ext cx="8856984" cy="65424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86618"/>
                    <a:gridCol w="4370366"/>
                  </a:tblGrid>
                  <a:tr h="3657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99288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The temperatures in three towns on January 1</a:t>
                          </a:r>
                          <a:r>
                            <a:rPr lang="en-GB" sz="1600" baseline="30000" dirty="0" smtClean="0">
                              <a:effectLst/>
                              <a:latin typeface="Arial"/>
                              <a:ea typeface="Times New Roman"/>
                            </a:rPr>
                            <a:t>st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 were: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 err="1" smtClean="0">
                              <a:effectLst/>
                              <a:latin typeface="Arial"/>
                              <a:ea typeface="Times New Roman"/>
                            </a:rPr>
                            <a:t>Apton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	-5°C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 err="1" smtClean="0">
                              <a:effectLst/>
                              <a:latin typeface="Arial"/>
                              <a:ea typeface="Times New Roman"/>
                            </a:rPr>
                            <a:t>Barntown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	2°C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 err="1" smtClean="0">
                              <a:effectLst/>
                              <a:latin typeface="Arial"/>
                              <a:ea typeface="Times New Roman"/>
                            </a:rPr>
                            <a:t>Camtown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	-1°C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a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)  Which town was the coldest?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b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)</a:t>
                          </a:r>
                          <a:r>
                            <a:rPr lang="en-GB" sz="1600" baseline="0" dirty="0" smtClean="0">
                              <a:effectLst/>
                              <a:latin typeface="Arial"/>
                              <a:ea typeface="Times New Roman"/>
                            </a:rPr>
                            <a:t>  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Which town was the warmest?</a:t>
                          </a: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Wingdings"/>
                            <a:buAutoNum type="alphaLcParenR" startAt="3"/>
                            <a:tabLst>
                              <a:tab pos="228600" algn="l"/>
                            </a:tabLst>
                          </a:pP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What 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was the difference in temperature between the warmest and coldest towns</a:t>
                          </a:r>
                          <a:r>
                            <a:rPr lang="en-GB" sz="1600" dirty="0" smtClean="0">
                              <a:effectLst/>
                              <a:latin typeface="Arial"/>
                              <a:ea typeface="Times New Roman"/>
                            </a:rPr>
                            <a:t>?</a:t>
                          </a:r>
                        </a:p>
                        <a:p>
                          <a:pPr marL="342900" lvl="0" indent="-342900">
                            <a:spcAft>
                              <a:spcPts val="0"/>
                            </a:spcAft>
                            <a:buFont typeface="Wingdings"/>
                            <a:buAutoNum type="alphaLcParenR" startAt="3"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Arial"/>
                            <a:ea typeface="Times New Roman"/>
                          </a:endParaRPr>
                        </a:p>
                        <a:p>
                          <a:pPr marL="0" lvl="0" indent="0">
                            <a:spcAft>
                              <a:spcPts val="0"/>
                            </a:spcAft>
                            <a:buFont typeface="Wingdings"/>
                            <a:buNone/>
                            <a:tabLst>
                              <a:tab pos="228600" algn="l"/>
                            </a:tabLst>
                          </a:pPr>
                          <a:endParaRPr lang="en-GB" sz="1600" dirty="0" smtClean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Without using a calculator, show me how you could work out…..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2.4 x 7</a:t>
                          </a: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21.9</a:t>
                          </a:r>
                          <a:r>
                            <a:rPr lang="da-DK" baseline="0" dirty="0" smtClean="0">
                              <a:solidFill>
                                <a:schemeClr val="tx1"/>
                              </a:solidFill>
                            </a:rPr>
                            <a:t> ÷ 3</a:t>
                          </a:r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183822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01117" r="-6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719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7323749"/>
                  </p:ext>
                </p:extLst>
              </p:nvPr>
            </p:nvGraphicFramePr>
            <p:xfrm>
              <a:off x="179513" y="188640"/>
              <a:ext cx="8784976" cy="6336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50142"/>
                    <a:gridCol w="4334834"/>
                  </a:tblGrid>
                  <a:tr h="4088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D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Answers /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Working Out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Answer these questions</a:t>
                          </a:r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a)   32 ÷ - 4 = </a:t>
                          </a:r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b)   - 56 ÷ 7 = </a:t>
                          </a:r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c)   - 21 ÷ - 3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dirty="0" smtClean="0"/>
                            <a:t> = </a:t>
                          </a:r>
                        </a:p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 out      </a:t>
                          </a:r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</a:rPr>
                            <a:t>⅖  x  ⅛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Give your answer in its simplest form.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Write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baseline="0" dirty="0" smtClean="0"/>
                            <a:t>one </a:t>
                          </a:r>
                          <a:r>
                            <a:rPr lang="en-GB" baseline="0" dirty="0" smtClean="0"/>
                            <a:t>multiplication and </a:t>
                          </a:r>
                          <a:r>
                            <a:rPr lang="en-GB" baseline="0" dirty="0" smtClean="0"/>
                            <a:t>one </a:t>
                          </a:r>
                          <a:r>
                            <a:rPr lang="en-GB" baseline="0" dirty="0" smtClean="0"/>
                            <a:t>division </a:t>
                          </a:r>
                          <a:r>
                            <a:rPr lang="en-GB" baseline="0" dirty="0" smtClean="0"/>
                            <a:t>question </a:t>
                          </a:r>
                          <a:r>
                            <a:rPr lang="en-GB" baseline="0" dirty="0" smtClean="0"/>
                            <a:t>which would have an answer of -7.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 out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</a:rPr>
                            <a:t> ÷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</a:rPr>
                            <a:t>  </a:t>
                          </a:r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7323749"/>
                  </p:ext>
                </p:extLst>
              </p:nvPr>
            </p:nvGraphicFramePr>
            <p:xfrm>
              <a:off x="179513" y="188640"/>
              <a:ext cx="8784976" cy="63367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50142"/>
                    <a:gridCol w="4334834"/>
                  </a:tblGrid>
                  <a:tr h="4088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D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Answers /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Working Out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Answer these questions</a:t>
                          </a:r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a)   32 ÷ - 4 = </a:t>
                          </a:r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b)   - 56 ÷ 7 = </a:t>
                          </a:r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c)   - 21 ÷ - 3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dirty="0" smtClean="0"/>
                            <a:t> = </a:t>
                          </a:r>
                        </a:p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Work out      </a:t>
                          </a:r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</a:rPr>
                            <a:t>⅖  x  ⅛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Give your answer in its simplest form.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63942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Write</a:t>
                          </a:r>
                          <a:r>
                            <a:rPr lang="en-GB" baseline="0" dirty="0" smtClean="0"/>
                            <a:t> </a:t>
                          </a:r>
                          <a:r>
                            <a:rPr lang="en-GB" baseline="0" dirty="0" smtClean="0"/>
                            <a:t>one </a:t>
                          </a:r>
                          <a:r>
                            <a:rPr lang="en-GB" baseline="0" dirty="0" smtClean="0"/>
                            <a:t>multiplication and </a:t>
                          </a:r>
                          <a:r>
                            <a:rPr lang="en-GB" baseline="0" dirty="0" smtClean="0"/>
                            <a:t>one </a:t>
                          </a:r>
                          <a:r>
                            <a:rPr lang="en-GB" baseline="0" dirty="0" smtClean="0"/>
                            <a:t>division </a:t>
                          </a:r>
                          <a:r>
                            <a:rPr lang="en-GB" baseline="0" dirty="0" smtClean="0"/>
                            <a:t>question </a:t>
                          </a:r>
                          <a:r>
                            <a:rPr lang="en-GB" baseline="0" dirty="0" smtClean="0"/>
                            <a:t>which would have an answer of -7.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2528" t="-114815" b="-20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994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1297</Words>
  <Application>Microsoft Office PowerPoint</Application>
  <PresentationFormat>On-screen Show (4:3)</PresentationFormat>
  <Paragraphs>291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21</cp:revision>
  <dcterms:created xsi:type="dcterms:W3CDTF">2014-11-08T09:00:53Z</dcterms:created>
  <dcterms:modified xsi:type="dcterms:W3CDTF">2014-11-15T09:46:16Z</dcterms:modified>
</cp:coreProperties>
</file>