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64" r:id="rId3"/>
    <p:sldId id="267" r:id="rId4"/>
    <p:sldId id="265" r:id="rId5"/>
    <p:sldId id="269" r:id="rId6"/>
    <p:sldId id="268" r:id="rId7"/>
    <p:sldId id="263" r:id="rId8"/>
    <p:sldId id="266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3F5CD-4DBE-4778-B4CD-B4A4F4418D4F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1B079-ED5C-40CA-8D9B-38348D5E51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715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10 and 11 two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18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33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9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59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9528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576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18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15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4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432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845D5-4FA4-4FD6-AC95-9F65CFDA9ECB}" type="datetimeFigureOut">
              <a:rPr lang="en-GB" smtClean="0"/>
              <a:t>04/05/2014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94A9E-05D7-482C-A70F-75647989B6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28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763259"/>
              </p:ext>
            </p:extLst>
          </p:nvPr>
        </p:nvGraphicFramePr>
        <p:xfrm>
          <a:off x="251520" y="260648"/>
          <a:ext cx="8568952" cy="166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area and circumference of circles.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Explain, Justify, Communicate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04/05/2014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46339"/>
              </p:ext>
            </p:extLst>
          </p:nvPr>
        </p:nvGraphicFramePr>
        <p:xfrm>
          <a:off x="107504" y="2420888"/>
          <a:ext cx="8784977" cy="4177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298"/>
                <a:gridCol w="1595223"/>
                <a:gridCol w="1588209"/>
                <a:gridCol w="1683846"/>
                <a:gridCol w="1677938"/>
                <a:gridCol w="1398463"/>
              </a:tblGrid>
              <a:tr h="46418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G/F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371302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itchFamily="34" charset="0"/>
                          <a:cs typeface="Calibri" pitchFamily="34" charset="0"/>
                        </a:rPr>
                        <a:t>Circle</a:t>
                      </a: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s</a:t>
                      </a:r>
                      <a:endParaRPr lang="en-GB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the words radius, diameter, circumference, chord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draw a circle when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know the radius .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 can calculate the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circumference</a:t>
                      </a:r>
                      <a:r>
                        <a:rPr lang="en-GB" sz="1800" baseline="0" dirty="0" smtClean="0"/>
                        <a:t> of a circle when I know the diameter.</a:t>
                      </a:r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I can</a:t>
                      </a:r>
                      <a:r>
                        <a:rPr lang="en-GB" sz="1800" baseline="0" dirty="0" smtClean="0"/>
                        <a:t> calculate the area and circumference of a circle.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I can calculate the radius and diameter of a circle when I know the Circumference.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 can calculate the</a:t>
                      </a:r>
                      <a:r>
                        <a:rPr lang="en-GB" sz="1800" baseline="0" dirty="0" smtClean="0"/>
                        <a:t> area and perimeter of semi-circles and shapes made up of circles.</a:t>
                      </a:r>
                    </a:p>
                    <a:p>
                      <a:endParaRPr lang="en-GB" sz="1800" baseline="0" dirty="0" smtClean="0"/>
                    </a:p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I can calculate the volume of cylinders.</a:t>
                      </a:r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I can calculate the area of sectors.</a:t>
                      </a:r>
                      <a:endParaRPr lang="en-GB" sz="1800" dirty="0" smtClean="0"/>
                    </a:p>
                    <a:p>
                      <a:endParaRPr lang="en-GB" sz="1800" baseline="0" dirty="0" smtClean="0"/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I can calculate the surface area and volume of cylinders and cones.</a:t>
                      </a:r>
                      <a:endParaRPr lang="en-GB" sz="1800" dirty="0"/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7786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651226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12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185307"/>
              </p:ext>
            </p:extLst>
          </p:nvPr>
        </p:nvGraphicFramePr>
        <p:xfrm>
          <a:off x="179512" y="116632"/>
          <a:ext cx="8784978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816424"/>
                <a:gridCol w="4032449"/>
              </a:tblGrid>
              <a:tr h="54738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0534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G/F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Draw a circle with a radius of 5cm,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using x as the centre.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On your circle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label the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following:-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Circumference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Radius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Diameter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Chord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Tangent</a:t>
                      </a: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x</a:t>
                      </a:r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9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095254"/>
              </p:ext>
            </p:extLst>
          </p:nvPr>
        </p:nvGraphicFramePr>
        <p:xfrm>
          <a:off x="179511" y="260648"/>
          <a:ext cx="8784978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4104456"/>
                <a:gridCol w="4032449"/>
              </a:tblGrid>
              <a:tr h="58223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436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24128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8635" y="4077072"/>
            <a:ext cx="1978579" cy="176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85482" y="3386322"/>
            <a:ext cx="217434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1"/>
                </a:solidFill>
              </a:rPr>
              <a:t>Jon has a flower garden in the</a:t>
            </a:r>
            <a:r>
              <a:rPr lang="en-GB" sz="1600" baseline="0" dirty="0" smtClean="0">
                <a:solidFill>
                  <a:schemeClr val="tx1"/>
                </a:solidFill>
              </a:rPr>
              <a:t> shape of a circle. The diameter of the garden is 5 metres. </a:t>
            </a:r>
          </a:p>
          <a:p>
            <a:r>
              <a:rPr lang="en-GB" sz="1600" baseline="0" dirty="0" smtClean="0">
                <a:solidFill>
                  <a:schemeClr val="tx1"/>
                </a:solidFill>
              </a:rPr>
              <a:t>Jon wants to put fencing around the edge of the garden. The fencing costs £1.80 per metre.</a:t>
            </a:r>
          </a:p>
          <a:p>
            <a:r>
              <a:rPr lang="en-GB" sz="1600" baseline="0" dirty="0" smtClean="0">
                <a:solidFill>
                  <a:schemeClr val="tx1"/>
                </a:solidFill>
              </a:rPr>
              <a:t>Explain fully how you would work out the total cost of the fencing.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992930" y="967507"/>
            <a:ext cx="2066902" cy="2187181"/>
            <a:chOff x="611188" y="1773238"/>
            <a:chExt cx="4103689" cy="4103687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611188" y="1773238"/>
              <a:ext cx="4103687" cy="41036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611190" y="3825874"/>
              <a:ext cx="4103687" cy="60323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2" name="Text Box 11"/>
            <p:cNvSpPr txBox="1">
              <a:spLocks noChangeArrowheads="1"/>
            </p:cNvSpPr>
            <p:nvPr/>
          </p:nvSpPr>
          <p:spPr bwMode="auto">
            <a:xfrm>
              <a:off x="2043114" y="3335047"/>
              <a:ext cx="1159122" cy="692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 smtClean="0"/>
                <a:t>7cm</a:t>
              </a:r>
              <a:endParaRPr lang="en-GB" dirty="0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398542" y="1025795"/>
            <a:ext cx="14786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diameter of the circle is 7cm. Explain how you would find the Circumference of the circle.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151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724137"/>
              </p:ext>
            </p:extLst>
          </p:nvPr>
        </p:nvGraphicFramePr>
        <p:xfrm>
          <a:off x="179511" y="260648"/>
          <a:ext cx="8784978" cy="63676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4104456"/>
                <a:gridCol w="4032449"/>
              </a:tblGrid>
              <a:tr h="572250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827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6715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968" y="3991904"/>
            <a:ext cx="2078665" cy="178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43762" y="3482376"/>
            <a:ext cx="187220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diagram shows a circle drawn inside a square.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The circle has a radius of 6cm.</a:t>
            </a:r>
          </a:p>
          <a:p>
            <a:r>
              <a:rPr lang="en-GB" sz="1600" dirty="0" smtClean="0"/>
              <a:t>The square has a side length of 12cm.</a:t>
            </a:r>
          </a:p>
          <a:p>
            <a:r>
              <a:rPr lang="en-GB" sz="1600" dirty="0" smtClean="0">
                <a:solidFill>
                  <a:schemeClr val="tx1"/>
                </a:solidFill>
              </a:rPr>
              <a:t>Work out the shaded area.</a:t>
            </a:r>
          </a:p>
          <a:p>
            <a:r>
              <a:rPr lang="en-GB" sz="1600" dirty="0" smtClean="0"/>
              <a:t>Give your correct to one decimal place.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207092" y="967507"/>
            <a:ext cx="2066902" cy="2187181"/>
            <a:chOff x="611188" y="1773238"/>
            <a:chExt cx="4103689" cy="4103687"/>
          </a:xfrm>
        </p:grpSpPr>
        <p:sp>
          <p:nvSpPr>
            <p:cNvPr id="12" name="Oval 5"/>
            <p:cNvSpPr>
              <a:spLocks noChangeArrowheads="1"/>
            </p:cNvSpPr>
            <p:nvPr/>
          </p:nvSpPr>
          <p:spPr bwMode="auto">
            <a:xfrm>
              <a:off x="611188" y="1773238"/>
              <a:ext cx="4103687" cy="4103687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 flipV="1">
              <a:off x="611190" y="3825874"/>
              <a:ext cx="4103687" cy="60323"/>
            </a:xfrm>
            <a:prstGeom prst="line">
              <a:avLst/>
            </a:prstGeom>
            <a:noFill/>
            <a:ln w="28575">
              <a:solidFill>
                <a:srgbClr val="FF6600"/>
              </a:solidFill>
              <a:round/>
              <a:headEnd type="arrow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043114" y="3335047"/>
              <a:ext cx="1159122" cy="6929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GB" dirty="0" smtClean="0"/>
                <a:t>7cm</a:t>
              </a:r>
              <a:endParaRPr lang="en-GB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398542" y="1025795"/>
            <a:ext cx="14786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The diameter of the circle is 12cm. Explain how you would find the Area of the circle.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19844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8710312"/>
              </p:ext>
            </p:extLst>
          </p:nvPr>
        </p:nvGraphicFramePr>
        <p:xfrm>
          <a:off x="179511" y="260648"/>
          <a:ext cx="8784978" cy="6264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3"/>
                <a:gridCol w="4104456"/>
                <a:gridCol w="4032449"/>
              </a:tblGrid>
              <a:tr h="926929"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q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888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8883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94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90550"/>
              </p:ext>
            </p:extLst>
          </p:nvPr>
        </p:nvGraphicFramePr>
        <p:xfrm>
          <a:off x="146072" y="116633"/>
          <a:ext cx="8784978" cy="662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816424"/>
                <a:gridCol w="4032449"/>
              </a:tblGrid>
              <a:tr h="36977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2458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037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Explain fully how you would go about working out the shaded area in the diagram above. Give your answers correct to one decimal place.</a:t>
                      </a: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424" y="3610593"/>
            <a:ext cx="3134913" cy="17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220" y="548680"/>
            <a:ext cx="2204700" cy="220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94803" y="2280583"/>
            <a:ext cx="36212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Jon thinks that the perimeter of the semi-circle above is 2.2 cm to one decimal place. Convince me that Jon is wrong and correct his answer. Can you see what mistake he has made?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0596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893511"/>
              </p:ext>
            </p:extLst>
          </p:nvPr>
        </p:nvGraphicFramePr>
        <p:xfrm>
          <a:off x="146072" y="116634"/>
          <a:ext cx="8784978" cy="6640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816424"/>
                <a:gridCol w="4032449"/>
              </a:tblGrid>
              <a:tr h="36603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3596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</a:rPr>
                        <a:t>Explain  how you would work out the volume of the cylinder. Give your answer correct to one decimal place.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3184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629" y="4077072"/>
            <a:ext cx="1400175" cy="209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87825" y="3861048"/>
            <a:ext cx="220022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Here is a vase in the shape of a cylinder.</a:t>
            </a:r>
          </a:p>
          <a:p>
            <a:r>
              <a:rPr lang="en-GB" sz="1600" dirty="0" smtClean="0"/>
              <a:t>The vase has a radius of 5cm. There are 1000cm</a:t>
            </a:r>
            <a:r>
              <a:rPr lang="en-GB" sz="1600" baseline="30000" dirty="0" smtClean="0"/>
              <a:t>3 </a:t>
            </a:r>
            <a:r>
              <a:rPr lang="en-GB" sz="1600" dirty="0" smtClean="0"/>
              <a:t> of water in the vase. Explain how you would work out the depth of the water in the vase. Give your answer correct to one decimal place.</a:t>
            </a:r>
            <a:endParaRPr lang="en-GB" sz="1600" baseline="30000" dirty="0"/>
          </a:p>
        </p:txBody>
      </p:sp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1441465" y="548680"/>
            <a:ext cx="1439862" cy="2232025"/>
            <a:chOff x="385" y="1888"/>
            <a:chExt cx="907" cy="1406"/>
          </a:xfrm>
        </p:grpSpPr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521" y="1979"/>
              <a:ext cx="771" cy="1315"/>
              <a:chOff x="4169" y="981"/>
              <a:chExt cx="766" cy="994"/>
            </a:xfrm>
          </p:grpSpPr>
          <p:pic>
            <p:nvPicPr>
              <p:cNvPr id="13" name="Picture 17" descr="cylinder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169" y="981"/>
                <a:ext cx="766" cy="994"/>
              </a:xfrm>
              <a:prstGeom prst="rect">
                <a:avLst/>
              </a:prstGeom>
              <a:solidFill>
                <a:schemeClr val="bg2"/>
              </a:solidFill>
            </p:spPr>
          </p:pic>
          <p:sp>
            <p:nvSpPr>
              <p:cNvPr id="14" name="Oval 18"/>
              <p:cNvSpPr>
                <a:spLocks noChangeArrowheads="1"/>
              </p:cNvSpPr>
              <p:nvPr/>
            </p:nvSpPr>
            <p:spPr bwMode="auto">
              <a:xfrm>
                <a:off x="4241" y="1072"/>
                <a:ext cx="623" cy="9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5" name="Oval 19"/>
              <p:cNvSpPr>
                <a:spLocks noChangeArrowheads="1"/>
              </p:cNvSpPr>
              <p:nvPr/>
            </p:nvSpPr>
            <p:spPr bwMode="auto">
              <a:xfrm>
                <a:off x="4241" y="1849"/>
                <a:ext cx="623" cy="90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16" name="Line 20"/>
              <p:cNvSpPr>
                <a:spLocks noChangeShapeType="1"/>
              </p:cNvSpPr>
              <p:nvPr/>
            </p:nvSpPr>
            <p:spPr bwMode="auto">
              <a:xfrm>
                <a:off x="4241" y="1117"/>
                <a:ext cx="0" cy="77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7" name="Line 21"/>
              <p:cNvSpPr>
                <a:spLocks noChangeShapeType="1"/>
              </p:cNvSpPr>
              <p:nvPr/>
            </p:nvSpPr>
            <p:spPr bwMode="auto">
              <a:xfrm>
                <a:off x="4864" y="1113"/>
                <a:ext cx="0" cy="78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Arc 22"/>
              <p:cNvSpPr>
                <a:spLocks/>
              </p:cNvSpPr>
              <p:nvPr/>
            </p:nvSpPr>
            <p:spPr bwMode="auto">
              <a:xfrm rot="5400000" flipV="1">
                <a:off x="4527" y="1605"/>
                <a:ext cx="53" cy="62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200"/>
                  <a:gd name="T2" fmla="*/ 31 w 21600"/>
                  <a:gd name="T3" fmla="*/ 43200 h 43200"/>
                  <a:gd name="T4" fmla="*/ 0 w 216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2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17"/>
                      <a:pt x="11948" y="43182"/>
                      <a:pt x="30" y="43199"/>
                    </a:cubicBezTo>
                  </a:path>
                  <a:path w="21600" h="432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517"/>
                      <a:pt x="11948" y="43182"/>
                      <a:pt x="30" y="4319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10" name="Line 23"/>
            <p:cNvSpPr>
              <a:spLocks noChangeShapeType="1"/>
            </p:cNvSpPr>
            <p:nvPr/>
          </p:nvSpPr>
          <p:spPr bwMode="auto">
            <a:xfrm>
              <a:off x="930" y="2160"/>
              <a:ext cx="2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" name="Text Box 24"/>
            <p:cNvSpPr txBox="1">
              <a:spLocks noChangeArrowheads="1"/>
            </p:cNvSpPr>
            <p:nvPr/>
          </p:nvSpPr>
          <p:spPr bwMode="auto">
            <a:xfrm>
              <a:off x="385" y="2568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 dirty="0" smtClean="0">
                  <a:latin typeface="Times New Roman" pitchFamily="18" charset="0"/>
                </a:rPr>
                <a:t>8</a:t>
              </a:r>
              <a:endParaRPr lang="en-GB" i="1" dirty="0">
                <a:latin typeface="Times New Roman" pitchFamily="18" charset="0"/>
              </a:endParaRPr>
            </a:p>
          </p:txBody>
        </p:sp>
        <p:sp>
          <p:nvSpPr>
            <p:cNvPr id="12" name="Text Box 25"/>
            <p:cNvSpPr txBox="1">
              <a:spLocks noChangeArrowheads="1"/>
            </p:cNvSpPr>
            <p:nvPr/>
          </p:nvSpPr>
          <p:spPr bwMode="auto">
            <a:xfrm>
              <a:off x="975" y="1888"/>
              <a:ext cx="1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i="1" dirty="0" smtClean="0">
                  <a:latin typeface="Times New Roman" pitchFamily="18" charset="0"/>
                </a:rPr>
                <a:t>3</a:t>
              </a:r>
              <a:endParaRPr lang="en-GB" i="1" dirty="0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2507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045836"/>
              </p:ext>
            </p:extLst>
          </p:nvPr>
        </p:nvGraphicFramePr>
        <p:xfrm>
          <a:off x="146072" y="116633"/>
          <a:ext cx="8784978" cy="64252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/>
                <a:gridCol w="3816424"/>
                <a:gridCol w="4032449"/>
              </a:tblGrid>
              <a:tr h="35413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Answer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18615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08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GB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84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93737" y="4432300"/>
            <a:ext cx="7775575" cy="216693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836611" y="4581128"/>
            <a:ext cx="7489825" cy="6461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 smtClean="0"/>
              <a:t>I started this unit of work </a:t>
            </a:r>
            <a:r>
              <a:rPr lang="en-GB" dirty="0"/>
              <a:t>on grade </a:t>
            </a:r>
            <a:r>
              <a:rPr lang="en-GB" dirty="0" smtClean="0"/>
              <a:t>_______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822325" y="5332268"/>
            <a:ext cx="748982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GB" dirty="0" smtClean="0"/>
              <a:t>I am finishing this unit of work on grade ………………………. </a:t>
            </a:r>
          </a:p>
          <a:p>
            <a:pPr>
              <a:defRPr/>
            </a:pPr>
            <a:r>
              <a:rPr lang="en-GB" dirty="0" smtClean="0"/>
              <a:t>This demonstrates…. excellent progress / good progress / some progress / I have not made progress , I need further work on this topic. </a:t>
            </a:r>
            <a:endParaRPr lang="en-GB" dirty="0"/>
          </a:p>
          <a:p>
            <a:pPr>
              <a:defRPr/>
            </a:pP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858772"/>
              </p:ext>
            </p:extLst>
          </p:nvPr>
        </p:nvGraphicFramePr>
        <p:xfrm>
          <a:off x="107503" y="115888"/>
          <a:ext cx="8784977" cy="4177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1298"/>
                <a:gridCol w="1595223"/>
                <a:gridCol w="1588209"/>
                <a:gridCol w="1683846"/>
                <a:gridCol w="1677938"/>
                <a:gridCol w="1398463"/>
              </a:tblGrid>
              <a:tr h="464186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G/F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E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3713022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libri" pitchFamily="34" charset="0"/>
                          <a:cs typeface="Calibri" pitchFamily="34" charset="0"/>
                        </a:rPr>
                        <a:t>Circle</a:t>
                      </a:r>
                      <a:r>
                        <a:rPr lang="en-GB" sz="1800" baseline="0" dirty="0" smtClean="0">
                          <a:latin typeface="Calibri" pitchFamily="34" charset="0"/>
                          <a:cs typeface="Calibri" pitchFamily="34" charset="0"/>
                        </a:rPr>
                        <a:t>s</a:t>
                      </a:r>
                      <a:endParaRPr lang="en-GB" sz="18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know the words radius, diameter, circumference, chord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</a:t>
                      </a: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tangent.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can draw a circle when</a:t>
                      </a: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 know the radius .</a:t>
                      </a:r>
                      <a:endParaRPr lang="en-GB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 can calculate the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dirty="0" smtClean="0"/>
                        <a:t>circumference</a:t>
                      </a:r>
                      <a:r>
                        <a:rPr lang="en-GB" sz="1800" baseline="0" dirty="0" smtClean="0"/>
                        <a:t> of a circle when I know the diameter.</a:t>
                      </a:r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I can</a:t>
                      </a:r>
                      <a:r>
                        <a:rPr lang="en-GB" sz="1800" baseline="0" dirty="0" smtClean="0"/>
                        <a:t> calculate the area and circumference of a circle.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I can calculate the radius and diameter of a circle when I know the Circumference.</a:t>
                      </a:r>
                      <a:endParaRPr lang="en-GB" sz="1800" dirty="0" smtClean="0"/>
                    </a:p>
                    <a:p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 can calculate the</a:t>
                      </a:r>
                      <a:r>
                        <a:rPr lang="en-GB" sz="1800" baseline="0" dirty="0" smtClean="0"/>
                        <a:t> area and perimeter of semi-circles and shapes made up of circles.</a:t>
                      </a:r>
                    </a:p>
                    <a:p>
                      <a:endParaRPr lang="en-GB" sz="1800" baseline="0" dirty="0" smtClean="0"/>
                    </a:p>
                    <a:p>
                      <a:endParaRPr lang="en-GB" sz="1800" dirty="0" smtClean="0"/>
                    </a:p>
                    <a:p>
                      <a:r>
                        <a:rPr lang="en-GB" sz="1800" dirty="0" smtClean="0"/>
                        <a:t>I can calculate the volume of cylinders.</a:t>
                      </a:r>
                      <a:endParaRPr lang="en-GB" sz="18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aseline="0" dirty="0" smtClean="0"/>
                        <a:t>I can calculate the area of sectors.</a:t>
                      </a:r>
                      <a:endParaRPr lang="en-GB" sz="1800" dirty="0" smtClean="0"/>
                    </a:p>
                    <a:p>
                      <a:endParaRPr lang="en-GB" sz="1800" baseline="0" dirty="0" smtClean="0"/>
                    </a:p>
                    <a:p>
                      <a:endParaRPr lang="en-GB" sz="1800" baseline="0" dirty="0" smtClean="0"/>
                    </a:p>
                    <a:p>
                      <a:r>
                        <a:rPr lang="en-GB" sz="1800" baseline="0" dirty="0" smtClean="0"/>
                        <a:t>I can calculate the surface area and volume of cylinders and cones.</a:t>
                      </a:r>
                      <a:endParaRPr lang="en-GB" sz="1800" dirty="0"/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6671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736</Words>
  <Application>Microsoft Office PowerPoint</Application>
  <PresentationFormat>On-screen Show (4:3)</PresentationFormat>
  <Paragraphs>193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zeb1</dc:creator>
  <cp:lastModifiedBy>zeb1</cp:lastModifiedBy>
  <cp:revision>19</cp:revision>
  <dcterms:created xsi:type="dcterms:W3CDTF">2014-05-04T09:51:44Z</dcterms:created>
  <dcterms:modified xsi:type="dcterms:W3CDTF">2014-05-04T12:32:31Z</dcterms:modified>
</cp:coreProperties>
</file>