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281" r:id="rId3"/>
    <p:sldId id="260" r:id="rId4"/>
    <p:sldId id="273" r:id="rId5"/>
    <p:sldId id="289" r:id="rId6"/>
    <p:sldId id="284" r:id="rId7"/>
    <p:sldId id="288" r:id="rId8"/>
    <p:sldId id="275" r:id="rId9"/>
    <p:sldId id="286" r:id="rId10"/>
    <p:sldId id="285" r:id="rId11"/>
    <p:sldId id="287" r:id="rId12"/>
    <p:sldId id="271" r:id="rId13"/>
    <p:sldId id="262" r:id="rId14"/>
    <p:sldId id="26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69" d="100"/>
          <a:sy n="69" d="100"/>
        </p:scale>
        <p:origin x="-141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0F475-460D-430D-BFD1-36F0A288FE67}" type="datetimeFigureOut">
              <a:rPr lang="en-GB" smtClean="0"/>
              <a:t>01/03/2015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ED928D-DF82-4C9F-AC84-AE93014902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663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Print slides 2-10 two</a:t>
            </a:r>
            <a:r>
              <a:rPr lang="en-GB" baseline="0" dirty="0" smtClean="0"/>
              <a:t> slides to a page.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076F8-D7BB-487E-B8B5-AA10D6A2697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8448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Dialogue</a:t>
            </a:r>
            <a:r>
              <a:rPr lang="en-GB" baseline="0" dirty="0" smtClean="0"/>
              <a:t> marking sheet.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5F9E2-7073-4E88-A40A-130504EDFBD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817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Print slides 2-10 two</a:t>
            </a:r>
            <a:r>
              <a:rPr lang="en-GB" baseline="0" dirty="0" smtClean="0"/>
              <a:t> slides to a page.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076F8-D7BB-487E-B8B5-AA10D6A2697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844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Print slides 2-10 two</a:t>
            </a:r>
            <a:r>
              <a:rPr lang="en-GB" baseline="0" dirty="0" smtClean="0"/>
              <a:t> slides to a page.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076F8-D7BB-487E-B8B5-AA10D6A2697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844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Print slides 2-10 two</a:t>
            </a:r>
            <a:r>
              <a:rPr lang="en-GB" baseline="0" dirty="0" smtClean="0"/>
              <a:t> slides to a page.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076F8-D7BB-487E-B8B5-AA10D6A2697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8448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Print slides 2-10 two</a:t>
            </a:r>
            <a:r>
              <a:rPr lang="en-GB" baseline="0" dirty="0" smtClean="0"/>
              <a:t> slides to a page.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076F8-D7BB-487E-B8B5-AA10D6A2697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8448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Print slides 2-10 two</a:t>
            </a:r>
            <a:r>
              <a:rPr lang="en-GB" baseline="0" dirty="0" smtClean="0"/>
              <a:t> slides to a page.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076F8-D7BB-487E-B8B5-AA10D6A2697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8448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Print slides 2-10 two</a:t>
            </a:r>
            <a:r>
              <a:rPr lang="en-GB" baseline="0" dirty="0" smtClean="0"/>
              <a:t> slides to a page.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076F8-D7BB-487E-B8B5-AA10D6A2697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8448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Print slides 2-10 two</a:t>
            </a:r>
            <a:r>
              <a:rPr lang="en-GB" baseline="0" dirty="0" smtClean="0"/>
              <a:t> slides to a page.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076F8-D7BB-487E-B8B5-AA10D6A2697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8448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076F8-D7BB-487E-B8B5-AA10D6A2697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455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1F7F7-056B-428B-AC5F-7995116707AC}" type="datetimeFigureOut">
              <a:rPr lang="en-GB" smtClean="0"/>
              <a:t>01/03/2015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195C-16D0-4B80-90AB-7BF30D30A3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568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1F7F7-056B-428B-AC5F-7995116707AC}" type="datetimeFigureOut">
              <a:rPr lang="en-GB" smtClean="0"/>
              <a:t>01/03/2015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195C-16D0-4B80-90AB-7BF30D30A3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3336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1F7F7-056B-428B-AC5F-7995116707AC}" type="datetimeFigureOut">
              <a:rPr lang="en-GB" smtClean="0"/>
              <a:t>01/03/2015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195C-16D0-4B80-90AB-7BF30D30A3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302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1F7F7-056B-428B-AC5F-7995116707AC}" type="datetimeFigureOut">
              <a:rPr lang="en-GB" smtClean="0"/>
              <a:t>01/03/2015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195C-16D0-4B80-90AB-7BF30D30A3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9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1F7F7-056B-428B-AC5F-7995116707AC}" type="datetimeFigureOut">
              <a:rPr lang="en-GB" smtClean="0"/>
              <a:t>01/03/2015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195C-16D0-4B80-90AB-7BF30D30A3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8327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1F7F7-056B-428B-AC5F-7995116707AC}" type="datetimeFigureOut">
              <a:rPr lang="en-GB" smtClean="0"/>
              <a:t>01/03/2015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195C-16D0-4B80-90AB-7BF30D30A3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9253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1F7F7-056B-428B-AC5F-7995116707AC}" type="datetimeFigureOut">
              <a:rPr lang="en-GB" smtClean="0"/>
              <a:t>01/03/2015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195C-16D0-4B80-90AB-7BF30D30A3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989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1F7F7-056B-428B-AC5F-7995116707AC}" type="datetimeFigureOut">
              <a:rPr lang="en-GB" smtClean="0"/>
              <a:t>01/03/2015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195C-16D0-4B80-90AB-7BF30D30A3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214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1F7F7-056B-428B-AC5F-7995116707AC}" type="datetimeFigureOut">
              <a:rPr lang="en-GB" smtClean="0"/>
              <a:t>01/03/2015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195C-16D0-4B80-90AB-7BF30D30A3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518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1F7F7-056B-428B-AC5F-7995116707AC}" type="datetimeFigureOut">
              <a:rPr lang="en-GB" smtClean="0"/>
              <a:t>01/03/2015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195C-16D0-4B80-90AB-7BF30D30A3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168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1F7F7-056B-428B-AC5F-7995116707AC}" type="datetimeFigureOut">
              <a:rPr lang="en-GB" smtClean="0"/>
              <a:t>01/03/2015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195C-16D0-4B80-90AB-7BF30D30A3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204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1F7F7-056B-428B-AC5F-7995116707AC}" type="datetimeFigureOut">
              <a:rPr lang="en-GB" smtClean="0"/>
              <a:t>01/03/2015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B195C-16D0-4B80-90AB-7BF30D30A3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298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imgres?imgurl=http://www.blokeish.com/blog/wp-content/uploads/2009/12/stick-man-first-animation-pivot-alfie.gif&amp;imgrefurl=http://www.blokeish.com/2009/12/make-the-stickman-animation-yourself-with-pivot/&amp;usg=__Zw0FsLTOIebaPACsElwR1XaS2sM=&amp;h=415&amp;w=506&amp;sz=7&amp;hl=en&amp;start=4&amp;zoom=1&amp;tbnid=C-zXQ-IEwx78tM:&amp;tbnh=107&amp;tbnw=131&amp;ei=HJBcUPGTC4b88gTA6IDYAQ&amp;prev=/search?q=stickman&amp;um=1&amp;hl=en&amp;safe=vss&amp;sa=N&amp;rlz=1T4GGHP_enGB499GB500&amp;sout=1&amp;tbm=isch&amp;um=1&amp;itbs=1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22084"/>
              </p:ext>
            </p:extLst>
          </p:nvPr>
        </p:nvGraphicFramePr>
        <p:xfrm>
          <a:off x="251520" y="260648"/>
          <a:ext cx="8568952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52728"/>
                <a:gridCol w="2016224"/>
              </a:tblGrid>
              <a:tr h="720080">
                <a:tc>
                  <a:txBody>
                    <a:bodyPr/>
                    <a:lstStyle/>
                    <a:p>
                      <a:r>
                        <a:rPr lang="en-GB" sz="2800" b="0" dirty="0" smtClean="0">
                          <a:solidFill>
                            <a:schemeClr val="tx1"/>
                          </a:solidFill>
                        </a:rPr>
                        <a:t>LO To assess my understanding </a:t>
                      </a:r>
                      <a:r>
                        <a:rPr lang="en-GB" sz="2800" b="0" dirty="0" smtClean="0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en-GB" sz="2800" b="0" baseline="0" dirty="0" smtClean="0">
                          <a:solidFill>
                            <a:schemeClr val="tx1"/>
                          </a:solidFill>
                        </a:rPr>
                        <a:t> Grouped Frequency Diagrams, Box Plots and Histograms</a:t>
                      </a:r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0" dirty="0" smtClean="0">
                          <a:solidFill>
                            <a:schemeClr val="tx1"/>
                          </a:solidFill>
                        </a:rPr>
                        <a:t>RAG</a:t>
                      </a:r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en-GB" sz="2800" b="0" dirty="0" smtClean="0">
                          <a:solidFill>
                            <a:schemeClr val="tx1"/>
                          </a:solidFill>
                        </a:rPr>
                        <a:t>Key</a:t>
                      </a:r>
                      <a:r>
                        <a:rPr lang="en-GB" sz="2800" b="0" baseline="0" dirty="0" smtClean="0">
                          <a:solidFill>
                            <a:schemeClr val="tx1"/>
                          </a:solidFill>
                        </a:rPr>
                        <a:t> Words: </a:t>
                      </a:r>
                      <a:r>
                        <a:rPr lang="en-GB" sz="2800" b="0" i="1" baseline="0" dirty="0" smtClean="0">
                          <a:solidFill>
                            <a:schemeClr val="tx1"/>
                          </a:solidFill>
                        </a:rPr>
                        <a:t>Reflect, Communicate, Explain, Justify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fld id="{3E0DC8CD-EDB6-48D7-A501-0D1A43CDDE9B}" type="datetime1">
                        <a:rPr lang="en-GB" sz="2800" b="0" smtClean="0">
                          <a:solidFill>
                            <a:schemeClr val="tx1"/>
                          </a:solidFill>
                        </a:rPr>
                        <a:t>01/03/2015</a:t>
                      </a:fld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10"/>
          <p:cNvSpPr txBox="1">
            <a:spLocks noChangeArrowheads="1"/>
          </p:cNvSpPr>
          <p:nvPr/>
        </p:nvSpPr>
        <p:spPr bwMode="auto">
          <a:xfrm>
            <a:off x="326772" y="2852936"/>
            <a:ext cx="8462962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2800" u="sng" dirty="0"/>
              <a:t>Starter Activity</a:t>
            </a:r>
          </a:p>
          <a:p>
            <a:pPr eaLnBrk="1" hangingPunct="1"/>
            <a:endParaRPr lang="en-GB" sz="2800" dirty="0"/>
          </a:p>
          <a:p>
            <a:pPr eaLnBrk="1" hangingPunct="1"/>
            <a:r>
              <a:rPr lang="en-GB" sz="2800" dirty="0"/>
              <a:t>Complete the ‘Heard the Word </a:t>
            </a:r>
            <a:r>
              <a:rPr lang="en-GB" sz="2800" dirty="0" smtClean="0"/>
              <a:t>Grid.’</a:t>
            </a:r>
          </a:p>
          <a:p>
            <a:pPr eaLnBrk="1" hangingPunct="1"/>
            <a:endParaRPr lang="en-GB" sz="2800" dirty="0"/>
          </a:p>
          <a:p>
            <a:pPr eaLnBrk="1" hangingPunct="1"/>
            <a:r>
              <a:rPr lang="en-GB" sz="2800" dirty="0"/>
              <a:t>Are there any key </a:t>
            </a:r>
            <a:r>
              <a:rPr lang="en-GB" sz="2800" dirty="0" smtClean="0"/>
              <a:t>words that </a:t>
            </a:r>
            <a:r>
              <a:rPr lang="en-GB" sz="2800" dirty="0"/>
              <a:t>you have learnt or have a better understanding of </a:t>
            </a:r>
            <a:r>
              <a:rPr lang="en-GB" sz="2800" dirty="0" smtClean="0"/>
              <a:t>now than </a:t>
            </a:r>
            <a:r>
              <a:rPr lang="en-GB" sz="2800" dirty="0"/>
              <a:t>you did </a:t>
            </a:r>
            <a:r>
              <a:rPr lang="en-GB" sz="2800" dirty="0" smtClean="0"/>
              <a:t>at the start of this unit of work?</a:t>
            </a:r>
            <a:endParaRPr lang="en-GB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874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3793366"/>
              </p:ext>
            </p:extLst>
          </p:nvPr>
        </p:nvGraphicFramePr>
        <p:xfrm>
          <a:off x="179513" y="188640"/>
          <a:ext cx="8784976" cy="6336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4976"/>
              </a:tblGrid>
              <a:tr h="40882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Grade </a:t>
                      </a: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A*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Questions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27884">
                <a:tc>
                  <a:txBody>
                    <a:bodyPr/>
                    <a:lstStyle/>
                    <a:p>
                      <a:endParaRPr lang="en-GB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78367"/>
            <a:ext cx="6624736" cy="5375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34849"/>
            <a:ext cx="4176464" cy="34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328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234959"/>
              </p:ext>
            </p:extLst>
          </p:nvPr>
        </p:nvGraphicFramePr>
        <p:xfrm>
          <a:off x="179513" y="188640"/>
          <a:ext cx="8784976" cy="6552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4976"/>
              </a:tblGrid>
              <a:tr h="422757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Grade </a:t>
                      </a: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A*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Questions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9971">
                <a:tc>
                  <a:txBody>
                    <a:bodyPr/>
                    <a:lstStyle/>
                    <a:p>
                      <a:endParaRPr lang="en-GB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58803" y="3461287"/>
            <a:ext cx="340352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GB" sz="1600" dirty="0" smtClean="0"/>
              <a:t>Use the histogram to complete the table.</a:t>
            </a:r>
          </a:p>
          <a:p>
            <a:pPr marL="342900" indent="-342900">
              <a:buAutoNum type="alphaLcParenR"/>
            </a:pPr>
            <a:endParaRPr lang="en-GB" sz="1600" dirty="0"/>
          </a:p>
          <a:p>
            <a:pPr marL="342900" indent="-342900">
              <a:buAutoNum type="alphaLcParenR"/>
            </a:pPr>
            <a:r>
              <a:rPr lang="en-GB" sz="1600" dirty="0" smtClean="0"/>
              <a:t>Use the table to complete the histogram.</a:t>
            </a:r>
          </a:p>
          <a:p>
            <a:pPr marL="342900" indent="-342900">
              <a:buAutoNum type="alphaLcParenR"/>
            </a:pPr>
            <a:endParaRPr lang="en-GB" sz="1600" dirty="0"/>
          </a:p>
          <a:p>
            <a:pPr marL="342900" indent="-342900">
              <a:buAutoNum type="alphaLcParenR"/>
            </a:pPr>
            <a:r>
              <a:rPr lang="en-GB" sz="1600" dirty="0" smtClean="0"/>
              <a:t>Work out an estimate for the median time.</a:t>
            </a:r>
          </a:p>
          <a:p>
            <a:pPr marL="342900" indent="-342900">
              <a:buAutoNum type="alphaLcParenR"/>
            </a:pPr>
            <a:endParaRPr lang="en-GB" sz="1600" dirty="0" smtClean="0"/>
          </a:p>
          <a:p>
            <a:pPr marL="342900" indent="-342900">
              <a:buAutoNum type="alphaLcParenR"/>
            </a:pPr>
            <a:r>
              <a:rPr lang="en-GB" sz="1600" dirty="0" smtClean="0"/>
              <a:t>Calculate the interquartile range.</a:t>
            </a:r>
            <a:endParaRPr lang="en-GB" sz="1600" dirty="0"/>
          </a:p>
          <a:p>
            <a:pPr marL="342900" indent="-342900">
              <a:buAutoNum type="alphaLcParenR"/>
            </a:pPr>
            <a:endParaRPr lang="en-GB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733635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The table and the histogram show information about the time in minutes, taken by a group of students to travel to college in one week.</a:t>
            </a:r>
            <a:endParaRPr lang="en-GB" sz="16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89" y="1381601"/>
            <a:ext cx="3168352" cy="1871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85019"/>
            <a:ext cx="4244330" cy="4427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04048" y="580526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Time in Minutes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2767154" y="3276621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Frequency Density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707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241784"/>
              </p:ext>
            </p:extLst>
          </p:nvPr>
        </p:nvGraphicFramePr>
        <p:xfrm>
          <a:off x="179512" y="116632"/>
          <a:ext cx="8784976" cy="66087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4976"/>
              </a:tblGrid>
              <a:tr h="682594">
                <a:tc>
                  <a:txBody>
                    <a:bodyPr/>
                    <a:lstStyle/>
                    <a:p>
                      <a:pPr algn="l"/>
                      <a:r>
                        <a:rPr lang="en-GB" sz="1600" baseline="0" dirty="0" smtClean="0">
                          <a:solidFill>
                            <a:schemeClr val="tx1"/>
                          </a:solidFill>
                        </a:rPr>
                        <a:t>Choose one of the data sets below to set </a:t>
                      </a: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</a:rPr>
                        <a:t>yourself </a:t>
                      </a: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</a:rPr>
                        <a:t> a question and answer it. Your question should be similar </a:t>
                      </a: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</a:rPr>
                        <a:t>to the ones you were able to answer confidently.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26193">
                <a:tc>
                  <a:txBody>
                    <a:bodyPr/>
                    <a:lstStyle/>
                    <a:p>
                      <a:endParaRPr lang="en-GB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30" y="980728"/>
            <a:ext cx="3830184" cy="1688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3" r="11477" b="3437"/>
          <a:stretch/>
        </p:blipFill>
        <p:spPr bwMode="auto">
          <a:xfrm>
            <a:off x="368005" y="2669070"/>
            <a:ext cx="6051606" cy="4037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6" t="6643" r="4987" b="8977"/>
          <a:stretch/>
        </p:blipFill>
        <p:spPr bwMode="auto">
          <a:xfrm>
            <a:off x="5148064" y="922404"/>
            <a:ext cx="2777689" cy="1746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536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/>
          <p:nvPr/>
        </p:nvSpPr>
        <p:spPr>
          <a:xfrm>
            <a:off x="125851" y="5373216"/>
            <a:ext cx="8928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Use the learning journey above to highlight the mathematical skills that you have now which you didn’t have at the start of the unit of work.</a:t>
            </a:r>
          </a:p>
          <a:p>
            <a:r>
              <a:rPr lang="en-GB" dirty="0" smtClean="0"/>
              <a:t>How much progress have you made? </a:t>
            </a:r>
          </a:p>
          <a:p>
            <a:r>
              <a:rPr lang="en-GB" dirty="0" smtClean="0"/>
              <a:t>What can you do to improve your skills as a learner in order to make even better progress?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629381"/>
              </p:ext>
            </p:extLst>
          </p:nvPr>
        </p:nvGraphicFramePr>
        <p:xfrm>
          <a:off x="211937" y="548680"/>
          <a:ext cx="8756820" cy="36624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1364"/>
                <a:gridCol w="1751364"/>
                <a:gridCol w="1751364"/>
                <a:gridCol w="1751364"/>
                <a:gridCol w="1751364"/>
              </a:tblGrid>
              <a:tr h="27850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Grade</a:t>
                      </a:r>
                      <a:endParaRPr lang="en-GB" sz="2000" b="1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C</a:t>
                      </a:r>
                      <a:endParaRPr lang="en-GB" sz="2000" b="1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B</a:t>
                      </a:r>
                      <a:endParaRPr lang="en-GB" sz="2000" b="1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A</a:t>
                      </a:r>
                      <a:endParaRPr lang="en-GB" sz="2000" b="1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A*</a:t>
                      </a:r>
                      <a:endParaRPr lang="en-GB" sz="2000" b="1" dirty="0"/>
                    </a:p>
                  </a:txBody>
                  <a:tcPr marT="45715" marB="45715"/>
                </a:tc>
              </a:tr>
              <a:tr h="3266211">
                <a:tc>
                  <a:txBody>
                    <a:bodyPr/>
                    <a:lstStyle/>
                    <a:p>
                      <a:pPr algn="ctr"/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</a:rPr>
                        <a:t>Grouped Frequency Diagrams and Histograms</a:t>
                      </a:r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5" marB="45715" vert="vert270"/>
                </a:tc>
                <a:tc>
                  <a:txBody>
                    <a:bodyPr/>
                    <a:lstStyle/>
                    <a:p>
                      <a:r>
                        <a:rPr lang="en-GB" sz="2000" b="0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</a:rPr>
                        <a:t> can draw and interpret grouped frequency diagrams.</a:t>
                      </a:r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GB" sz="2000" b="0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</a:rPr>
                        <a:t> can d</a:t>
                      </a:r>
                      <a:r>
                        <a:rPr lang="en-GB" sz="2000" b="0" dirty="0" smtClean="0">
                          <a:solidFill>
                            <a:schemeClr val="tx1"/>
                          </a:solidFill>
                        </a:rPr>
                        <a:t>raw &amp; interpret box plots.</a:t>
                      </a:r>
                    </a:p>
                    <a:p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</a:rPr>
                        <a:t> can d</a:t>
                      </a:r>
                      <a:r>
                        <a:rPr lang="en-GB" sz="2000" b="0" dirty="0" smtClean="0">
                          <a:solidFill>
                            <a:schemeClr val="tx1"/>
                          </a:solidFill>
                        </a:rPr>
                        <a:t>raw Histograms from frequency tables with unequal class intervals.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en-GB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</a:rPr>
                        <a:t>I can interpret Histograms</a:t>
                      </a:r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GB" sz="2000" b="0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</a:rPr>
                        <a:t> can f</a:t>
                      </a:r>
                      <a:r>
                        <a:rPr lang="en-GB" sz="2000" b="0" dirty="0" smtClean="0">
                          <a:solidFill>
                            <a:schemeClr val="tx1"/>
                          </a:solidFill>
                        </a:rPr>
                        <a:t>ind the median, quartiles and interquartile range from a Histogram.</a:t>
                      </a:r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5" marB="45715"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3574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640277"/>
              </p:ext>
            </p:extLst>
          </p:nvPr>
        </p:nvGraphicFramePr>
        <p:xfrm>
          <a:off x="179512" y="116632"/>
          <a:ext cx="8568952" cy="66637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73756"/>
                <a:gridCol w="1846924"/>
                <a:gridCol w="2448272"/>
              </a:tblGrid>
              <a:tr h="22962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3625" algn="l"/>
                        </a:tabLs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My teachers probing question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69" marR="171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My answer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69" marR="171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2987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3625" algn="l"/>
                        </a:tabLs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3625" algn="l"/>
                        </a:tabLs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</a:txBody>
                  <a:tcPr marL="17169" marR="171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69" marR="171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59242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What I will do to act upon my ‘Even Better If’’ comment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69" marR="171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962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Strategy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69" marR="171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69" marR="171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Tick</a:t>
                      </a: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 Comments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69" marR="171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9621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Complete a </a:t>
                      </a:r>
                      <a:r>
                        <a:rPr lang="en-GB" sz="1600" dirty="0" err="1">
                          <a:solidFill>
                            <a:schemeClr val="tx1"/>
                          </a:solidFill>
                          <a:effectLst/>
                        </a:rPr>
                        <a:t>mymaths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 lesson or booster pack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69" marR="171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69" marR="171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69" marR="171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9621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Use a revision guide or text book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69" marR="171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69" marR="171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69" marR="171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9621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Ask my teacher to explain during a lesson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69" marR="171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69" marR="171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69" marR="171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9621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Ask a peer to explain during a lesson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69" marR="171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69" marR="171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69" marR="171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9621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Ask someone at home to help 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69" marR="171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69" marR="171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69" marR="171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9621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Attend a revision session at school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69" marR="171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69" marR="171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69" marR="171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9621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Attend homework club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69" marR="171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69" marR="171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69" marR="171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9621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Something else (describe your strategy here)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69" marR="171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69" marR="171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69" marR="171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065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4622" y="4977875"/>
            <a:ext cx="9001125" cy="802279"/>
            <a:chOff x="117475" y="3202785"/>
            <a:chExt cx="9001125" cy="802279"/>
          </a:xfrm>
        </p:grpSpPr>
        <p:pic>
          <p:nvPicPr>
            <p:cNvPr id="2" name="Picture 2" descr="http://t3.gstatic.com/images?q=tbn:ANd9GcSd0o3kWbE6mEOBTFDrppPjSOUPxWNbl1HHNdnYrLajan2QOLbAS0xeaufQ:www.blokeish.com/blog/wp-content/uploads/2009/12/stick-man-first-animation-pivot-alfie.gif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861" b="24171"/>
            <a:stretch>
              <a:fillRect/>
            </a:stretch>
          </p:blipFill>
          <p:spPr bwMode="auto">
            <a:xfrm>
              <a:off x="136525" y="3202785"/>
              <a:ext cx="412751" cy="773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" name="Straight Arrow Connector 2"/>
            <p:cNvCxnSpPr/>
            <p:nvPr/>
          </p:nvCxnSpPr>
          <p:spPr>
            <a:xfrm>
              <a:off x="117475" y="4005064"/>
              <a:ext cx="9001125" cy="0"/>
            </a:xfrm>
            <a:prstGeom prst="straightConnector1">
              <a:avLst/>
            </a:prstGeom>
            <a:ln>
              <a:headEnd type="diamond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1582019"/>
              </p:ext>
            </p:extLst>
          </p:nvPr>
        </p:nvGraphicFramePr>
        <p:xfrm>
          <a:off x="360996" y="260648"/>
          <a:ext cx="8387467" cy="36624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8481"/>
                <a:gridCol w="1771470"/>
                <a:gridCol w="1771470"/>
                <a:gridCol w="1853023"/>
                <a:gridCol w="1853023"/>
              </a:tblGrid>
              <a:tr h="27850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Grade</a:t>
                      </a:r>
                      <a:endParaRPr lang="en-GB" sz="2000" b="1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C</a:t>
                      </a:r>
                      <a:endParaRPr lang="en-GB" sz="2000" b="1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B</a:t>
                      </a:r>
                      <a:endParaRPr lang="en-GB" sz="2000" b="1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A</a:t>
                      </a:r>
                      <a:endParaRPr lang="en-GB" sz="2000" b="1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A*</a:t>
                      </a:r>
                      <a:endParaRPr lang="en-GB" sz="2000" b="1" dirty="0"/>
                    </a:p>
                  </a:txBody>
                  <a:tcPr marT="45715" marB="45715"/>
                </a:tc>
              </a:tr>
              <a:tr h="3266211">
                <a:tc>
                  <a:txBody>
                    <a:bodyPr/>
                    <a:lstStyle/>
                    <a:p>
                      <a:pPr algn="ctr"/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</a:rPr>
                        <a:t>Grouped Frequency Diagrams and Histograms</a:t>
                      </a:r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5" marB="45715" vert="vert270"/>
                </a:tc>
                <a:tc>
                  <a:txBody>
                    <a:bodyPr/>
                    <a:lstStyle/>
                    <a:p>
                      <a:r>
                        <a:rPr lang="en-GB" sz="2000" b="0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</a:rPr>
                        <a:t> can draw and interpret grouped frequency diagrams.</a:t>
                      </a:r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GB" sz="2000" b="0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</a:rPr>
                        <a:t> can d</a:t>
                      </a:r>
                      <a:r>
                        <a:rPr lang="en-GB" sz="2000" b="0" dirty="0" smtClean="0">
                          <a:solidFill>
                            <a:schemeClr val="tx1"/>
                          </a:solidFill>
                        </a:rPr>
                        <a:t>raw &amp; interpret box plots.</a:t>
                      </a:r>
                    </a:p>
                    <a:p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</a:rPr>
                        <a:t> can d</a:t>
                      </a:r>
                      <a:r>
                        <a:rPr lang="en-GB" sz="2000" b="0" dirty="0" smtClean="0">
                          <a:solidFill>
                            <a:schemeClr val="tx1"/>
                          </a:solidFill>
                        </a:rPr>
                        <a:t>raw Histograms from frequency tables with unequal class intervals.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en-GB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</a:rPr>
                        <a:t>I can interpret Histograms</a:t>
                      </a:r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GB" sz="2000" b="0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</a:rPr>
                        <a:t> can f</a:t>
                      </a:r>
                      <a:r>
                        <a:rPr lang="en-GB" sz="2000" b="0" dirty="0" smtClean="0">
                          <a:solidFill>
                            <a:schemeClr val="tx1"/>
                          </a:solidFill>
                        </a:rPr>
                        <a:t>ind the median, quartiles and interquartile range from a Histogram.</a:t>
                      </a:r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5" marB="45715"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3462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"/>
          <p:cNvSpPr>
            <a:spLocks noChangeArrowheads="1"/>
          </p:cNvSpPr>
          <p:nvPr/>
        </p:nvSpPr>
        <p:spPr bwMode="auto">
          <a:xfrm>
            <a:off x="-68263" y="79375"/>
            <a:ext cx="1349376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>
              <a:latin typeface="Calibri" pitchFamily="34" charset="0"/>
            </a:endParaRPr>
          </a:p>
        </p:txBody>
      </p:sp>
      <p:graphicFrame>
        <p:nvGraphicFramePr>
          <p:cNvPr id="25957" name="Group 3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565682"/>
              </p:ext>
            </p:extLst>
          </p:nvPr>
        </p:nvGraphicFramePr>
        <p:xfrm>
          <a:off x="323528" y="79375"/>
          <a:ext cx="8667766" cy="6457384"/>
        </p:xfrm>
        <a:graphic>
          <a:graphicData uri="http://schemas.openxmlformats.org/drawingml/2006/table">
            <a:tbl>
              <a:tblPr/>
              <a:tblGrid>
                <a:gridCol w="1878016"/>
                <a:gridCol w="1155702"/>
                <a:gridCol w="1300165"/>
                <a:gridCol w="4333883"/>
              </a:tblGrid>
              <a:tr h="120643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charset="0"/>
                        </a:rPr>
                        <a:t>Key Words / symbols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cs typeface="Times New Roman" charset="0"/>
                      </a:endParaRPr>
                    </a:p>
                  </a:txBody>
                  <a:tcPr marL="91439" marR="91439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charset="0"/>
                        </a:rPr>
                        <a:t>Never heard before?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charset="0"/>
                        </a:rPr>
                        <a:t> 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charset="0"/>
                        </a:rPr>
                        <a:t>Heard of but not sure what it means? 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charset="0"/>
                        </a:rPr>
                        <a:t>Know what it means and can explain it in context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charset="0"/>
                        </a:rPr>
                        <a:t>Jot down your ideas here...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2760">
                <a:tc>
                  <a:txBody>
                    <a:bodyPr/>
                    <a:lstStyle/>
                    <a:p>
                      <a:r>
                        <a:rPr lang="en-GB" dirty="0" smtClean="0"/>
                        <a:t>Lower quartile</a:t>
                      </a:r>
                      <a:endParaRPr lang="en-GB" dirty="0"/>
                    </a:p>
                  </a:txBody>
                  <a:tcPr marL="91439" marR="91439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2760">
                <a:tc>
                  <a:txBody>
                    <a:bodyPr/>
                    <a:lstStyle/>
                    <a:p>
                      <a:r>
                        <a:rPr lang="en-GB" dirty="0" smtClean="0"/>
                        <a:t>Upper Quartile</a:t>
                      </a:r>
                      <a:endParaRPr lang="en-GB" dirty="0"/>
                    </a:p>
                  </a:txBody>
                  <a:tcPr marL="91439" marR="91439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2760">
                <a:tc>
                  <a:txBody>
                    <a:bodyPr/>
                    <a:lstStyle/>
                    <a:p>
                      <a:r>
                        <a:rPr lang="en-GB" dirty="0" smtClean="0"/>
                        <a:t>Interquartile Range</a:t>
                      </a:r>
                      <a:endParaRPr lang="en-GB" dirty="0"/>
                    </a:p>
                  </a:txBody>
                  <a:tcPr marL="91439" marR="91439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2760">
                <a:tc>
                  <a:txBody>
                    <a:bodyPr/>
                    <a:lstStyle/>
                    <a:p>
                      <a:r>
                        <a:rPr lang="en-GB" dirty="0" smtClean="0"/>
                        <a:t>Median</a:t>
                      </a:r>
                      <a:endParaRPr lang="en-GB" dirty="0"/>
                    </a:p>
                  </a:txBody>
                  <a:tcPr marL="91439" marR="91439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8090">
                <a:tc>
                  <a:txBody>
                    <a:bodyPr/>
                    <a:lstStyle/>
                    <a:p>
                      <a:r>
                        <a:rPr lang="en-GB" dirty="0" smtClean="0"/>
                        <a:t>Grouped Frequency Diagram</a:t>
                      </a:r>
                      <a:endParaRPr lang="en-GB" dirty="0"/>
                    </a:p>
                  </a:txBody>
                  <a:tcPr marL="91439" marR="91439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2760">
                <a:tc>
                  <a:txBody>
                    <a:bodyPr/>
                    <a:lstStyle/>
                    <a:p>
                      <a:r>
                        <a:rPr lang="en-GB" dirty="0" smtClean="0"/>
                        <a:t>Histograms</a:t>
                      </a:r>
                      <a:endParaRPr lang="en-GB" dirty="0"/>
                    </a:p>
                  </a:txBody>
                  <a:tcPr marL="91439" marR="91439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2760">
                <a:tc>
                  <a:txBody>
                    <a:bodyPr/>
                    <a:lstStyle/>
                    <a:p>
                      <a:r>
                        <a:rPr lang="en-GB" dirty="0" smtClean="0"/>
                        <a:t>Frequency Density.</a:t>
                      </a:r>
                      <a:endParaRPr lang="en-GB" dirty="0"/>
                    </a:p>
                  </a:txBody>
                  <a:tcPr marL="91439" marR="91439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98" name="Picture 4" descr="C:\Documents and Settings\PCC-Staff\My Documents\Downloads\MC91021704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639" y="836711"/>
            <a:ext cx="3714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0" name="Picture 4" descr="C:\Documents and Settings\PCC-Staff\My Documents\Downloads\MC91021704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151" y="836711"/>
            <a:ext cx="3714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:\Documents and Settings\PCC-Staff\My Documents\Downloads\MC91021704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049" y="836710"/>
            <a:ext cx="3714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01194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53867"/>
              </p:ext>
            </p:extLst>
          </p:nvPr>
        </p:nvGraphicFramePr>
        <p:xfrm>
          <a:off x="179513" y="188640"/>
          <a:ext cx="8712968" cy="648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2968"/>
              </a:tblGrid>
              <a:tr h="422757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Grade </a:t>
                      </a: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Questions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57963"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r>
                        <a:rPr lang="en-GB" dirty="0" smtClean="0"/>
                        <a:t>The frequency</a:t>
                      </a:r>
                      <a:r>
                        <a:rPr lang="en-GB" baseline="0" dirty="0" smtClean="0"/>
                        <a:t> diagram</a:t>
                      </a:r>
                      <a:r>
                        <a:rPr lang="en-GB" dirty="0" smtClean="0"/>
                        <a:t> opposite </a:t>
                      </a:r>
                    </a:p>
                    <a:p>
                      <a:r>
                        <a:rPr lang="en-GB" dirty="0" smtClean="0"/>
                        <a:t>shows the heights of pupils</a:t>
                      </a:r>
                      <a:r>
                        <a:rPr lang="en-GB" baseline="0" dirty="0" smtClean="0"/>
                        <a:t> in a class.</a:t>
                      </a:r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r>
                        <a:rPr lang="en-GB" dirty="0" smtClean="0"/>
                        <a:t>(</a:t>
                      </a:r>
                      <a:r>
                        <a:rPr lang="en-GB" dirty="0" err="1" smtClean="0"/>
                        <a:t>i</a:t>
                      </a:r>
                      <a:r>
                        <a:rPr lang="en-GB" dirty="0" smtClean="0"/>
                        <a:t>)</a:t>
                      </a:r>
                    </a:p>
                    <a:p>
                      <a:endParaRPr lang="en-GB" dirty="0" smtClean="0"/>
                    </a:p>
                    <a:p>
                      <a:r>
                        <a:rPr lang="en-GB" dirty="0" smtClean="0"/>
                        <a:t>(ii)</a:t>
                      </a:r>
                    </a:p>
                    <a:p>
                      <a:endParaRPr lang="en-GB" dirty="0" smtClean="0"/>
                    </a:p>
                    <a:p>
                      <a:r>
                        <a:rPr lang="en-GB" dirty="0" smtClean="0"/>
                        <a:t>(iii)</a:t>
                      </a:r>
                    </a:p>
                    <a:p>
                      <a:endParaRPr lang="en-GB" dirty="0" smtClean="0"/>
                    </a:p>
                    <a:p>
                      <a:r>
                        <a:rPr lang="en-GB" dirty="0" smtClean="0"/>
                        <a:t>(iv)</a:t>
                      </a:r>
                      <a:endParaRPr lang="en-GB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96" t="14828" r="2884" b="23999"/>
          <a:stretch/>
        </p:blipFill>
        <p:spPr bwMode="auto">
          <a:xfrm>
            <a:off x="277741" y="1765651"/>
            <a:ext cx="4312274" cy="2138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917496" y="795893"/>
            <a:ext cx="3600400" cy="5184576"/>
            <a:chOff x="5016479" y="764704"/>
            <a:chExt cx="3299937" cy="4545796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1" t="17165" r="52037" b="17875"/>
            <a:stretch/>
          </p:blipFill>
          <p:spPr bwMode="auto">
            <a:xfrm rot="16200000">
              <a:off x="4862964" y="1553862"/>
              <a:ext cx="4001259" cy="24229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6156176" y="4941168"/>
              <a:ext cx="2160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Height in m</a:t>
              </a:r>
              <a:endParaRPr lang="en-GB" dirty="0"/>
            </a:p>
          </p:txBody>
        </p:sp>
        <p:sp>
          <p:nvSpPr>
            <p:cNvPr id="7" name="TextBox 6"/>
            <p:cNvSpPr txBox="1"/>
            <p:nvPr/>
          </p:nvSpPr>
          <p:spPr>
            <a:xfrm rot="16200000">
              <a:off x="4121025" y="2218720"/>
              <a:ext cx="2160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Frequency</a:t>
              </a:r>
              <a:endParaRPr lang="en-GB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364087" y="3212976"/>
              <a:ext cx="4320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2</a:t>
              </a:r>
              <a:endParaRPr lang="en-GB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364086" y="2768796"/>
              <a:ext cx="4320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4</a:t>
              </a:r>
              <a:endParaRPr lang="en-GB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79611" y="2367745"/>
              <a:ext cx="4320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6</a:t>
              </a:r>
              <a:endParaRPr lang="en-GB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366290" y="1977400"/>
              <a:ext cx="4320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8</a:t>
              </a:r>
              <a:endParaRPr lang="en-GB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364087" y="1547053"/>
              <a:ext cx="4320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10</a:t>
              </a:r>
              <a:endParaRPr lang="en-GB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364085" y="1177721"/>
              <a:ext cx="4320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12</a:t>
              </a:r>
              <a:endParaRPr lang="en-GB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364087" y="764704"/>
              <a:ext cx="4320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14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21581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285614"/>
              </p:ext>
            </p:extLst>
          </p:nvPr>
        </p:nvGraphicFramePr>
        <p:xfrm>
          <a:off x="179513" y="188640"/>
          <a:ext cx="8856983" cy="6552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6983"/>
              </a:tblGrid>
              <a:tr h="422757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Grade </a:t>
                      </a: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Questions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9971">
                <a:tc>
                  <a:txBody>
                    <a:bodyPr/>
                    <a:lstStyle/>
                    <a:p>
                      <a:endParaRPr lang="en-GB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9" name="Rectangle 7"/>
          <p:cNvSpPr>
            <a:spLocks noChangeArrowheads="1"/>
          </p:cNvSpPr>
          <p:nvPr/>
        </p:nvSpPr>
        <p:spPr bwMode="auto">
          <a:xfrm>
            <a:off x="244758" y="721941"/>
            <a:ext cx="85693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Here are some race times in seconds </a:t>
            </a:r>
            <a:r>
              <a:rPr lang="en-GB" dirty="0" smtClean="0">
                <a:solidFill>
                  <a:schemeClr val="tx1"/>
                </a:solidFill>
              </a:rPr>
              <a:t>from a downhill racing </a:t>
            </a:r>
            <a:r>
              <a:rPr lang="en-GB" dirty="0">
                <a:solidFill>
                  <a:schemeClr val="tx1"/>
                </a:solidFill>
              </a:rPr>
              <a:t>event.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091273"/>
            <a:ext cx="6432138" cy="1914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3688371"/>
            <a:ext cx="3548248" cy="2377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" name="Rectangle 7"/>
          <p:cNvSpPr>
            <a:spLocks noChangeArrowheads="1"/>
          </p:cNvSpPr>
          <p:nvPr/>
        </p:nvSpPr>
        <p:spPr bwMode="auto">
          <a:xfrm>
            <a:off x="258078" y="2996952"/>
            <a:ext cx="85693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dirty="0" smtClean="0"/>
              <a:t>Complete the table and draw a frequency diagram to represent the results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  <a:endParaRPr lang="en-GB" dirty="0">
              <a:solidFill>
                <a:schemeClr val="tx1"/>
              </a:solidFill>
            </a:endParaRPr>
          </a:p>
        </p:txBody>
      </p:sp>
      <p:grpSp>
        <p:nvGrpSpPr>
          <p:cNvPr id="96" name="Group 88"/>
          <p:cNvGrpSpPr>
            <a:grpSpLocks/>
          </p:cNvGrpSpPr>
          <p:nvPr/>
        </p:nvGrpSpPr>
        <p:grpSpPr bwMode="auto">
          <a:xfrm>
            <a:off x="3915875" y="3444595"/>
            <a:ext cx="5000580" cy="3068008"/>
            <a:chOff x="793" y="1162"/>
            <a:chExt cx="4174" cy="2404"/>
          </a:xfrm>
        </p:grpSpPr>
        <p:sp>
          <p:nvSpPr>
            <p:cNvPr id="97" name="Rectangle 85"/>
            <p:cNvSpPr>
              <a:spLocks noChangeArrowheads="1"/>
            </p:cNvSpPr>
            <p:nvPr/>
          </p:nvSpPr>
          <p:spPr bwMode="auto">
            <a:xfrm>
              <a:off x="793" y="1162"/>
              <a:ext cx="4174" cy="2404"/>
            </a:xfrm>
            <a:prstGeom prst="rect">
              <a:avLst/>
            </a:prstGeom>
            <a:solidFill>
              <a:srgbClr val="DFCEEA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98" name="Group 87"/>
            <p:cNvGrpSpPr>
              <a:grpSpLocks/>
            </p:cNvGrpSpPr>
            <p:nvPr/>
          </p:nvGrpSpPr>
          <p:grpSpPr bwMode="auto">
            <a:xfrm>
              <a:off x="818" y="1207"/>
              <a:ext cx="4012" cy="2337"/>
              <a:chOff x="818" y="1207"/>
              <a:chExt cx="4012" cy="2337"/>
            </a:xfrm>
          </p:grpSpPr>
          <p:sp>
            <p:nvSpPr>
              <p:cNvPr id="99" name="Line 73"/>
              <p:cNvSpPr>
                <a:spLocks noChangeShapeType="1"/>
              </p:cNvSpPr>
              <p:nvPr/>
            </p:nvSpPr>
            <p:spPr bwMode="auto">
              <a:xfrm>
                <a:off x="1774" y="3048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0" name="Line 74"/>
              <p:cNvSpPr>
                <a:spLocks noChangeShapeType="1"/>
              </p:cNvSpPr>
              <p:nvPr/>
            </p:nvSpPr>
            <p:spPr bwMode="auto">
              <a:xfrm>
                <a:off x="2306" y="3048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1" name="Line 75"/>
              <p:cNvSpPr>
                <a:spLocks noChangeShapeType="1"/>
              </p:cNvSpPr>
              <p:nvPr/>
            </p:nvSpPr>
            <p:spPr bwMode="auto">
              <a:xfrm>
                <a:off x="2838" y="3048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2" name="Line 76"/>
              <p:cNvSpPr>
                <a:spLocks noChangeShapeType="1"/>
              </p:cNvSpPr>
              <p:nvPr/>
            </p:nvSpPr>
            <p:spPr bwMode="auto">
              <a:xfrm>
                <a:off x="3370" y="3048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3" name="Line 77"/>
              <p:cNvSpPr>
                <a:spLocks noChangeShapeType="1"/>
              </p:cNvSpPr>
              <p:nvPr/>
            </p:nvSpPr>
            <p:spPr bwMode="auto">
              <a:xfrm>
                <a:off x="3902" y="3048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" name="Line 78"/>
              <p:cNvSpPr>
                <a:spLocks noChangeShapeType="1"/>
              </p:cNvSpPr>
              <p:nvPr/>
            </p:nvSpPr>
            <p:spPr bwMode="auto">
              <a:xfrm>
                <a:off x="4435" y="3048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5" name="Rectangle 68"/>
              <p:cNvSpPr>
                <a:spLocks noChangeArrowheads="1"/>
              </p:cNvSpPr>
              <p:nvPr/>
            </p:nvSpPr>
            <p:spPr bwMode="auto">
              <a:xfrm>
                <a:off x="1383" y="2188"/>
                <a:ext cx="3433" cy="30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6" name="Rectangle 67"/>
              <p:cNvSpPr>
                <a:spLocks noChangeArrowheads="1"/>
              </p:cNvSpPr>
              <p:nvPr/>
            </p:nvSpPr>
            <p:spPr bwMode="auto">
              <a:xfrm>
                <a:off x="1383" y="2489"/>
                <a:ext cx="3433" cy="30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7" name="Rectangle 64"/>
              <p:cNvSpPr>
                <a:spLocks noChangeArrowheads="1"/>
              </p:cNvSpPr>
              <p:nvPr/>
            </p:nvSpPr>
            <p:spPr bwMode="auto">
              <a:xfrm>
                <a:off x="1383" y="2789"/>
                <a:ext cx="3433" cy="30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8" name="Rectangle 70"/>
              <p:cNvSpPr>
                <a:spLocks noChangeArrowheads="1"/>
              </p:cNvSpPr>
              <p:nvPr/>
            </p:nvSpPr>
            <p:spPr bwMode="auto">
              <a:xfrm>
                <a:off x="1383" y="1887"/>
                <a:ext cx="3433" cy="30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9" name="Rectangle 71"/>
              <p:cNvSpPr>
                <a:spLocks noChangeArrowheads="1"/>
              </p:cNvSpPr>
              <p:nvPr/>
            </p:nvSpPr>
            <p:spPr bwMode="auto">
              <a:xfrm>
                <a:off x="1383" y="1586"/>
                <a:ext cx="3433" cy="30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0" name="Rectangle 72"/>
              <p:cNvSpPr>
                <a:spLocks noChangeArrowheads="1"/>
              </p:cNvSpPr>
              <p:nvPr/>
            </p:nvSpPr>
            <p:spPr bwMode="auto">
              <a:xfrm>
                <a:off x="1383" y="1285"/>
                <a:ext cx="3433" cy="30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1" name="Text Box 5"/>
              <p:cNvSpPr txBox="1">
                <a:spLocks noChangeArrowheads="1"/>
              </p:cNvSpPr>
              <p:nvPr/>
            </p:nvSpPr>
            <p:spPr bwMode="auto">
              <a:xfrm rot="16169467">
                <a:off x="390" y="1864"/>
                <a:ext cx="114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2000" dirty="0">
                    <a:solidFill>
                      <a:schemeClr val="tx1"/>
                    </a:solidFill>
                  </a:rPr>
                  <a:t>Frequency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Text Box 35"/>
              <p:cNvSpPr txBox="1">
                <a:spLocks noChangeArrowheads="1"/>
              </p:cNvSpPr>
              <p:nvPr/>
            </p:nvSpPr>
            <p:spPr bwMode="auto">
              <a:xfrm>
                <a:off x="1641" y="3118"/>
                <a:ext cx="286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sz="1900"/>
                  <a:t>80</a:t>
                </a:r>
              </a:p>
            </p:txBody>
          </p:sp>
          <p:sp>
            <p:nvSpPr>
              <p:cNvPr id="113" name="Line 44"/>
              <p:cNvSpPr>
                <a:spLocks noChangeShapeType="1"/>
              </p:cNvSpPr>
              <p:nvPr/>
            </p:nvSpPr>
            <p:spPr bwMode="auto">
              <a:xfrm>
                <a:off x="1389" y="1285"/>
                <a:ext cx="1" cy="180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" name="Line 45"/>
              <p:cNvSpPr>
                <a:spLocks noChangeShapeType="1"/>
              </p:cNvSpPr>
              <p:nvPr/>
            </p:nvSpPr>
            <p:spPr bwMode="auto">
              <a:xfrm>
                <a:off x="1337" y="3090"/>
                <a:ext cx="5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" name="Line 46"/>
              <p:cNvSpPr>
                <a:spLocks noChangeShapeType="1"/>
              </p:cNvSpPr>
              <p:nvPr/>
            </p:nvSpPr>
            <p:spPr bwMode="auto">
              <a:xfrm>
                <a:off x="1337" y="2792"/>
                <a:ext cx="5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6" name="Line 47"/>
              <p:cNvSpPr>
                <a:spLocks noChangeShapeType="1"/>
              </p:cNvSpPr>
              <p:nvPr/>
            </p:nvSpPr>
            <p:spPr bwMode="auto">
              <a:xfrm>
                <a:off x="1337" y="2488"/>
                <a:ext cx="5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7" name="Line 48"/>
              <p:cNvSpPr>
                <a:spLocks noChangeShapeType="1"/>
              </p:cNvSpPr>
              <p:nvPr/>
            </p:nvSpPr>
            <p:spPr bwMode="auto">
              <a:xfrm>
                <a:off x="1337" y="2191"/>
                <a:ext cx="5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8" name="Line 49"/>
              <p:cNvSpPr>
                <a:spLocks noChangeShapeType="1"/>
              </p:cNvSpPr>
              <p:nvPr/>
            </p:nvSpPr>
            <p:spPr bwMode="auto">
              <a:xfrm>
                <a:off x="1337" y="1886"/>
                <a:ext cx="5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9" name="Line 50"/>
              <p:cNvSpPr>
                <a:spLocks noChangeShapeType="1"/>
              </p:cNvSpPr>
              <p:nvPr/>
            </p:nvSpPr>
            <p:spPr bwMode="auto">
              <a:xfrm>
                <a:off x="1337" y="1589"/>
                <a:ext cx="5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0" name="Line 51"/>
              <p:cNvSpPr>
                <a:spLocks noChangeShapeType="1"/>
              </p:cNvSpPr>
              <p:nvPr/>
            </p:nvSpPr>
            <p:spPr bwMode="auto">
              <a:xfrm>
                <a:off x="1337" y="1285"/>
                <a:ext cx="5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1" name="Rectangle 52"/>
              <p:cNvSpPr>
                <a:spLocks noChangeArrowheads="1"/>
              </p:cNvSpPr>
              <p:nvPr/>
            </p:nvSpPr>
            <p:spPr bwMode="auto">
              <a:xfrm>
                <a:off x="1206" y="3012"/>
                <a:ext cx="85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1900">
                    <a:solidFill>
                      <a:schemeClr val="tx1"/>
                    </a:solidFill>
                  </a:rPr>
                  <a:t>0</a:t>
                </a:r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122" name="Rectangle 53"/>
              <p:cNvSpPr>
                <a:spLocks noChangeArrowheads="1"/>
              </p:cNvSpPr>
              <p:nvPr/>
            </p:nvSpPr>
            <p:spPr bwMode="auto">
              <a:xfrm>
                <a:off x="1206" y="2714"/>
                <a:ext cx="85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1900">
                    <a:solidFill>
                      <a:schemeClr val="tx1"/>
                    </a:solidFill>
                  </a:rPr>
                  <a:t>5</a:t>
                </a:r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123" name="Rectangle 54"/>
              <p:cNvSpPr>
                <a:spLocks noChangeArrowheads="1"/>
              </p:cNvSpPr>
              <p:nvPr/>
            </p:nvSpPr>
            <p:spPr bwMode="auto">
              <a:xfrm>
                <a:off x="1122" y="2410"/>
                <a:ext cx="170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1900">
                    <a:solidFill>
                      <a:schemeClr val="tx1"/>
                    </a:solidFill>
                  </a:rPr>
                  <a:t>10</a:t>
                </a:r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124" name="Rectangle 55"/>
              <p:cNvSpPr>
                <a:spLocks noChangeArrowheads="1"/>
              </p:cNvSpPr>
              <p:nvPr/>
            </p:nvSpPr>
            <p:spPr bwMode="auto">
              <a:xfrm>
                <a:off x="1122" y="2113"/>
                <a:ext cx="170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1900">
                    <a:solidFill>
                      <a:schemeClr val="tx1"/>
                    </a:solidFill>
                  </a:rPr>
                  <a:t>15</a:t>
                </a:r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125" name="Rectangle 56"/>
              <p:cNvSpPr>
                <a:spLocks noChangeArrowheads="1"/>
              </p:cNvSpPr>
              <p:nvPr/>
            </p:nvSpPr>
            <p:spPr bwMode="auto">
              <a:xfrm>
                <a:off x="1122" y="1809"/>
                <a:ext cx="170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1900">
                    <a:solidFill>
                      <a:schemeClr val="tx1"/>
                    </a:solidFill>
                  </a:rPr>
                  <a:t>20</a:t>
                </a:r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126" name="Rectangle 57"/>
              <p:cNvSpPr>
                <a:spLocks noChangeArrowheads="1"/>
              </p:cNvSpPr>
              <p:nvPr/>
            </p:nvSpPr>
            <p:spPr bwMode="auto">
              <a:xfrm>
                <a:off x="1122" y="1511"/>
                <a:ext cx="170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1900">
                    <a:solidFill>
                      <a:schemeClr val="tx1"/>
                    </a:solidFill>
                  </a:rPr>
                  <a:t>25</a:t>
                </a:r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127" name="Rectangle 58"/>
              <p:cNvSpPr>
                <a:spLocks noChangeArrowheads="1"/>
              </p:cNvSpPr>
              <p:nvPr/>
            </p:nvSpPr>
            <p:spPr bwMode="auto">
              <a:xfrm>
                <a:off x="1122" y="1207"/>
                <a:ext cx="170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1900">
                    <a:solidFill>
                      <a:schemeClr val="tx1"/>
                    </a:solidFill>
                  </a:rPr>
                  <a:t>30</a:t>
                </a:r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128" name="Text Box 59"/>
              <p:cNvSpPr txBox="1">
                <a:spLocks noChangeArrowheads="1"/>
              </p:cNvSpPr>
              <p:nvPr/>
            </p:nvSpPr>
            <p:spPr bwMode="auto">
              <a:xfrm>
                <a:off x="2164" y="3118"/>
                <a:ext cx="286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sz="1900"/>
                  <a:t>85</a:t>
                </a:r>
              </a:p>
            </p:txBody>
          </p:sp>
          <p:sp>
            <p:nvSpPr>
              <p:cNvPr id="129" name="Text Box 60"/>
              <p:cNvSpPr txBox="1">
                <a:spLocks noChangeArrowheads="1"/>
              </p:cNvSpPr>
              <p:nvPr/>
            </p:nvSpPr>
            <p:spPr bwMode="auto">
              <a:xfrm>
                <a:off x="2687" y="3118"/>
                <a:ext cx="286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sz="1900"/>
                  <a:t>90</a:t>
                </a:r>
              </a:p>
            </p:txBody>
          </p:sp>
          <p:sp>
            <p:nvSpPr>
              <p:cNvPr id="130" name="Text Box 61"/>
              <p:cNvSpPr txBox="1">
                <a:spLocks noChangeArrowheads="1"/>
              </p:cNvSpPr>
              <p:nvPr/>
            </p:nvSpPr>
            <p:spPr bwMode="auto">
              <a:xfrm>
                <a:off x="3221" y="3118"/>
                <a:ext cx="286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sz="1900"/>
                  <a:t>95</a:t>
                </a:r>
              </a:p>
            </p:txBody>
          </p:sp>
          <p:sp>
            <p:nvSpPr>
              <p:cNvPr id="131" name="Text Box 62"/>
              <p:cNvSpPr txBox="1">
                <a:spLocks noChangeArrowheads="1"/>
              </p:cNvSpPr>
              <p:nvPr/>
            </p:nvSpPr>
            <p:spPr bwMode="auto">
              <a:xfrm>
                <a:off x="3714" y="3118"/>
                <a:ext cx="371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sz="1900"/>
                  <a:t>100</a:t>
                </a:r>
              </a:p>
            </p:txBody>
          </p:sp>
          <p:sp>
            <p:nvSpPr>
              <p:cNvPr id="132" name="Text Box 63"/>
              <p:cNvSpPr txBox="1">
                <a:spLocks noChangeArrowheads="1"/>
              </p:cNvSpPr>
              <p:nvPr/>
            </p:nvSpPr>
            <p:spPr bwMode="auto">
              <a:xfrm>
                <a:off x="4233" y="3118"/>
                <a:ext cx="371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sz="1900"/>
                  <a:t>105</a:t>
                </a:r>
              </a:p>
            </p:txBody>
          </p:sp>
          <p:sp>
            <p:nvSpPr>
              <p:cNvPr id="133" name="Rectangle 79"/>
              <p:cNvSpPr>
                <a:spLocks noChangeArrowheads="1"/>
              </p:cNvSpPr>
              <p:nvPr/>
            </p:nvSpPr>
            <p:spPr bwMode="auto">
              <a:xfrm>
                <a:off x="2500" y="3294"/>
                <a:ext cx="1361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2000">
                    <a:solidFill>
                      <a:schemeClr val="tx1"/>
                    </a:solidFill>
                  </a:rPr>
                  <a:t>Times in seconds</a:t>
                </a:r>
                <a:endParaRPr lang="en-US" sz="200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Line 80"/>
              <p:cNvSpPr>
                <a:spLocks noChangeShapeType="1"/>
              </p:cNvSpPr>
              <p:nvPr/>
            </p:nvSpPr>
            <p:spPr bwMode="auto">
              <a:xfrm>
                <a:off x="1383" y="3091"/>
                <a:ext cx="344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2244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218159"/>
              </p:ext>
            </p:extLst>
          </p:nvPr>
        </p:nvGraphicFramePr>
        <p:xfrm>
          <a:off x="179512" y="188640"/>
          <a:ext cx="8856984" cy="6552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6984"/>
              </a:tblGrid>
              <a:tr h="422757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Grade </a:t>
                      </a: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Questions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9971">
                <a:tc>
                  <a:txBody>
                    <a:bodyPr/>
                    <a:lstStyle/>
                    <a:p>
                      <a:endParaRPr lang="en-GB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27484"/>
            <a:ext cx="6969618" cy="2822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914359"/>
              </p:ext>
            </p:extLst>
          </p:nvPr>
        </p:nvGraphicFramePr>
        <p:xfrm>
          <a:off x="419696" y="1628800"/>
          <a:ext cx="60960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Least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Lower Quartile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Median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Upper Quartile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Greatest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Time in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 Minutes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19696" y="795753"/>
            <a:ext cx="70567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table below shows information about the times, in minutes, a group of students took to answer 10 maths questions.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On the grid below draw a box plot to show the information in the table.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89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16237"/>
              </p:ext>
            </p:extLst>
          </p:nvPr>
        </p:nvGraphicFramePr>
        <p:xfrm>
          <a:off x="179512" y="188640"/>
          <a:ext cx="8901815" cy="6336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01815"/>
              </a:tblGrid>
              <a:tr h="40882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Grade </a:t>
                      </a: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Questions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27884">
                <a:tc>
                  <a:txBody>
                    <a:bodyPr/>
                    <a:lstStyle/>
                    <a:p>
                      <a:endParaRPr lang="en-GB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76" r="64093"/>
          <a:stretch/>
        </p:blipFill>
        <p:spPr bwMode="auto">
          <a:xfrm>
            <a:off x="291685" y="3838669"/>
            <a:ext cx="2338523" cy="1996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550" y="928326"/>
            <a:ext cx="6316930" cy="4798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1685" y="928326"/>
            <a:ext cx="205776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Kelly recorded the length of time 48 teachers took to travel to school on Monday. The table shows information about these travel times in minutes.</a:t>
            </a:r>
          </a:p>
          <a:p>
            <a:endParaRPr lang="en-GB" sz="1400" dirty="0"/>
          </a:p>
          <a:p>
            <a:r>
              <a:rPr lang="en-GB" sz="1400" dirty="0" smtClean="0"/>
              <a:t>a) Work out the number of teachers with a travel time of 35 minutes or more.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81077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809480"/>
              </p:ext>
            </p:extLst>
          </p:nvPr>
        </p:nvGraphicFramePr>
        <p:xfrm>
          <a:off x="179513" y="188640"/>
          <a:ext cx="8784976" cy="6552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4976"/>
              </a:tblGrid>
              <a:tr h="422757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Grade </a:t>
                      </a: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Questions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9971">
                <a:tc>
                  <a:txBody>
                    <a:bodyPr/>
                    <a:lstStyle/>
                    <a:p>
                      <a:endParaRPr lang="en-GB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79629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07762"/>
            <a:ext cx="6480720" cy="408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013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026582"/>
              </p:ext>
            </p:extLst>
          </p:nvPr>
        </p:nvGraphicFramePr>
        <p:xfrm>
          <a:off x="179513" y="188640"/>
          <a:ext cx="8784976" cy="6336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4976"/>
              </a:tblGrid>
              <a:tr h="40882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Grade </a:t>
                      </a: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Questions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27884">
                <a:tc>
                  <a:txBody>
                    <a:bodyPr/>
                    <a:lstStyle/>
                    <a:p>
                      <a:endParaRPr lang="en-GB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6200473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7877138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844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740</Words>
  <Application>Microsoft Office PowerPoint</Application>
  <PresentationFormat>On-screen Show (4:3)</PresentationFormat>
  <Paragraphs>181</Paragraphs>
  <Slides>14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zeb1</dc:creator>
  <cp:lastModifiedBy>zeb1</cp:lastModifiedBy>
  <cp:revision>18</cp:revision>
  <dcterms:created xsi:type="dcterms:W3CDTF">2014-09-21T07:31:53Z</dcterms:created>
  <dcterms:modified xsi:type="dcterms:W3CDTF">2015-03-01T19:26:39Z</dcterms:modified>
</cp:coreProperties>
</file>