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75" r:id="rId13"/>
    <p:sldId id="277" r:id="rId14"/>
    <p:sldId id="276" r:id="rId15"/>
    <p:sldId id="278" r:id="rId16"/>
    <p:sldId id="267" r:id="rId17"/>
    <p:sldId id="269" r:id="rId18"/>
    <p:sldId id="270" r:id="rId19"/>
    <p:sldId id="271" r:id="rId20"/>
    <p:sldId id="272" r:id="rId21"/>
    <p:sldId id="273" r:id="rId22"/>
    <p:sldId id="274"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229512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373975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58568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A7E48E-F112-4452-8D32-6EE44769066B}" type="datetimeFigureOut">
              <a:rPr lang="en-GB" smtClean="0"/>
              <a:t>20/10/2013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11395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A7E48E-F112-4452-8D32-6EE44769066B}" type="datetimeFigureOut">
              <a:rPr lang="en-GB" smtClean="0"/>
              <a:t>20/10/2013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78461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A7E48E-F112-4452-8D32-6EE44769066B}" type="datetimeFigureOut">
              <a:rPr lang="en-GB" smtClean="0"/>
              <a:t>20/10/2013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4133827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A7E48E-F112-4452-8D32-6EE44769066B}" type="datetimeFigureOut">
              <a:rPr lang="en-GB" smtClean="0"/>
              <a:t>20/10/2013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87969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A7E48E-F112-4452-8D32-6EE44769066B}" type="datetimeFigureOut">
              <a:rPr lang="en-GB" smtClean="0"/>
              <a:t>20/10/2013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310108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7E48E-F112-4452-8D32-6EE44769066B}" type="datetimeFigureOut">
              <a:rPr lang="en-GB" smtClean="0"/>
              <a:t>20/10/2013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1485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7E48E-F112-4452-8D32-6EE44769066B}" type="datetimeFigureOut">
              <a:rPr lang="en-GB" smtClean="0"/>
              <a:t>20/10/2013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256573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A7E48E-F112-4452-8D32-6EE44769066B}" type="datetimeFigureOut">
              <a:rPr lang="en-GB" smtClean="0"/>
              <a:t>20/10/2013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04C9BF-A5D8-471F-A38D-115D45E6FB21}" type="slidenum">
              <a:rPr lang="en-GB" smtClean="0"/>
              <a:t>‹#›</a:t>
            </a:fld>
            <a:endParaRPr lang="en-GB"/>
          </a:p>
        </p:txBody>
      </p:sp>
    </p:spTree>
    <p:extLst>
      <p:ext uri="{BB962C8B-B14F-4D97-AF65-F5344CB8AC3E}">
        <p14:creationId xmlns:p14="http://schemas.microsoft.com/office/powerpoint/2010/main" val="138226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7E48E-F112-4452-8D32-6EE44769066B}" type="datetimeFigureOut">
              <a:rPr lang="en-GB" smtClean="0"/>
              <a:t>20/10/2013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4C9BF-A5D8-471F-A38D-115D45E6FB21}" type="slidenum">
              <a:rPr lang="en-GB" smtClean="0"/>
              <a:t>‹#›</a:t>
            </a:fld>
            <a:endParaRPr lang="en-GB"/>
          </a:p>
        </p:txBody>
      </p:sp>
    </p:spTree>
    <p:extLst>
      <p:ext uri="{BB962C8B-B14F-4D97-AF65-F5344CB8AC3E}">
        <p14:creationId xmlns:p14="http://schemas.microsoft.com/office/powerpoint/2010/main" val="2775138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548681"/>
            <a:ext cx="8206680" cy="3051770"/>
          </a:xfrm>
        </p:spPr>
        <p:txBody>
          <a:bodyPr>
            <a:normAutofit/>
          </a:bodyPr>
          <a:lstStyle/>
          <a:p>
            <a:pPr algn="l"/>
            <a:r>
              <a:rPr lang="en-GB" i="1" dirty="0" smtClean="0"/>
              <a:t>‘You must learn to fail intelligently. Failing is one of the greatest arts in the world. One fails forward towards success.’</a:t>
            </a:r>
            <a:endParaRPr lang="en-GB" i="1" dirty="0"/>
          </a:p>
        </p:txBody>
      </p:sp>
      <p:sp>
        <p:nvSpPr>
          <p:cNvPr id="3" name="Subtitle 2"/>
          <p:cNvSpPr>
            <a:spLocks noGrp="1"/>
          </p:cNvSpPr>
          <p:nvPr>
            <p:ph type="subTitle" idx="1"/>
          </p:nvPr>
        </p:nvSpPr>
        <p:spPr>
          <a:xfrm>
            <a:off x="323528" y="3513228"/>
            <a:ext cx="4752528" cy="1752600"/>
          </a:xfrm>
        </p:spPr>
        <p:txBody>
          <a:bodyPr>
            <a:noAutofit/>
          </a:bodyPr>
          <a:lstStyle/>
          <a:p>
            <a:r>
              <a:rPr lang="en-GB" sz="2000" dirty="0" smtClean="0">
                <a:solidFill>
                  <a:schemeClr val="tx1"/>
                </a:solidFill>
              </a:rPr>
              <a:t>Thomas Edison: Inventor of:-</a:t>
            </a:r>
          </a:p>
          <a:p>
            <a:endParaRPr lang="en-GB" sz="2000" dirty="0" smtClean="0">
              <a:solidFill>
                <a:schemeClr val="tx1"/>
              </a:solidFill>
            </a:endParaRPr>
          </a:p>
          <a:p>
            <a:pPr marL="457200" indent="-457200" algn="l">
              <a:buFont typeface="Arial" pitchFamily="34" charset="0"/>
              <a:buChar char="•"/>
            </a:pPr>
            <a:r>
              <a:rPr lang="en-GB" sz="2000" dirty="0" smtClean="0">
                <a:solidFill>
                  <a:schemeClr val="tx1"/>
                </a:solidFill>
              </a:rPr>
              <a:t>The light bulb, </a:t>
            </a:r>
          </a:p>
          <a:p>
            <a:pPr marL="457200" indent="-457200" algn="l">
              <a:buFont typeface="Arial" pitchFamily="34" charset="0"/>
              <a:buChar char="•"/>
            </a:pPr>
            <a:r>
              <a:rPr lang="en-GB" sz="2000" dirty="0" smtClean="0">
                <a:solidFill>
                  <a:schemeClr val="tx1"/>
                </a:solidFill>
              </a:rPr>
              <a:t>The Phonograph, the world’s first method of recording and playing back sound, </a:t>
            </a:r>
          </a:p>
          <a:p>
            <a:pPr marL="457200" indent="-457200" algn="l">
              <a:buFont typeface="Arial" pitchFamily="34" charset="0"/>
              <a:buChar char="•"/>
            </a:pPr>
            <a:r>
              <a:rPr lang="en-GB" sz="2000" dirty="0" smtClean="0">
                <a:solidFill>
                  <a:schemeClr val="tx1"/>
                </a:solidFill>
              </a:rPr>
              <a:t>Batteries </a:t>
            </a:r>
          </a:p>
          <a:p>
            <a:pPr marL="342900" indent="-342900" algn="l">
              <a:buFont typeface="Arial" pitchFamily="34" charset="0"/>
              <a:buChar char="•"/>
            </a:pPr>
            <a:r>
              <a:rPr lang="en-GB" sz="2000" dirty="0" smtClean="0">
                <a:solidFill>
                  <a:schemeClr val="tx1"/>
                </a:solidFill>
              </a:rPr>
              <a:t>  and over 1093 more inventions</a:t>
            </a:r>
          </a:p>
          <a:p>
            <a:pPr algn="l"/>
            <a:endParaRPr lang="en-GB" sz="2000" dirty="0" smtClean="0"/>
          </a:p>
          <a:p>
            <a:pPr marL="457200" indent="-457200" algn="l">
              <a:buFont typeface="Arial" pitchFamily="34" charset="0"/>
              <a:buChar char="•"/>
            </a:pPr>
            <a:endParaRPr lang="en-GB" sz="2000" dirty="0"/>
          </a:p>
        </p:txBody>
      </p:sp>
      <p:pic>
        <p:nvPicPr>
          <p:cNvPr id="1026" name="Picture 2" descr="http://www.biography.com/imported/images/Biography/Images/Profiles/E/Thomas-Edison-9284349-1-4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501008"/>
            <a:ext cx="3108970" cy="310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05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5" name="Cloud Callout 4"/>
          <p:cNvSpPr/>
          <p:nvPr/>
        </p:nvSpPr>
        <p:spPr>
          <a:xfrm>
            <a:off x="179512" y="1412776"/>
            <a:ext cx="4051300" cy="30353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I am only interested in feedback if it reflects my ability or when it tells me if I was right or wrong.</a:t>
            </a:r>
            <a:endParaRPr lang="en-GB" sz="1100">
              <a:effectLst/>
              <a:ea typeface="Calibri"/>
              <a:cs typeface="Times New Roman"/>
            </a:endParaRPr>
          </a:p>
        </p:txBody>
      </p:sp>
      <p:sp>
        <p:nvSpPr>
          <p:cNvPr id="6" name="Cloud Callout 5"/>
          <p:cNvSpPr/>
          <p:nvPr/>
        </p:nvSpPr>
        <p:spPr>
          <a:xfrm>
            <a:off x="4716016" y="2987576"/>
            <a:ext cx="4076700" cy="2921000"/>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Feedback is important to me as it gives me information that can stretch my knowledge.</a:t>
            </a:r>
            <a:endParaRPr lang="en-GB" sz="1100">
              <a:effectLst/>
              <a:ea typeface="Calibri"/>
              <a:cs typeface="Times New Roman"/>
            </a:endParaRPr>
          </a:p>
        </p:txBody>
      </p:sp>
    </p:spTree>
    <p:extLst>
      <p:ext uri="{BB962C8B-B14F-4D97-AF65-F5344CB8AC3E}">
        <p14:creationId xmlns:p14="http://schemas.microsoft.com/office/powerpoint/2010/main" val="21948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7" name="Cloud Callout 6"/>
          <p:cNvSpPr/>
          <p:nvPr/>
        </p:nvSpPr>
        <p:spPr>
          <a:xfrm>
            <a:off x="4547204" y="2708920"/>
            <a:ext cx="3987800" cy="2565400"/>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I think intelligence is something I can increase with my own efforts. I am keen to work hard and learn as much as I can.</a:t>
            </a:r>
            <a:endParaRPr lang="en-GB" sz="1100" dirty="0">
              <a:effectLst/>
              <a:ea typeface="Calibri"/>
              <a:cs typeface="Times New Roman"/>
            </a:endParaRPr>
          </a:p>
        </p:txBody>
      </p:sp>
      <p:sp>
        <p:nvSpPr>
          <p:cNvPr id="8" name="Cloud Callout 7"/>
          <p:cNvSpPr/>
          <p:nvPr/>
        </p:nvSpPr>
        <p:spPr>
          <a:xfrm>
            <a:off x="179512" y="1412776"/>
            <a:ext cx="4051300" cy="30353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smtClean="0">
                <a:solidFill>
                  <a:srgbClr val="000000"/>
                </a:solidFill>
                <a:effectLst/>
                <a:ea typeface="Calibri"/>
                <a:cs typeface="Times New Roman"/>
              </a:rPr>
              <a:t>Intelligence is something you are born with, you’re either smart or you’re not and there’s nothing you can do about it.</a:t>
            </a:r>
            <a:endParaRPr lang="en-GB" sz="1100" dirty="0">
              <a:effectLst/>
              <a:ea typeface="Calibri"/>
              <a:cs typeface="Times New Roman"/>
            </a:endParaRPr>
          </a:p>
        </p:txBody>
      </p:sp>
    </p:spTree>
    <p:extLst>
      <p:ext uri="{BB962C8B-B14F-4D97-AF65-F5344CB8AC3E}">
        <p14:creationId xmlns:p14="http://schemas.microsoft.com/office/powerpoint/2010/main" val="162993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Pupils with a ‘Growth </a:t>
            </a:r>
            <a:r>
              <a:rPr lang="en-GB" dirty="0" err="1" smtClean="0"/>
              <a:t>Mindset</a:t>
            </a:r>
            <a:r>
              <a:rPr lang="en-GB" dirty="0" smtClean="0"/>
              <a:t>’ make the most progress</a:t>
            </a:r>
            <a:endParaRPr lang="en-GB" dirty="0"/>
          </a:p>
        </p:txBody>
      </p:sp>
      <p:sp>
        <p:nvSpPr>
          <p:cNvPr id="4" name="TextBox 3"/>
          <p:cNvSpPr txBox="1"/>
          <p:nvPr/>
        </p:nvSpPr>
        <p:spPr>
          <a:xfrm>
            <a:off x="512912" y="1628800"/>
            <a:ext cx="8136904" cy="4524315"/>
          </a:xfrm>
          <a:prstGeom prst="rect">
            <a:avLst/>
          </a:prstGeom>
          <a:solidFill>
            <a:schemeClr val="accent1">
              <a:lumMod val="20000"/>
              <a:lumOff val="80000"/>
            </a:schemeClr>
          </a:solidFill>
        </p:spPr>
        <p:txBody>
          <a:bodyPr wrap="square" rtlCol="0">
            <a:spAutoFit/>
          </a:bodyPr>
          <a:lstStyle/>
          <a:p>
            <a:r>
              <a:rPr lang="en-GB" sz="2400" dirty="0" smtClean="0"/>
              <a:t>Doctors Carol </a:t>
            </a:r>
            <a:r>
              <a:rPr lang="en-GB" sz="2400" dirty="0" err="1" smtClean="0"/>
              <a:t>Dweck</a:t>
            </a:r>
            <a:r>
              <a:rPr lang="en-GB" sz="2400" dirty="0" smtClean="0"/>
              <a:t> and Lisa Blackwell carried out two years of research with hundreds of year 7 pupils.</a:t>
            </a:r>
          </a:p>
          <a:p>
            <a:endParaRPr lang="en-GB" sz="2400" dirty="0" smtClean="0"/>
          </a:p>
          <a:p>
            <a:r>
              <a:rPr lang="en-GB" sz="2400" dirty="0" smtClean="0"/>
              <a:t>At the start of the research pupils were surveyed to see what type of </a:t>
            </a:r>
            <a:r>
              <a:rPr lang="en-GB" sz="2400" dirty="0" err="1"/>
              <a:t>M</a:t>
            </a:r>
            <a:r>
              <a:rPr lang="en-GB" sz="2400" dirty="0" err="1" smtClean="0"/>
              <a:t>indset</a:t>
            </a:r>
            <a:r>
              <a:rPr lang="en-GB" sz="2400" dirty="0" smtClean="0"/>
              <a:t> they had.</a:t>
            </a:r>
          </a:p>
          <a:p>
            <a:endParaRPr lang="en-GB" sz="2400" dirty="0" smtClean="0"/>
          </a:p>
          <a:p>
            <a:r>
              <a:rPr lang="en-GB" sz="2400" dirty="0" smtClean="0"/>
              <a:t>Their Maths exam results were then tracked for two years.</a:t>
            </a:r>
          </a:p>
          <a:p>
            <a:endParaRPr lang="en-GB" sz="2400" dirty="0" smtClean="0"/>
          </a:p>
          <a:p>
            <a:r>
              <a:rPr lang="en-GB" sz="2400" dirty="0" smtClean="0"/>
              <a:t>Results showed that pupils with a Growth </a:t>
            </a:r>
            <a:r>
              <a:rPr lang="en-GB" sz="2400" dirty="0" err="1"/>
              <a:t>M</a:t>
            </a:r>
            <a:r>
              <a:rPr lang="en-GB" sz="2400" dirty="0" err="1" smtClean="0"/>
              <a:t>indset</a:t>
            </a:r>
            <a:r>
              <a:rPr lang="en-GB" sz="2400" dirty="0" smtClean="0"/>
              <a:t> improved their results over time. Those with a Fixed </a:t>
            </a:r>
            <a:r>
              <a:rPr lang="en-GB" sz="2400" dirty="0" err="1"/>
              <a:t>M</a:t>
            </a:r>
            <a:r>
              <a:rPr lang="en-GB" sz="2400" dirty="0" err="1" smtClean="0"/>
              <a:t>indset</a:t>
            </a:r>
            <a:r>
              <a:rPr lang="en-GB" sz="2400" dirty="0" smtClean="0"/>
              <a:t> did not.</a:t>
            </a:r>
          </a:p>
          <a:p>
            <a:endParaRPr lang="en-GB" sz="2400" dirty="0" smtClean="0"/>
          </a:p>
          <a:p>
            <a:r>
              <a:rPr lang="en-GB" sz="2400" dirty="0" smtClean="0"/>
              <a:t>The </a:t>
            </a:r>
            <a:r>
              <a:rPr lang="en-GB" sz="2400" dirty="0" smtClean="0"/>
              <a:t>gap in </a:t>
            </a:r>
            <a:r>
              <a:rPr lang="en-GB" sz="2400" dirty="0" smtClean="0"/>
              <a:t>their performance widened and widened over time.</a:t>
            </a:r>
            <a:endParaRPr lang="en-GB" sz="2400" dirty="0"/>
          </a:p>
        </p:txBody>
      </p:sp>
    </p:spTree>
    <p:extLst>
      <p:ext uri="{BB962C8B-B14F-4D97-AF65-F5344CB8AC3E}">
        <p14:creationId xmlns:p14="http://schemas.microsoft.com/office/powerpoint/2010/main" val="356821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54" t="7328" r="16666" b="16548"/>
          <a:stretch/>
        </p:blipFill>
        <p:spPr bwMode="auto">
          <a:xfrm>
            <a:off x="632667" y="692696"/>
            <a:ext cx="8033811"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4036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525963"/>
          </a:xfrm>
        </p:spPr>
        <p:txBody>
          <a:bodyPr/>
          <a:lstStyle/>
          <a:p>
            <a:pPr marL="0" indent="0">
              <a:buNone/>
            </a:pPr>
            <a:r>
              <a:rPr lang="en-GB" dirty="0" smtClean="0"/>
              <a:t>‘I think intelligence is something you have to work for…it isn’t just given to you…. Most kids, if they’re not sure of an answer, will not raise their hand to answer the question. But what I will usually do is raise my hand, because if I’m wrong then my mistake will be corrected. Or I will raise my hand and say ‘I don’t get this, can you help me?’ Just by doing that I’m increasing my intelligence.’</a:t>
            </a:r>
            <a:endParaRPr lang="en-GB" dirty="0"/>
          </a:p>
        </p:txBody>
      </p:sp>
    </p:spTree>
    <p:extLst>
      <p:ext uri="{BB962C8B-B14F-4D97-AF65-F5344CB8AC3E}">
        <p14:creationId xmlns:p14="http://schemas.microsoft.com/office/powerpoint/2010/main" val="1895880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 can become a better learner by building your learning power</a:t>
            </a:r>
            <a:endParaRPr lang="en-GB" dirty="0"/>
          </a:p>
        </p:txBody>
      </p:sp>
      <p:pic>
        <p:nvPicPr>
          <p:cNvPr id="6146" name="Picture 2" descr="Building Learning Power Brain (4 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570678"/>
            <a:ext cx="7344816" cy="5190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73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your </a:t>
            </a:r>
            <a:r>
              <a:rPr lang="en-GB" dirty="0" err="1" smtClean="0"/>
              <a:t>Mindset</a:t>
            </a:r>
            <a:endParaRPr lang="en-GB" dirty="0"/>
          </a:p>
        </p:txBody>
      </p:sp>
      <p:sp>
        <p:nvSpPr>
          <p:cNvPr id="3" name="Content Placeholder 2"/>
          <p:cNvSpPr>
            <a:spLocks noGrp="1"/>
          </p:cNvSpPr>
          <p:nvPr>
            <p:ph idx="1"/>
          </p:nvPr>
        </p:nvSpPr>
        <p:spPr/>
        <p:txBody>
          <a:bodyPr/>
          <a:lstStyle/>
          <a:p>
            <a:pPr marL="0" indent="0">
              <a:buNone/>
            </a:pPr>
            <a:r>
              <a:rPr lang="en-GB" dirty="0" smtClean="0"/>
              <a:t>If you have a fixed ‘</a:t>
            </a:r>
            <a:r>
              <a:rPr lang="en-GB" dirty="0" err="1" smtClean="0"/>
              <a:t>Minsdet</a:t>
            </a:r>
            <a:r>
              <a:rPr lang="en-GB" dirty="0" smtClean="0"/>
              <a:t>’ now, don’t worry, you can change your ‘</a:t>
            </a:r>
            <a:r>
              <a:rPr lang="en-GB" dirty="0" err="1" smtClean="0"/>
              <a:t>Mindset</a:t>
            </a:r>
            <a:r>
              <a:rPr lang="en-GB" dirty="0" smtClean="0"/>
              <a:t>.’</a:t>
            </a:r>
            <a:endParaRPr lang="en-GB" dirty="0"/>
          </a:p>
        </p:txBody>
      </p:sp>
      <p:pic>
        <p:nvPicPr>
          <p:cNvPr id="5122" name="Picture 2" descr="C:\Program Files\Microsoft Office\Media\CntCD1\ClipArt6\j0299199.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3284984"/>
            <a:ext cx="3289293" cy="3276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9227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If you hear yourself thinking</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ffectLst/>
                <a:ea typeface="Calibri"/>
                <a:cs typeface="Times New Roman"/>
              </a:rPr>
              <a:t>I can’t do this…</a:t>
            </a:r>
            <a:endParaRPr lang="en-GB" sz="6600" dirty="0">
              <a:effectLst/>
              <a:ea typeface="Calibri"/>
              <a:cs typeface="Times New Roman"/>
            </a:endParaRPr>
          </a:p>
        </p:txBody>
      </p:sp>
    </p:spTree>
    <p:extLst>
      <p:ext uri="{BB962C8B-B14F-4D97-AF65-F5344CB8AC3E}">
        <p14:creationId xmlns:p14="http://schemas.microsoft.com/office/powerpoint/2010/main" val="301218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Tell yourself</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ffectLst/>
                <a:ea typeface="Calibri"/>
                <a:cs typeface="Times New Roman"/>
              </a:rPr>
              <a:t>I can’t do this yet…</a:t>
            </a:r>
            <a:endParaRPr lang="en-GB" sz="6600" dirty="0">
              <a:effectLst/>
              <a:ea typeface="Calibri"/>
              <a:cs typeface="Times New Roman"/>
            </a:endParaRPr>
          </a:p>
        </p:txBody>
      </p:sp>
    </p:spTree>
    <p:extLst>
      <p:ext uri="{BB962C8B-B14F-4D97-AF65-F5344CB8AC3E}">
        <p14:creationId xmlns:p14="http://schemas.microsoft.com/office/powerpoint/2010/main" val="610467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If you hear yourself thinking</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ffectLst/>
                <a:ea typeface="Calibri"/>
                <a:cs typeface="Times New Roman"/>
              </a:rPr>
              <a:t>I’m no good at this…</a:t>
            </a:r>
            <a:endParaRPr lang="en-GB" sz="6600" dirty="0">
              <a:effectLst/>
              <a:ea typeface="Calibri"/>
              <a:cs typeface="Times New Roman"/>
            </a:endParaRPr>
          </a:p>
        </p:txBody>
      </p:sp>
    </p:spTree>
    <p:extLst>
      <p:ext uri="{BB962C8B-B14F-4D97-AF65-F5344CB8AC3E}">
        <p14:creationId xmlns:p14="http://schemas.microsoft.com/office/powerpoint/2010/main" val="1270717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 Edison mean?</a:t>
            </a:r>
            <a:endParaRPr lang="en-GB" dirty="0"/>
          </a:p>
        </p:txBody>
      </p:sp>
      <p:sp>
        <p:nvSpPr>
          <p:cNvPr id="3" name="Content Placeholder 2"/>
          <p:cNvSpPr>
            <a:spLocks noGrp="1"/>
          </p:cNvSpPr>
          <p:nvPr>
            <p:ph idx="1"/>
          </p:nvPr>
        </p:nvSpPr>
        <p:spPr/>
        <p:txBody>
          <a:bodyPr>
            <a:normAutofit lnSpcReduction="10000"/>
          </a:bodyPr>
          <a:lstStyle/>
          <a:p>
            <a:r>
              <a:rPr lang="en-GB" dirty="0" smtClean="0"/>
              <a:t>As an inventor Edison believed that when things didn’t go right or didn’t work that was just as valuable a part of the invention process as when things went right. </a:t>
            </a:r>
          </a:p>
          <a:p>
            <a:r>
              <a:rPr lang="en-GB" dirty="0" smtClean="0"/>
              <a:t>He believed that to find the thing that did the job the best, you had to first find the things that didn’t. </a:t>
            </a:r>
          </a:p>
          <a:p>
            <a:r>
              <a:rPr lang="en-GB" dirty="0" smtClean="0"/>
              <a:t>What would the world look like today if every time Edison hadn’t succeeded he’d given up?</a:t>
            </a:r>
            <a:endParaRPr lang="en-GB" dirty="0"/>
          </a:p>
        </p:txBody>
      </p:sp>
      <p:pic>
        <p:nvPicPr>
          <p:cNvPr id="4" name="Picture 3" descr="C:\Program Files\Microsoft Office\Media\CntCD1\ClipArt2\j0215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2413" y="241557"/>
            <a:ext cx="1047462" cy="1387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55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Tell yourself</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a typeface="Calibri"/>
                <a:cs typeface="Times New Roman"/>
              </a:rPr>
              <a:t>I can become better at this…</a:t>
            </a:r>
            <a:endParaRPr lang="en-GB" sz="6600" dirty="0">
              <a:effectLst/>
              <a:ea typeface="Calibri"/>
              <a:cs typeface="Times New Roman"/>
            </a:endParaRPr>
          </a:p>
        </p:txBody>
      </p:sp>
    </p:spTree>
    <p:extLst>
      <p:ext uri="{BB962C8B-B14F-4D97-AF65-F5344CB8AC3E}">
        <p14:creationId xmlns:p14="http://schemas.microsoft.com/office/powerpoint/2010/main" val="3273910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If you hear yourself asking</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a typeface="Calibri"/>
                <a:cs typeface="Times New Roman"/>
              </a:rPr>
              <a:t>What grade did I get?</a:t>
            </a:r>
            <a:endParaRPr lang="en-GB" sz="6600" dirty="0">
              <a:effectLst/>
              <a:ea typeface="Calibri"/>
              <a:cs typeface="Times New Roman"/>
            </a:endParaRPr>
          </a:p>
        </p:txBody>
      </p:sp>
    </p:spTree>
    <p:extLst>
      <p:ext uri="{BB962C8B-B14F-4D97-AF65-F5344CB8AC3E}">
        <p14:creationId xmlns:p14="http://schemas.microsoft.com/office/powerpoint/2010/main" val="1403317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Ask instead</a:t>
            </a:r>
            <a:endParaRPr lang="en-GB" sz="5400" dirty="0"/>
          </a:p>
        </p:txBody>
      </p:sp>
      <p:sp>
        <p:nvSpPr>
          <p:cNvPr id="4" name="Content Placeholder 3"/>
          <p:cNvSpPr>
            <a:spLocks noGrp="1"/>
          </p:cNvSpPr>
          <p:nvPr>
            <p:ph idx="1"/>
          </p:nvPr>
        </p:nvSpPr>
        <p:spPr>
          <a:xfrm>
            <a:off x="467544" y="1412776"/>
            <a:ext cx="8229600" cy="4525963"/>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indent="0" algn="ctr">
              <a:lnSpc>
                <a:spcPct val="115000"/>
              </a:lnSpc>
              <a:spcAft>
                <a:spcPts val="1000"/>
              </a:spcAft>
              <a:buNone/>
            </a:pPr>
            <a:r>
              <a:rPr lang="en-GB" sz="6600" dirty="0" smtClean="0">
                <a:solidFill>
                  <a:srgbClr val="000000"/>
                </a:solidFill>
                <a:ea typeface="Calibri"/>
                <a:cs typeface="Times New Roman"/>
              </a:rPr>
              <a:t>What can I do to improve…</a:t>
            </a:r>
            <a:endParaRPr lang="en-GB" sz="6600" dirty="0">
              <a:effectLst/>
              <a:ea typeface="Calibri"/>
              <a:cs typeface="Times New Roman"/>
            </a:endParaRPr>
          </a:p>
        </p:txBody>
      </p:sp>
    </p:spTree>
    <p:extLst>
      <p:ext uri="{BB962C8B-B14F-4D97-AF65-F5344CB8AC3E}">
        <p14:creationId xmlns:p14="http://schemas.microsoft.com/office/powerpoint/2010/main" val="19830396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537"/>
          </a:xfrm>
        </p:spPr>
        <p:txBody>
          <a:bodyPr rtlCol="0">
            <a:normAutofit fontScale="90000"/>
          </a:bodyPr>
          <a:lstStyle/>
          <a:p>
            <a:pPr eaLnBrk="1" fontAlgn="auto" hangingPunct="1">
              <a:spcAft>
                <a:spcPts val="0"/>
              </a:spcAft>
              <a:defRPr/>
            </a:pPr>
            <a:r>
              <a:rPr lang="en-GB" u="sng" dirty="0" smtClean="0"/>
              <a:t>Success Stories – Who is this?????</a:t>
            </a:r>
            <a:endParaRPr lang="en-GB" u="sng" dirty="0"/>
          </a:p>
        </p:txBody>
      </p:sp>
      <p:sp>
        <p:nvSpPr>
          <p:cNvPr id="3" name="Content Placeholder 2"/>
          <p:cNvSpPr>
            <a:spLocks noGrp="1"/>
          </p:cNvSpPr>
          <p:nvPr>
            <p:ph idx="1"/>
          </p:nvPr>
        </p:nvSpPr>
        <p:spPr>
          <a:xfrm>
            <a:off x="1115616" y="1412776"/>
            <a:ext cx="5411515" cy="4525962"/>
          </a:xfrm>
        </p:spPr>
        <p:txBody>
          <a:bodyPr rtlCol="0">
            <a:normAutofit fontScale="77500" lnSpcReduction="20000"/>
          </a:bodyPr>
          <a:lstStyle/>
          <a:p>
            <a:pPr algn="ctr" eaLnBrk="1" fontAlgn="auto" hangingPunct="1">
              <a:spcAft>
                <a:spcPts val="0"/>
              </a:spcAft>
              <a:buFont typeface="Arial" pitchFamily="34" charset="0"/>
              <a:buNone/>
              <a:defRPr/>
            </a:pPr>
            <a:r>
              <a:rPr lang="en-GB" u="sng" dirty="0" smtClean="0"/>
              <a:t>Target Grade D</a:t>
            </a:r>
          </a:p>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r>
              <a:rPr lang="en-GB" u="sng" dirty="0" smtClean="0"/>
              <a:t>Year 10</a:t>
            </a:r>
          </a:p>
          <a:p>
            <a:pPr eaLnBrk="1" fontAlgn="auto" hangingPunct="1">
              <a:spcAft>
                <a:spcPts val="0"/>
              </a:spcAft>
              <a:buFont typeface="Arial" pitchFamily="34" charset="0"/>
              <a:buNone/>
              <a:defRPr/>
            </a:pPr>
            <a:r>
              <a:rPr lang="en-GB" dirty="0" smtClean="0"/>
              <a:t>Attitude To Learning 3 (Inconsistent)</a:t>
            </a:r>
          </a:p>
          <a:p>
            <a:pPr eaLnBrk="1" fontAlgn="auto" hangingPunct="1">
              <a:spcAft>
                <a:spcPts val="0"/>
              </a:spcAft>
              <a:buFont typeface="Arial" pitchFamily="34" charset="0"/>
              <a:buNone/>
              <a:defRPr/>
            </a:pPr>
            <a:r>
              <a:rPr lang="en-GB" dirty="0" smtClean="0"/>
              <a:t>End of year 10 exam result    U</a:t>
            </a:r>
          </a:p>
          <a:p>
            <a:pPr eaLnBrk="1" fontAlgn="auto" hangingPunct="1">
              <a:spcAft>
                <a:spcPts val="0"/>
              </a:spcAft>
              <a:buFont typeface="Arial" pitchFamily="34" charset="0"/>
              <a:buNone/>
              <a:defRPr/>
            </a:pPr>
            <a:r>
              <a:rPr lang="en-GB" dirty="0" smtClean="0"/>
              <a:t>Projected grade         E</a:t>
            </a:r>
          </a:p>
          <a:p>
            <a:pPr eaLnBrk="1" fontAlgn="auto" hangingPunct="1">
              <a:spcAft>
                <a:spcPts val="0"/>
              </a:spcAft>
              <a:buFont typeface="Arial" pitchFamily="34" charset="0"/>
              <a:buNone/>
              <a:defRPr/>
            </a:pPr>
            <a:endParaRPr lang="en-GB" u="sng" dirty="0" smtClean="0"/>
          </a:p>
          <a:p>
            <a:pPr eaLnBrk="1" fontAlgn="auto" hangingPunct="1">
              <a:spcAft>
                <a:spcPts val="0"/>
              </a:spcAft>
              <a:buFont typeface="Arial" pitchFamily="34" charset="0"/>
              <a:buNone/>
              <a:defRPr/>
            </a:pPr>
            <a:r>
              <a:rPr lang="en-GB" u="sng" dirty="0" smtClean="0"/>
              <a:t>Year 11</a:t>
            </a:r>
          </a:p>
          <a:p>
            <a:pPr eaLnBrk="1" fontAlgn="auto" hangingPunct="1">
              <a:spcAft>
                <a:spcPts val="0"/>
              </a:spcAft>
              <a:buFont typeface="Arial" pitchFamily="34" charset="0"/>
              <a:buNone/>
              <a:defRPr/>
            </a:pPr>
            <a:r>
              <a:rPr lang="en-GB" dirty="0" smtClean="0"/>
              <a:t>Attitude to Learning  1 (Excellent)</a:t>
            </a:r>
          </a:p>
          <a:p>
            <a:pPr eaLnBrk="1" fontAlgn="auto" hangingPunct="1">
              <a:spcAft>
                <a:spcPts val="0"/>
              </a:spcAft>
              <a:buFont typeface="Arial" pitchFamily="34" charset="0"/>
              <a:buNone/>
              <a:defRPr/>
            </a:pPr>
            <a:r>
              <a:rPr lang="en-GB" dirty="0" smtClean="0"/>
              <a:t>November Exam     	C</a:t>
            </a:r>
          </a:p>
          <a:p>
            <a:pPr eaLnBrk="1" fontAlgn="auto" hangingPunct="1">
              <a:spcAft>
                <a:spcPts val="0"/>
              </a:spcAft>
              <a:buFont typeface="Arial" pitchFamily="34" charset="0"/>
              <a:buNone/>
              <a:defRPr/>
            </a:pPr>
            <a:r>
              <a:rPr lang="en-GB" dirty="0" smtClean="0"/>
              <a:t>Projected Grade         B</a:t>
            </a:r>
          </a:p>
        </p:txBody>
      </p:sp>
    </p:spTree>
    <p:custDataLst>
      <p:tags r:id="rId1"/>
    </p:custDataLst>
    <p:extLst>
      <p:ext uri="{BB962C8B-B14F-4D97-AF65-F5344CB8AC3E}">
        <p14:creationId xmlns:p14="http://schemas.microsoft.com/office/powerpoint/2010/main" val="99350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69371"/>
          </a:xfrm>
        </p:spPr>
        <p:txBody>
          <a:bodyPr>
            <a:normAutofit/>
          </a:bodyPr>
          <a:lstStyle/>
          <a:p>
            <a:pPr marL="0" indent="0">
              <a:buNone/>
            </a:pPr>
            <a:r>
              <a:rPr lang="en-GB" sz="4800" dirty="0" smtClean="0"/>
              <a:t>On your post card write down one thing that you are you going to do to become a better learner?</a:t>
            </a:r>
            <a:endParaRPr lang="en-GB" sz="4800" dirty="0"/>
          </a:p>
        </p:txBody>
      </p:sp>
      <p:sp>
        <p:nvSpPr>
          <p:cNvPr id="4" name="AutoShape 4" descr="data:image/jpeg;base64,/9j/4AAQSkZJRgABAQAAAQABAAD/2wCEAAkGBggGERMIBwgSFBUVFhYXFhcXFRUQEhQUGRAVFBcWGhgjHCYnGh0lJR4WHy8sIycpLS0uFyAxQTU2PCcrLCsBCQoKDAwMDQwODSkYEhgpKSkpKSkpKSkpKSkpKSkpKSkpKSkpKSkpKSkpKSkpKSkpKSkpKSkpKSkpKSkpKSkpKf/AABEIAMMBAgMBIgACEQEDEQH/xAAbAAEBAAIDAQAAAAAAAAAAAAAABAEFAgMGB//EAD8QAAEDAgIECwYEBQUBAAAAAAABAgMFEQQhEhVVkwYTIjE0QVFzs9HTM1SRkrTSYXGBoRQjMlKxFkJDU2IH/8QAFAEBAAAAAAAAAAAAAAAAAAAAAP/EABQRAQAAAAAAAAAAAAAAAAAAAAD/2gAMAwEAAhEDEQA/APrNHo9Pdh4XOwEN1ij/AONn/Wn4Fmpqbs+Hds8jFF6PB3UfhtONXqb6Y1r2Qad1cltLR/pifIv+1epq/sBz1NTdnw7tnkNTU3Z8O7Z5Gvh4V4eVrpFgeitajlRUyS6R5KvVm9PgvYdk3CbDMaroonudxSyo22iqppNa1v4KquTq/wAAWampuz4d2zyGpqbs+Hds8jXLwyp2XJlzyvoZXsioi55fr2L2HXFw1wSta6fDysVWottHSS9s0Reu37/qgG11NTdnw7tnkNTU3Z8O7Z5EEPCrDSsdNxT7NcjUsiLpXl0G2zS9+f8AL8Usco+FGEmcyOKGZdK3/G7JFidJe3Oq2S1kS6KtrZLYLdTU3Z8O7Z5DU1N2fDu2eRYAI9TU3Z8O7Z5DU1N2fDu2eRYAI9TU3Z8O7Z5DU1N2fDu2eRNwi4R4TgxF/G1BknF3a1XMbp6KucjW3S981VEOLuE+ChxEdKxiPillRyxI9tmy6KXcjXoqtVydl7gV6mpuz4d2zyGpqbs+Hds8iwAR6mpuz4d2zyGpqbs+Hds8jnPUcLhZIsJNMiPl0uLavO/QbpOt+SZlCqjc1UCTU1N2fDu2eQ1NTdnw7tnkRYXhPBUWriaZhJp4kVU4xiMRjtFbO0NJ7VenOl2oqLbK5ZR6vhq5C3H4JXKx2lbSarHcl7mLdq5pmi84GdTU3Z8O7Z5DU1N2fDu2eRYAI9TU3Z8O7Z5DU1N2fDu2eRFi+ED8HjYKPJhMp2TPZIj0y4pGK5Fbb/0nWbkCPU1N2fDu2eQ1NTdnw7tnkWACPU1N2fDu2eQ1NTdnw7tnkWE9QxradG/FSNVUal1RLX/cDr1NTdnw7tnkNTU3Z8O7Z5HRBX8PKrmyscxG2zcmSqss0fwvGqovMqORSllUwj1RrZ05Soic+d2o5FTLNFull5lA46mpuz4d2zyGpqbs+Hds8iwAR6mpuz4d2zyMFoAiovR4O6j8NpmoPx7dHV8bF576Sr2pknN1aX6onaqpii9Hg7qPw2loGhkfwiREe5kV0a5bMuvLVj2tat1zbfi3Xy6+zPsROEMTWsauHcqc7naaKqWyWyLz9vUboAaGX/Umm2SJsFtFEc1VVE0lYxXORefJ2kiJfmt+ndilr71ezDpA1tuS5dJzlW1r2vlnZc78yp+JuABo8Ulec9XRQYdWI7kI66rbSdylXqdbR5v7lM4P/UDFf/ENhVOUrbqt7rpqjcupOQn5X7EvuwBDSlxr0fLj8lV3JaiWRrERG/ut3Z9qdhcAAAAHhv8A7LiIoqXIySZrVdJBZHKiXtio1Wydduc3UXByCozw1rH41Z3Qo/iLIxkLNOyOeiJdXOVERLq5US2SG8fFHJm9iLbtRFOTWNYmixqInYmSAfN8HiW4mnYzH1zEvZjWOxCOXTcyaCRr38QyJqLkipxeiiJZ+l16S373y1bGOhkxEmGlnbhIVxGExD34bQkVrnOmieiKiOVbtW7ctBM06/fOw8T3JK6JquTmWyK5PyX4iXDxT+1ia62aXRFsvaB84xEmAxE1CxuIY+KNzcQ1eOkXSS2EsxHSXzVbZLflc/Wey4T4Caq0/EYGmP5UkD2Rqi5Kro1RvK/Hmv8AibaWGOdNGaNHJ2KiKhyRETJEA8pwG4Q0z+BgwsszIZIImRTQyK2KSJ7GIxyOaqoqJldF60U6KrUqZLiMJg2tc1JExMqMe5uGwkiaSaT5EVqq9yq7Taif3K5T1z8NDKqSSQtVU5lVEVU/Jeo5SwRT2SaNrrLdLoi2XtA+T42oadGqscuOuuHxOIbAvGO0mNRzFjRjldpWzdo582XMeg4WQanw+s6VjJkZPNhW4qRsr5UjwyPVssjFuugtlRHObmiZ9Vz2y4aFVV6wtutrrZLrbJLqc2saxNFjUROxEsgHg8ZqnD1emLT5o7OhxiLoyI5qroQaPWqXXPPnW3XY98dUeGhiTRjhaidiIiJc7QAAAElSXCvYsGNXkvulk0rrZNJbWz6r5FZHVKdHU2JFMtkRb3/3NWyojmuuiscl7oqKBwnp+Ax6rO9dJVTRVUe5EVGOdlktslV36/kMPTcBhlbJDloJop/McqI1VRUZ/V/SmVk5k6iDE8GIsWjokxa2XjV/paq/zUxF7r1p/Ndz/wBqfjfqxPBNkjkRr7te96vyRNFrm4xeT+N50ROxGIB6MBEtkAAAAiovR4O6j8NpaRUXo8HdR+G0tAAAAAAAAAAAAAAAAAAAAASVOeTDMR8S2VZIW9uTsRGx37KoFYCAAAAAAAAAAdWLiWeN8TbXc1yJfmurVTM7QB56CiVDDORY5WoisgY6z1Y/+W16XRUj5kVckXnut7WstVPwFRge1cTiLtRLraRy8rlIqKit5SZtVM0srfjtwAAAAAARUXo8HdR+G0tIqL0eDuo/DaWgAAAAAAAAAAAAAAAAAAAIKz7NvfYf6uIvIKz7NvfYf6uIC5DJhDIAAAAAAAAAAAAAAAAAAARUXo8HdR+G0tIqL0eDuo/DaWgAAAAAAAAAAAAAAAAAAAIKz7NvfYf6uIvIKz7NvfYf6uIC5DJhDIAAAAAAAAAAAAAAAAAAARUXo8HdR+G0tIqL0eDuo/DaWgAAAAAAAAAAAAAAAAAAAIKz7NvfYf6uIvIKz7NvfYf6uIC5CJadOuetJvhB6RahkCDV2I2pP8IPSGrsRtSf4QekXgCDV2I2pP8ACD0hq7EbUn+EHpF4Ag1diNqT/CD0hq7EbUn+EHpF4Ag1diNqT/CD0hq7EbUn+EHpF4Ag1diNqT/CD0hq7EbUn+EHpF4Ag1diNqT/AAg9Iualksq3/HtMgAAAIqL0eDuo/DaWkVF6PB3UfhtLQAAAAAAAAAAAAAAAAAAAEFZ9m3vsP9XEXkFZ9m3vsP8AVxAXIRLNVOrCQ75/olqGQIOOqnucG/f6I46qe5wb9/ol4Ag46qe5wb9/ojjqp7nBv3+iXgCDjqp7nBv3+iOOqnucG/f6JeAIOOqnucG/f6I46qe5wb9/ol4Ag46qe5wb9/ojjqp7nBv3+iXgCDjqp7nBv3+iXNvblJn8TIAAACKi9Hg7qPw2lpFRejwd1H4bS0AAAAAAAAAAAAAAAAAAABBWfZt77D/VxF5BWfZt77D/AFcQFyES1N6ZfwE/yt+4tQyBDrR+z5/lb9w1o/Z8/wArfuLgBDrR+z5/lb9w1o/Z8/yt+4uAEOtH7Pn+Vv3DWj9nz/K37i4AQ60fs+f5W/cNaP2fP8rfuLgBDrR+z5/lb9w1o/Z8/wArfuLgBBrR+z5/lb9xc1dJL2t/kyAAAAiovR4O6j8NpaRUXo8HdR+G0tAAAAAAAAAAAAAAAAAAAAQVn2be+w/1cReQVn2be+w/1cQFyGTCGQAAAAAAAAAAAAAAAAAAAiovR4O6j8NpaRUXo8HdR+G0tAAAAAAAAAAAAAAAAAAAAQVn2be+w/1cReQVn2be+w/1cQFyGTCGQAAAAAAAAAAAAAAAAAAAiovR4O6j8NpaRUXo8HdR+G0tAAAAAAAAAAAAAAAAAAAAS1DDPxTUZGqXSSJ2fYydj1/ZFKgAQAAAAAAAAAAAAAAAAAAAABFRejwd1H4bS0iovR4O6j8NpaAAAAAAAAAAAAAAAAAAAAAAAAAAAAAAAAAAAAAAAAAAAEVF6PB3UfhtLQAAAAAAAAAAAAAAAAAAAAAAAAAAAAAAAAAAAAAAAAAAAA//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221" name="Picture 5" descr="C:\Users\zeb1\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013751"/>
            <a:ext cx="4382518"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2649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pbs.twimg.com/media/BOA0O_ICQAMfofj.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32656"/>
            <a:ext cx="6096000" cy="6096001"/>
          </a:xfrm>
          <a:prstGeom prst="rect">
            <a:avLst/>
          </a:prstGeom>
          <a:noFill/>
          <a:ln w="508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490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1786210"/>
          </a:xfrm>
        </p:spPr>
        <p:txBody>
          <a:bodyPr>
            <a:normAutofit/>
          </a:bodyPr>
          <a:lstStyle/>
          <a:p>
            <a:r>
              <a:rPr lang="en-GB" sz="4000" dirty="0" smtClean="0"/>
              <a:t>Edison’s view of mistakes, or failure are characteristic of a ‘Growth </a:t>
            </a:r>
            <a:r>
              <a:rPr lang="en-GB" sz="4000" dirty="0" err="1"/>
              <a:t>M</a:t>
            </a:r>
            <a:r>
              <a:rPr lang="en-GB" sz="4000" dirty="0" err="1" smtClean="0"/>
              <a:t>indset</a:t>
            </a:r>
            <a:r>
              <a:rPr lang="en-GB" sz="4000" dirty="0" smtClean="0"/>
              <a:t>.’</a:t>
            </a:r>
            <a:endParaRPr lang="en-GB" sz="4000" dirty="0"/>
          </a:p>
        </p:txBody>
      </p:sp>
      <p:pic>
        <p:nvPicPr>
          <p:cNvPr id="2051" name="Picture 3" descr="C:\Program Files\Microsoft Office\Media\CntCD1\ClipArt7\j033922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3356992"/>
            <a:ext cx="3188475" cy="3188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2994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People with a Growth </a:t>
            </a:r>
            <a:r>
              <a:rPr lang="en-GB" dirty="0" err="1" smtClean="0"/>
              <a:t>Mindset</a:t>
            </a:r>
            <a:r>
              <a:rPr lang="en-GB" dirty="0" smtClean="0"/>
              <a:t> believe that …. </a:t>
            </a:r>
            <a:endParaRPr lang="en-GB" dirty="0"/>
          </a:p>
        </p:txBody>
      </p:sp>
      <p:sp>
        <p:nvSpPr>
          <p:cNvPr id="3" name="Content Placeholder 2"/>
          <p:cNvSpPr>
            <a:spLocks noGrp="1"/>
          </p:cNvSpPr>
          <p:nvPr>
            <p:ph idx="1"/>
          </p:nvPr>
        </p:nvSpPr>
        <p:spPr/>
        <p:txBody>
          <a:bodyPr/>
          <a:lstStyle/>
          <a:p>
            <a:r>
              <a:rPr lang="en-GB" dirty="0"/>
              <a:t>T</a:t>
            </a:r>
            <a:r>
              <a:rPr lang="en-GB" dirty="0" smtClean="0"/>
              <a:t>alents can be developed and great abilities can be built over time</a:t>
            </a:r>
          </a:p>
          <a:p>
            <a:r>
              <a:rPr lang="en-GB" dirty="0" smtClean="0"/>
              <a:t>View mistakes as an opportunity to develop</a:t>
            </a:r>
          </a:p>
          <a:p>
            <a:r>
              <a:rPr lang="en-GB" dirty="0" smtClean="0"/>
              <a:t>Are resilient (they never give up)</a:t>
            </a:r>
          </a:p>
          <a:p>
            <a:r>
              <a:rPr lang="en-GB" dirty="0" smtClean="0"/>
              <a:t>Believe that effort creates success</a:t>
            </a:r>
          </a:p>
          <a:p>
            <a:r>
              <a:rPr lang="en-GB" dirty="0" smtClean="0"/>
              <a:t>Think about how they learn</a:t>
            </a:r>
          </a:p>
          <a:p>
            <a:endParaRPr lang="en-GB" dirty="0"/>
          </a:p>
        </p:txBody>
      </p:sp>
      <p:pic>
        <p:nvPicPr>
          <p:cNvPr id="4" name="Picture 3" descr="C:\Program Files\Microsoft Office\Media\CntCD1\ClipArt7\j033922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473771"/>
            <a:ext cx="2036347" cy="203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0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People with a fixed </a:t>
            </a:r>
            <a:r>
              <a:rPr lang="en-GB" dirty="0" err="1" smtClean="0"/>
              <a:t>Mindset</a:t>
            </a:r>
            <a:r>
              <a:rPr lang="en-GB" dirty="0" smtClean="0"/>
              <a:t> </a:t>
            </a:r>
            <a:endParaRPr lang="en-GB" dirty="0"/>
          </a:p>
        </p:txBody>
      </p:sp>
      <p:sp>
        <p:nvSpPr>
          <p:cNvPr id="3" name="Content Placeholder 2"/>
          <p:cNvSpPr>
            <a:spLocks noGrp="1"/>
          </p:cNvSpPr>
          <p:nvPr>
            <p:ph idx="1"/>
          </p:nvPr>
        </p:nvSpPr>
        <p:spPr/>
        <p:txBody>
          <a:bodyPr>
            <a:normAutofit/>
          </a:bodyPr>
          <a:lstStyle/>
          <a:p>
            <a:r>
              <a:rPr lang="en-GB" dirty="0" smtClean="0"/>
              <a:t>Believe that talent alone creates success</a:t>
            </a:r>
          </a:p>
          <a:p>
            <a:r>
              <a:rPr lang="en-GB" dirty="0" smtClean="0"/>
              <a:t>Are reluctant to take on challenges</a:t>
            </a:r>
          </a:p>
          <a:p>
            <a:r>
              <a:rPr lang="en-GB" dirty="0" smtClean="0"/>
              <a:t>Prefer to stay in their comfort zone </a:t>
            </a:r>
          </a:p>
          <a:p>
            <a:r>
              <a:rPr lang="en-GB" dirty="0" smtClean="0"/>
              <a:t>Are fearful of making mistakes</a:t>
            </a:r>
          </a:p>
          <a:p>
            <a:r>
              <a:rPr lang="en-GB" dirty="0" smtClean="0"/>
              <a:t>Think it is important to 'look smart' in front of </a:t>
            </a:r>
            <a:br>
              <a:rPr lang="en-GB" dirty="0" smtClean="0"/>
            </a:br>
            <a:r>
              <a:rPr lang="en-GB" dirty="0" smtClean="0"/>
              <a:t>others</a:t>
            </a:r>
          </a:p>
          <a:p>
            <a:r>
              <a:rPr lang="en-GB" dirty="0" smtClean="0"/>
              <a:t>Believe that talents and abilities are set in stone, you either have them or you don't.</a:t>
            </a:r>
          </a:p>
          <a:p>
            <a:endParaRPr lang="en-GB" dirty="0"/>
          </a:p>
        </p:txBody>
      </p:sp>
      <p:pic>
        <p:nvPicPr>
          <p:cNvPr id="4" name="Picture 3" descr="C:\Program Files\Microsoft Office\Media\CntCD1\ClipArt7\j033922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80312" y="2348880"/>
            <a:ext cx="1388275" cy="138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63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4" name="Cloud Callout 3"/>
          <p:cNvSpPr/>
          <p:nvPr/>
        </p:nvSpPr>
        <p:spPr>
          <a:xfrm>
            <a:off x="251520" y="2852936"/>
            <a:ext cx="3644900" cy="29718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I need easy successes to feel clever. Challenges are a threat to my self- esteem, so I won’t engage in them.</a:t>
            </a:r>
            <a:endParaRPr lang="en-GB" sz="1100" dirty="0">
              <a:effectLst/>
              <a:ea typeface="Calibri"/>
              <a:cs typeface="Times New Roman"/>
            </a:endParaRPr>
          </a:p>
        </p:txBody>
      </p:sp>
      <p:sp>
        <p:nvSpPr>
          <p:cNvPr id="5" name="Cloud Callout 4"/>
          <p:cNvSpPr/>
          <p:nvPr/>
        </p:nvSpPr>
        <p:spPr>
          <a:xfrm>
            <a:off x="4283968" y="1412776"/>
            <a:ext cx="3783831" cy="4104456"/>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chemeClr val="tx1"/>
                </a:solidFill>
                <a:effectLst/>
                <a:ea typeface="Calibri"/>
                <a:cs typeface="Times New Roman"/>
              </a:rPr>
              <a:t>I like challenge. Even if I have low confidence in my intelligence, I throw myself into difficult tasks and stick with them. I set myself goals and make sure I have strategies to reach them</a:t>
            </a:r>
            <a:r>
              <a:rPr lang="en-GB" sz="1800" dirty="0">
                <a:effectLst/>
                <a:ea typeface="Calibri"/>
                <a:cs typeface="Times New Roman"/>
              </a:rPr>
              <a:t>.</a:t>
            </a:r>
            <a:endParaRPr lang="en-GB" sz="1100" dirty="0">
              <a:effectLst/>
              <a:ea typeface="Calibri"/>
              <a:cs typeface="Times New Roman"/>
            </a:endParaRPr>
          </a:p>
        </p:txBody>
      </p:sp>
    </p:spTree>
    <p:extLst>
      <p:ext uri="{BB962C8B-B14F-4D97-AF65-F5344CB8AC3E}">
        <p14:creationId xmlns:p14="http://schemas.microsoft.com/office/powerpoint/2010/main" val="156760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6" name="Cloud Callout 5"/>
          <p:cNvSpPr/>
          <p:nvPr/>
        </p:nvSpPr>
        <p:spPr>
          <a:xfrm>
            <a:off x="56573" y="1700808"/>
            <a:ext cx="3683000" cy="381635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I don’t want to have my inadequacies and errors revealed. I will withdraw from valuable learning opportunities if I think this will happen.</a:t>
            </a:r>
            <a:endParaRPr lang="en-GB" sz="1100">
              <a:effectLst/>
              <a:ea typeface="Calibri"/>
              <a:cs typeface="Times New Roman"/>
            </a:endParaRPr>
          </a:p>
        </p:txBody>
      </p:sp>
      <p:sp>
        <p:nvSpPr>
          <p:cNvPr id="7" name="Cloud Callout 6"/>
          <p:cNvSpPr/>
          <p:nvPr/>
        </p:nvSpPr>
        <p:spPr>
          <a:xfrm>
            <a:off x="4283968" y="1693101"/>
            <a:ext cx="3975100" cy="3160395"/>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a:solidFill>
                  <a:srgbClr val="000000"/>
                </a:solidFill>
                <a:effectLst/>
                <a:ea typeface="Calibri"/>
                <a:cs typeface="Times New Roman"/>
              </a:rPr>
              <a:t>I like to learn something new. I will readily sacrifice opportunities to look clever in favour of opportunities to learn something new.</a:t>
            </a:r>
            <a:endParaRPr lang="en-GB" sz="1100">
              <a:effectLst/>
              <a:ea typeface="Calibri"/>
              <a:cs typeface="Times New Roman"/>
            </a:endParaRPr>
          </a:p>
        </p:txBody>
      </p:sp>
    </p:spTree>
    <p:extLst>
      <p:ext uri="{BB962C8B-B14F-4D97-AF65-F5344CB8AC3E}">
        <p14:creationId xmlns:p14="http://schemas.microsoft.com/office/powerpoint/2010/main" val="163751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8422" y="1916832"/>
            <a:ext cx="4597400" cy="2997200"/>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Even if I’m doing well initially, I won’t be able to cope with a problem or obstacle. I readily disengage from tasks when obstacles occur.</a:t>
            </a:r>
            <a:endParaRPr lang="en-GB" sz="1100" dirty="0">
              <a:effectLst/>
              <a:ea typeface="Calibri"/>
              <a:cs typeface="Times New Roman"/>
            </a:endParaRPr>
          </a:p>
        </p:txBody>
      </p:sp>
      <p:sp>
        <p:nvSpPr>
          <p:cNvPr id="6" name="Title 1"/>
          <p:cNvSpPr>
            <a:spLocks noGrp="1"/>
          </p:cNvSpPr>
          <p:nvPr>
            <p:ph type="title"/>
          </p:nvPr>
        </p:nvSpPr>
        <p:spPr>
          <a:xfrm>
            <a:off x="457200" y="274638"/>
            <a:ext cx="8229600" cy="1143000"/>
          </a:xfrm>
        </p:spPr>
        <p:txBody>
          <a:bodyPr>
            <a:normAutofit fontScale="90000"/>
          </a:bodyPr>
          <a:lstStyle/>
          <a:p>
            <a:r>
              <a:rPr lang="en-GB" dirty="0" smtClean="0"/>
              <a:t>Which type of </a:t>
            </a:r>
            <a:r>
              <a:rPr lang="en-GB" dirty="0" err="1" smtClean="0"/>
              <a:t>Mindset</a:t>
            </a:r>
            <a:r>
              <a:rPr lang="en-GB" dirty="0" smtClean="0"/>
              <a:t> do you have?</a:t>
            </a:r>
            <a:endParaRPr lang="en-GB" dirty="0"/>
          </a:p>
        </p:txBody>
      </p:sp>
      <p:sp>
        <p:nvSpPr>
          <p:cNvPr id="7" name="Cloud Callout 6"/>
          <p:cNvSpPr/>
          <p:nvPr/>
        </p:nvSpPr>
        <p:spPr>
          <a:xfrm>
            <a:off x="4860032" y="1340768"/>
            <a:ext cx="4097278" cy="4320480"/>
          </a:xfrm>
          <a:prstGeom prst="cloud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GB" sz="1800" dirty="0">
                <a:solidFill>
                  <a:srgbClr val="000000"/>
                </a:solidFill>
                <a:effectLst/>
                <a:ea typeface="Calibri"/>
                <a:cs typeface="Times New Roman"/>
              </a:rPr>
              <a:t>I feel clever when I am fully engaged with a new task, exerting effort to master something, stretching my skills and putting my knowledge to good use, for example, helping others to learn.</a:t>
            </a:r>
            <a:endParaRPr lang="en-GB" sz="1100" dirty="0">
              <a:effectLst/>
              <a:ea typeface="Calibri"/>
              <a:cs typeface="Times New Roman"/>
            </a:endParaRPr>
          </a:p>
        </p:txBody>
      </p:sp>
    </p:spTree>
    <p:extLst>
      <p:ext uri="{BB962C8B-B14F-4D97-AF65-F5344CB8AC3E}">
        <p14:creationId xmlns:p14="http://schemas.microsoft.com/office/powerpoint/2010/main" val="305694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826</Words>
  <Application>Microsoft Office PowerPoint</Application>
  <PresentationFormat>On-screen Show (4:3)</PresentationFormat>
  <Paragraphs>79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‘You must learn to fail intelligently. Failing is one of the greatest arts in the world. One fails forward towards success.’</vt:lpstr>
      <vt:lpstr>What did Edison mean?</vt:lpstr>
      <vt:lpstr>PowerPoint Presentation</vt:lpstr>
      <vt:lpstr>Edison’s view of mistakes, or failure are characteristic of a ‘Growth Mindset.’</vt:lpstr>
      <vt:lpstr>People with a Growth Mindset believe that …. </vt:lpstr>
      <vt:lpstr>People with a fixed Mindset </vt:lpstr>
      <vt:lpstr>Which type of Mindset do you have?</vt:lpstr>
      <vt:lpstr>Which type of Mindset do you have?</vt:lpstr>
      <vt:lpstr>Which type of Mindset do you have?</vt:lpstr>
      <vt:lpstr>Which type of Mindset do you have?</vt:lpstr>
      <vt:lpstr>Which type of Mindset do you have?</vt:lpstr>
      <vt:lpstr>Pupils with a ‘Growth Mindset’ make the most progress</vt:lpstr>
      <vt:lpstr>PowerPoint Presentation</vt:lpstr>
      <vt:lpstr>PowerPoint Presentation</vt:lpstr>
      <vt:lpstr>You can become a better learner by building your learning power</vt:lpstr>
      <vt:lpstr>Changing your Mindset</vt:lpstr>
      <vt:lpstr>If you hear yourself thinking</vt:lpstr>
      <vt:lpstr>Tell yourself</vt:lpstr>
      <vt:lpstr>If you hear yourself thinking</vt:lpstr>
      <vt:lpstr>Tell yourself</vt:lpstr>
      <vt:lpstr>If you hear yourself asking</vt:lpstr>
      <vt:lpstr>Ask instead</vt:lpstr>
      <vt:lpstr>Success Stories – Who is this?????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must learn to fail intelligently. Failing is one of the greatest arts in the world. One fails forward towards success.’</dc:title>
  <dc:creator>zeb1</dc:creator>
  <cp:lastModifiedBy>zeb1</cp:lastModifiedBy>
  <cp:revision>11</cp:revision>
  <dcterms:created xsi:type="dcterms:W3CDTF">2013-10-20T08:04:01Z</dcterms:created>
  <dcterms:modified xsi:type="dcterms:W3CDTF">2013-10-20T10:28:31Z</dcterms:modified>
</cp:coreProperties>
</file>