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7" r:id="rId2"/>
    <p:sldId id="337" r:id="rId3"/>
    <p:sldId id="265" r:id="rId4"/>
    <p:sldId id="331" r:id="rId5"/>
    <p:sldId id="335" r:id="rId6"/>
    <p:sldId id="341" r:id="rId7"/>
    <p:sldId id="338" r:id="rId8"/>
    <p:sldId id="339" r:id="rId9"/>
    <p:sldId id="340" r:id="rId10"/>
    <p:sldId id="290" r:id="rId11"/>
    <p:sldId id="342" r:id="rId12"/>
    <p:sldId id="343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74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A6F33-7D24-4C44-A5CC-894971746BE3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D4404-F10B-45FE-AFB6-110313BBD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657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A011-719B-4833-AF42-FC59B2B937F9}" type="datetimeFigureOut">
              <a:rPr lang="en-GB" smtClean="0"/>
              <a:pPr/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4C3F-E658-4362-84D8-DBBB203A6E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A011-719B-4833-AF42-FC59B2B937F9}" type="datetimeFigureOut">
              <a:rPr lang="en-GB" smtClean="0"/>
              <a:pPr/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4C3F-E658-4362-84D8-DBBB203A6E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A011-719B-4833-AF42-FC59B2B937F9}" type="datetimeFigureOut">
              <a:rPr lang="en-GB" smtClean="0"/>
              <a:pPr/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4C3F-E658-4362-84D8-DBBB203A6E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A011-719B-4833-AF42-FC59B2B937F9}" type="datetimeFigureOut">
              <a:rPr lang="en-GB" smtClean="0"/>
              <a:pPr/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4C3F-E658-4362-84D8-DBBB203A6E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A011-719B-4833-AF42-FC59B2B937F9}" type="datetimeFigureOut">
              <a:rPr lang="en-GB" smtClean="0"/>
              <a:pPr/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4C3F-E658-4362-84D8-DBBB203A6E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A011-719B-4833-AF42-FC59B2B937F9}" type="datetimeFigureOut">
              <a:rPr lang="en-GB" smtClean="0"/>
              <a:pPr/>
              <a:t>16/02/2014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4C3F-E658-4362-84D8-DBBB203A6E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A011-719B-4833-AF42-FC59B2B937F9}" type="datetimeFigureOut">
              <a:rPr lang="en-GB" smtClean="0"/>
              <a:pPr/>
              <a:t>16/02/2014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4C3F-E658-4362-84D8-DBBB203A6E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A011-719B-4833-AF42-FC59B2B937F9}" type="datetimeFigureOut">
              <a:rPr lang="en-GB" smtClean="0"/>
              <a:pPr/>
              <a:t>16/02/2014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4C3F-E658-4362-84D8-DBBB203A6E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A011-719B-4833-AF42-FC59B2B937F9}" type="datetimeFigureOut">
              <a:rPr lang="en-GB" smtClean="0"/>
              <a:pPr/>
              <a:t>16/02/2014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4C3F-E658-4362-84D8-DBBB203A6E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A011-719B-4833-AF42-FC59B2B937F9}" type="datetimeFigureOut">
              <a:rPr lang="en-GB" smtClean="0"/>
              <a:pPr/>
              <a:t>16/02/2014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4C3F-E658-4362-84D8-DBBB203A6E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A011-719B-4833-AF42-FC59B2B937F9}" type="datetimeFigureOut">
              <a:rPr lang="en-GB" smtClean="0"/>
              <a:pPr/>
              <a:t>16/02/2014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4C3F-E658-4362-84D8-DBBB203A6E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7A011-719B-4833-AF42-FC59B2B937F9}" type="datetimeFigureOut">
              <a:rPr lang="en-GB" smtClean="0"/>
              <a:pPr/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E4C3F-E658-4362-84D8-DBBB203A6EB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www.blokeish.com/blog/wp-content/uploads/2009/12/stick-man-first-animation-pivot-alfie.gif&amp;imgrefurl=http://www.blokeish.com/2009/12/make-the-stickman-animation-yourself-with-pivot/&amp;usg=__Zw0FsLTOIebaPACsElwR1XaS2sM=&amp;h=415&amp;w=506&amp;sz=7&amp;hl=en&amp;start=4&amp;zoom=1&amp;tbnid=C-zXQ-IEwx78tM:&amp;tbnh=107&amp;tbnw=131&amp;ei=HJBcUPGTC4b88gTA6IDYAQ&amp;prev=/search?q=stickman&amp;um=1&amp;hl=en&amp;safe=vss&amp;sa=N&amp;rlz=1T4GGHP_enGB499GB500&amp;sout=1&amp;tbm=isch&amp;um=1&amp;itbs=1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www.blokeish.com/blog/wp-content/uploads/2009/12/stick-man-first-animation-pivot-alfie.gif&amp;imgrefurl=http://www.blokeish.com/2009/12/make-the-stickman-animation-yourself-with-pivot/&amp;usg=__Zw0FsLTOIebaPACsElwR1XaS2sM=&amp;h=415&amp;w=506&amp;sz=7&amp;hl=en&amp;start=4&amp;zoom=1&amp;tbnid=C-zXQ-IEwx78tM:&amp;tbnh=107&amp;tbnw=131&amp;ei=HJBcUPGTC4b88gTA6IDYAQ&amp;prev=/search?q=stickman&amp;um=1&amp;hl=en&amp;safe=vss&amp;sa=N&amp;rlz=1T4GGHP_enGB499GB500&amp;sout=1&amp;tbm=isch&amp;um=1&amp;itbs=1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131050" y="690844"/>
            <a:ext cx="1905000" cy="893258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fld id="{2768CC45-4858-4FDF-8CDE-145D276B10A2}" type="datetime1">
              <a:rPr lang="en-GB" sz="2400">
                <a:latin typeface="+mj-lt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16/02/2014</a:t>
            </a:fld>
            <a:endParaRPr lang="en-GB" sz="2400" dirty="0">
              <a:latin typeface="+mj-lt"/>
              <a:cs typeface="Arial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131050" y="16847"/>
            <a:ext cx="1905000" cy="648998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r>
              <a:rPr lang="en-US" sz="3600" dirty="0" smtClean="0">
                <a:latin typeface="+mj-lt"/>
                <a:cs typeface="Arial" pitchFamily="34" charset="0"/>
              </a:rPr>
              <a:t>RAG</a:t>
            </a:r>
            <a:endParaRPr lang="en-US" sz="3600" dirty="0">
              <a:latin typeface="+mj-lt"/>
              <a:cs typeface="Arial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7950" y="614150"/>
            <a:ext cx="7007225" cy="928256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t"/>
          <a:lstStyle/>
          <a:p>
            <a:pPr eaLnBrk="0" hangingPunct="0">
              <a:spcBef>
                <a:spcPct val="20000"/>
              </a:spcBef>
            </a:pPr>
            <a:r>
              <a:rPr lang="en-GB" sz="2800" dirty="0"/>
              <a:t>Keywords</a:t>
            </a:r>
            <a:r>
              <a:rPr lang="en-GB" sz="2800" dirty="0" smtClean="0"/>
              <a:t>:, bar chart, mean, median, mode, range, histogram, frequency density </a:t>
            </a:r>
            <a:endParaRPr lang="en-US" sz="28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8900" y="16846"/>
            <a:ext cx="7007225" cy="579726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GB" sz="2000" dirty="0" smtClean="0"/>
              <a:t>LO To Assess your understanding of Data Handling</a:t>
            </a:r>
            <a:endParaRPr lang="en-GB" sz="2000" dirty="0"/>
          </a:p>
        </p:txBody>
      </p:sp>
      <p:pic>
        <p:nvPicPr>
          <p:cNvPr id="6" name="Picture 6" descr="MCj036416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62975" y="71438"/>
            <a:ext cx="423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5739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3.gstatic.com/images?q=tbn:ANd9GcSd0o3kWbE6mEOBTFDrppPjSOUPxWNbl1HHNdnYrLajan2QOLbAS0xeaufQ:www.blokeish.com/blog/wp-content/uploads/2009/12/stick-man-first-animation-pivot-alfie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 b="24171"/>
          <a:stretch>
            <a:fillRect/>
          </a:stretch>
        </p:blipFill>
        <p:spPr bwMode="auto">
          <a:xfrm>
            <a:off x="107950" y="4292601"/>
            <a:ext cx="412751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107951" y="5229225"/>
            <a:ext cx="9001125" cy="0"/>
          </a:xfrm>
          <a:prstGeom prst="straightConnector1">
            <a:avLst/>
          </a:prstGeom>
          <a:ln>
            <a:headEnd type="diamond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373814" y="3140968"/>
            <a:ext cx="2735263" cy="33855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sz="1600" dirty="0"/>
              <a:t>My target level is ________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745052"/>
              </p:ext>
            </p:extLst>
          </p:nvPr>
        </p:nvGraphicFramePr>
        <p:xfrm>
          <a:off x="15409" y="44624"/>
          <a:ext cx="9109075" cy="3032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6191"/>
                <a:gridCol w="1487828"/>
                <a:gridCol w="1556324"/>
                <a:gridCol w="1556324"/>
                <a:gridCol w="1751637"/>
                <a:gridCol w="1800771"/>
              </a:tblGrid>
              <a:tr h="331325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A/A*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</a:tr>
              <a:tr h="2697024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Handling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data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 can find the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mean, mode and median of a set of data.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Draw a pie Chart</a:t>
                      </a:r>
                      <a:endParaRPr lang="en-GB" sz="14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measures of average  including mean,   median, mode, range.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Draw a frequency polygon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Draw and read information from stem and leaf diagrams.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Find an estimate for the mean from grouped data.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 and draw frequency polygons from grouped data.</a:t>
                      </a: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400" b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can p</a:t>
                      </a:r>
                      <a:r>
                        <a:rPr lang="en-GB" sz="14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lot cumulative frequency diagrams</a:t>
                      </a:r>
                      <a:r>
                        <a:rPr lang="en-GB" sz="1400" b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and use them </a:t>
                      </a:r>
                      <a:r>
                        <a:rPr lang="en-GB" sz="14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to find UQ, LQ and IQ range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400" b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can d</a:t>
                      </a:r>
                      <a:r>
                        <a:rPr lang="en-GB" sz="14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raw and read box plots</a:t>
                      </a: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 f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 the upper and lower quartiles and IQ range from histograms.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can d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raw and read histograms where the bars are of unequal width.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 find the mean, median mode and range from a histogram.</a:t>
                      </a:r>
                    </a:p>
                  </a:txBody>
                  <a:tcPr marT="45715" marB="45715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684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004688"/>
              </p:ext>
            </p:extLst>
          </p:nvPr>
        </p:nvGraphicFramePr>
        <p:xfrm>
          <a:off x="0" y="-14842"/>
          <a:ext cx="3708400" cy="6656724"/>
        </p:xfrm>
        <a:graphic>
          <a:graphicData uri="http://schemas.openxmlformats.org/drawingml/2006/table">
            <a:tbl>
              <a:tblPr/>
              <a:tblGrid>
                <a:gridCol w="649366"/>
                <a:gridCol w="3059034"/>
              </a:tblGrid>
              <a:tr h="3474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Grade</a:t>
                      </a:r>
                      <a:endParaRPr lang="en-GB" sz="1400" b="1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Data Handling</a:t>
                      </a: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039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A</a:t>
                      </a:r>
                      <a:endParaRPr lang="en-GB" sz="1600" b="1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 f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 the upper and lower quartiles and IQ range from histograms.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can d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raw and read histograms where the bars are of unequal width.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 find the mean, median mode and range from a histogram.</a:t>
                      </a: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08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B</a:t>
                      </a:r>
                      <a:endParaRPr lang="en-GB" sz="1600" b="1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can p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lot cumulative frequency diagrams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use them 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find UQ, LQ and IQ range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can d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raw and read box plots</a:t>
                      </a: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13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C</a:t>
                      </a:r>
                      <a:endParaRPr lang="en-GB" sz="1600" b="1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 and draw frequency polygons from grouped data.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can p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lot cumulative frequency diagrams</a:t>
                      </a: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76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D</a:t>
                      </a:r>
                      <a:endParaRPr lang="en-GB" sz="1600" b="1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measures of average  including mean,   median, mode, range.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Draw a frequency polygon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Draw and read information from stem and leaf diagrams.</a:t>
                      </a: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05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E</a:t>
                      </a:r>
                      <a:endParaRPr lang="en-GB" sz="1600" b="1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 can find the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mean, mode and median of a set of data.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Draw a pie Chart</a:t>
                      </a:r>
                      <a:endParaRPr lang="en-GB" sz="1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851920" y="0"/>
            <a:ext cx="529208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93" name="TextBox 3"/>
          <p:cNvSpPr txBox="1">
            <a:spLocks noChangeArrowheads="1"/>
          </p:cNvSpPr>
          <p:nvPr/>
        </p:nvSpPr>
        <p:spPr bwMode="auto">
          <a:xfrm>
            <a:off x="3708400" y="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/>
              <a:t>Hints/Tips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5135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9512" y="3686176"/>
            <a:ext cx="4213101" cy="30003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charset="0"/>
              </a:rPr>
              <a:t>My teachers comment ......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632"/>
            <a:ext cx="4213101" cy="34163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charset="0"/>
              </a:rPr>
              <a:t>My teachers question is  ......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169863"/>
            <a:ext cx="4392488" cy="651668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charset="0"/>
              </a:rPr>
              <a:t>My answer is  ......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050" name="Control 2"/>
          <p:cNvSpPr>
            <a:spLocks noChangeArrowheads="1" noChangeShapeType="1"/>
          </p:cNvSpPr>
          <p:nvPr/>
        </p:nvSpPr>
        <p:spPr bwMode="auto">
          <a:xfrm>
            <a:off x="2447925" y="1871663"/>
            <a:ext cx="1944688" cy="35814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048748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874262"/>
              </p:ext>
            </p:extLst>
          </p:nvPr>
        </p:nvGraphicFramePr>
        <p:xfrm>
          <a:off x="0" y="-14842"/>
          <a:ext cx="3708400" cy="6656724"/>
        </p:xfrm>
        <a:graphic>
          <a:graphicData uri="http://schemas.openxmlformats.org/drawingml/2006/table">
            <a:tbl>
              <a:tblPr/>
              <a:tblGrid>
                <a:gridCol w="649366"/>
                <a:gridCol w="3059034"/>
              </a:tblGrid>
              <a:tr h="3474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Grade</a:t>
                      </a:r>
                      <a:endParaRPr lang="en-GB" sz="1400" b="1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Data Handling</a:t>
                      </a: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039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A</a:t>
                      </a:r>
                      <a:endParaRPr lang="en-GB" sz="1600" b="1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 f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 the upper and lower quartiles and IQ range from histograms.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can d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raw and read histograms where the bars are of unequal width.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 find the mean, median mode and range from a histogram.</a:t>
                      </a: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08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B</a:t>
                      </a:r>
                      <a:endParaRPr lang="en-GB" sz="1600" b="1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can p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lot cumulative frequency diagrams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use them 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find UQ, LQ and IQ range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can d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raw and read box plots</a:t>
                      </a: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13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C</a:t>
                      </a:r>
                      <a:endParaRPr lang="en-GB" sz="1600" b="1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 and draw frequency polygons from grouped data.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can p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lot cumulative frequency diagrams</a:t>
                      </a: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76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D</a:t>
                      </a:r>
                      <a:endParaRPr lang="en-GB" sz="1600" b="1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measures of average  including mean,   median, mode, range.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Draw a frequency polygon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Draw and read information from stem and leaf diagrams.</a:t>
                      </a: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05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E</a:t>
                      </a:r>
                      <a:endParaRPr lang="en-GB" sz="1600" b="1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 can find the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mean, mode and median of a set of data.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Draw a pie Chart</a:t>
                      </a:r>
                      <a:endParaRPr lang="en-GB" sz="1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851920" y="0"/>
            <a:ext cx="529208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93" name="TextBox 3"/>
          <p:cNvSpPr txBox="1">
            <a:spLocks noChangeArrowheads="1"/>
          </p:cNvSpPr>
          <p:nvPr/>
        </p:nvSpPr>
        <p:spPr bwMode="auto">
          <a:xfrm>
            <a:off x="3708400" y="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/>
              <a:t>Hints/Tips</a:t>
            </a:r>
          </a:p>
        </p:txBody>
      </p:sp>
      <p:sp>
        <p:nvSpPr>
          <p:cNvPr id="4" name="TextBox 3"/>
          <p:cNvSpPr txBox="1"/>
          <p:nvPr/>
        </p:nvSpPr>
        <p:spPr>
          <a:xfrm rot="1946910">
            <a:off x="3735795" y="2159858"/>
            <a:ext cx="5256584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b="1" dirty="0" smtClean="0"/>
              <a:t>Fill in your hints tips section to help with your assessment</a:t>
            </a:r>
            <a:endParaRPr lang="en-GB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242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3.gstatic.com/images?q=tbn:ANd9GcSd0o3kWbE6mEOBTFDrppPjSOUPxWNbl1HHNdnYrLajan2QOLbAS0xeaufQ:www.blokeish.com/blog/wp-content/uploads/2009/12/stick-man-first-animation-pivot-alfie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 b="24171"/>
          <a:stretch>
            <a:fillRect/>
          </a:stretch>
        </p:blipFill>
        <p:spPr bwMode="auto">
          <a:xfrm>
            <a:off x="107950" y="4292601"/>
            <a:ext cx="412751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107951" y="5229225"/>
            <a:ext cx="9001125" cy="0"/>
          </a:xfrm>
          <a:prstGeom prst="straightConnector1">
            <a:avLst/>
          </a:prstGeom>
          <a:ln>
            <a:headEnd type="diamond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373814" y="3140968"/>
            <a:ext cx="2735263" cy="33855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sz="1600" dirty="0"/>
              <a:t>My target level is ________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313054"/>
              </p:ext>
            </p:extLst>
          </p:nvPr>
        </p:nvGraphicFramePr>
        <p:xfrm>
          <a:off x="15409" y="44624"/>
          <a:ext cx="9109075" cy="3032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6191"/>
                <a:gridCol w="1487828"/>
                <a:gridCol w="1556324"/>
                <a:gridCol w="1556324"/>
                <a:gridCol w="1751637"/>
                <a:gridCol w="1800771"/>
              </a:tblGrid>
              <a:tr h="33132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A/A*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</a:tr>
              <a:tr h="2697024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Handling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data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 can find the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mean, mode and median of a set of data.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Draw a pie Chart</a:t>
                      </a:r>
                      <a:endParaRPr lang="en-GB" sz="14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measures of average  including mean,   median, mode, range.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Draw a frequency polygon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Draw and read information from stem and leaf diagrams.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Find an estimate for the mean from grouped data.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 and draw frequency polygons from grouped data.</a:t>
                      </a: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can p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lot cumulative frequency diagrams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use them 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find UQ, LQ and IQ range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can d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raw and read box plots</a:t>
                      </a: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 f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 the upper and lower quartiles and IQ range from histograms.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can d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raw and read histograms where the bars are of unequal width.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 find the mean, median mode and range from a histogram.</a:t>
                      </a:r>
                    </a:p>
                  </a:txBody>
                  <a:tcPr marT="45715" marB="45715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5147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79911" y="332656"/>
            <a:ext cx="5256585" cy="70788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b="1" u="sng" dirty="0" smtClean="0"/>
              <a:t>Assessment task </a:t>
            </a:r>
            <a:endParaRPr lang="en-GB" sz="40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779912" y="1412776"/>
            <a:ext cx="5256586" cy="378565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/>
              <a:t>You are going to be given a set of data that </a:t>
            </a:r>
            <a:r>
              <a:rPr lang="en-GB" sz="2000" dirty="0"/>
              <a:t>shows a sample of how many hours a week students in different countries spend watching TV 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You must compare the data, showing mean, median, mode and range where appropriate. Look at the grade descriptors and produce graphs that will reflect your grade.</a:t>
            </a:r>
          </a:p>
          <a:p>
            <a:endParaRPr lang="en-GB" sz="2000" dirty="0"/>
          </a:p>
          <a:p>
            <a:r>
              <a:rPr lang="en-GB" sz="2000" dirty="0" smtClean="0"/>
              <a:t>You do not have to compare all three countries, but must make clear any workings out you do. </a:t>
            </a:r>
            <a:endParaRPr lang="en-GB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890178"/>
              </p:ext>
            </p:extLst>
          </p:nvPr>
        </p:nvGraphicFramePr>
        <p:xfrm>
          <a:off x="0" y="-14841"/>
          <a:ext cx="3635896" cy="6778704"/>
        </p:xfrm>
        <a:graphic>
          <a:graphicData uri="http://schemas.openxmlformats.org/drawingml/2006/table">
            <a:tbl>
              <a:tblPr/>
              <a:tblGrid>
                <a:gridCol w="636670"/>
                <a:gridCol w="2999226"/>
              </a:tblGrid>
              <a:tr h="21981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Grade</a:t>
                      </a:r>
                      <a:endParaRPr lang="en-GB" sz="1400" b="0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Data Handling</a:t>
                      </a: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47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A</a:t>
                      </a:r>
                      <a:endParaRPr lang="en-GB" sz="1600" b="0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 f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 the upper and lower quartiles and IQ range from histograms.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can d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raw and read histograms where the bars are of unequal width.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 find the mean, median mode and range from a histogram.</a:t>
                      </a: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90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B</a:t>
                      </a:r>
                      <a:endParaRPr lang="en-GB" sz="1600" b="0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can p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lot cumulative frequency diagrams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use them 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find UQ, LQ and IQ range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can d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raw and read box plots</a:t>
                      </a: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97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C</a:t>
                      </a:r>
                      <a:endParaRPr lang="en-GB" sz="1600" b="0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 and draw frequency polygons from grouped data.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can p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lot cumulative frequency diagrams</a:t>
                      </a: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77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D</a:t>
                      </a:r>
                      <a:endParaRPr lang="en-GB" sz="1600" b="0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measures of average  including mean,   median, mode, range.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Draw a frequency polygon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Draw and read information from stem and leaf diagrams.</a:t>
                      </a: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88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E</a:t>
                      </a:r>
                      <a:endParaRPr lang="en-GB" sz="1600" b="0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 can find the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mean, mode and median of a set of data.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Draw a pie Chart</a:t>
                      </a:r>
                      <a:endParaRPr lang="en-GB" sz="1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582" marR="36582" marT="36572" marB="365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080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302042" y="383464"/>
            <a:ext cx="3630555" cy="23611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4854549" y="192866"/>
            <a:ext cx="3630555" cy="2292062"/>
            <a:chOff x="4854549" y="192866"/>
            <a:chExt cx="3630555" cy="2292062"/>
          </a:xfrm>
        </p:grpSpPr>
        <p:sp>
          <p:nvSpPr>
            <p:cNvPr id="13" name="Rectangle 12"/>
            <p:cNvSpPr/>
            <p:nvPr/>
          </p:nvSpPr>
          <p:spPr>
            <a:xfrm>
              <a:off x="4854549" y="196886"/>
              <a:ext cx="3630555" cy="19766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70573" y="915268"/>
              <a:ext cx="321113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22,16,28,18,12,15,22,34</a:t>
              </a:r>
            </a:p>
            <a:p>
              <a:r>
                <a:rPr lang="en-GB" sz="2400" dirty="0" smtClean="0"/>
                <a:t>40,42,12,25,32,43,34,40</a:t>
              </a:r>
            </a:p>
            <a:p>
              <a:r>
                <a:rPr lang="en-GB" sz="2400" dirty="0" smtClean="0"/>
                <a:t>12,37,28,35,26,42,35,41</a:t>
              </a:r>
            </a:p>
            <a:p>
              <a:endParaRPr lang="en-GB" sz="2400" dirty="0" smtClean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637274" y="192866"/>
              <a:ext cx="1885453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u="sng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England</a:t>
              </a:r>
              <a:endParaRPr lang="en-US" sz="40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854548" y="3324208"/>
            <a:ext cx="3630555" cy="2664295"/>
            <a:chOff x="4854548" y="3324208"/>
            <a:chExt cx="3630555" cy="2664295"/>
          </a:xfrm>
        </p:grpSpPr>
        <p:sp>
          <p:nvSpPr>
            <p:cNvPr id="12" name="Rectangle 11"/>
            <p:cNvSpPr/>
            <p:nvPr/>
          </p:nvSpPr>
          <p:spPr>
            <a:xfrm>
              <a:off x="4854548" y="3450720"/>
              <a:ext cx="3630555" cy="253778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741254" y="4116296"/>
              <a:ext cx="0" cy="18002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380090" y="4086144"/>
              <a:ext cx="25619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1   1,1,2,3,3,3,3,5,7</a:t>
              </a:r>
              <a:endParaRPr lang="en-GB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80652" y="4467044"/>
              <a:ext cx="31037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2   0,0,0,2,2,2,4,4,5,6,6</a:t>
              </a:r>
              <a:endParaRPr lang="en-GB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80090" y="4872664"/>
              <a:ext cx="30267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3   0,1,1,1,2,3,5,4,5,6,6</a:t>
              </a:r>
              <a:endParaRPr lang="en-GB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80652" y="5259132"/>
              <a:ext cx="2483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4   0,0,0,0,1,3,5,6,</a:t>
              </a:r>
              <a:endParaRPr lang="en-GB" sz="24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540651" y="3324208"/>
              <a:ext cx="2132635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u="sng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Germany</a:t>
              </a:r>
              <a:endParaRPr lang="en-US" sz="40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02042" y="3189003"/>
            <a:ext cx="3630555" cy="3209872"/>
            <a:chOff x="302042" y="3189003"/>
            <a:chExt cx="3630555" cy="3209872"/>
          </a:xfrm>
        </p:grpSpPr>
        <p:sp>
          <p:nvSpPr>
            <p:cNvPr id="20" name="Rectangle 19"/>
            <p:cNvSpPr/>
            <p:nvPr/>
          </p:nvSpPr>
          <p:spPr>
            <a:xfrm>
              <a:off x="302042" y="3302531"/>
              <a:ext cx="3630555" cy="309634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aphicFrame>
          <p:nvGraphicFramePr>
            <p:cNvPr id="19" name="Group 5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30522947"/>
                </p:ext>
              </p:extLst>
            </p:nvPr>
          </p:nvGraphicFramePr>
          <p:xfrm>
            <a:off x="439745" y="4040613"/>
            <a:ext cx="3413614" cy="2214246"/>
          </p:xfrm>
          <a:graphic>
            <a:graphicData uri="http://schemas.openxmlformats.org/drawingml/2006/table">
              <a:tbl>
                <a:tblPr>
                  <a:tableStyleId>{793D81CF-94F2-401A-BA57-92F5A7B2D0C5}</a:tableStyleId>
                </a:tblPr>
                <a:tblGrid>
                  <a:gridCol w="1741287"/>
                  <a:gridCol w="1672327"/>
                </a:tblGrid>
                <a:tr h="369041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GB" sz="1800" u="none" strike="noStrike" cap="none" normalizeH="0" baseline="0" dirty="0" smtClean="0">
                            <a:ln>
                              <a:noFill/>
                            </a:ln>
                            <a:effectLst/>
                          </a:rPr>
                          <a:t>Response</a:t>
                        </a:r>
                        <a:endPara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endParaRPr>
                      </a:p>
                    </a:txBody>
                    <a:tcPr marT="45711" marB="45711" horzOverflow="overflow"/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GB" sz="1800" u="none" strike="noStrike" cap="none" normalizeH="0" baseline="0" dirty="0" smtClean="0">
                            <a:ln>
                              <a:noFill/>
                            </a:ln>
                            <a:effectLst/>
                          </a:rPr>
                          <a:t>frequency</a:t>
                        </a:r>
                        <a:endPara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endParaRPr>
                      </a:p>
                    </a:txBody>
                    <a:tcPr marT="45711" marB="45711" horzOverflow="overflow"/>
                  </a:tc>
                </a:tr>
                <a:tr h="369041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GB" sz="1800" u="none" strike="noStrike" cap="none" normalizeH="0" baseline="0" dirty="0" smtClean="0">
                            <a:ln>
                              <a:noFill/>
                            </a:ln>
                            <a:effectLst/>
                          </a:rPr>
                          <a:t>0&lt;p≤10</a:t>
                        </a:r>
                        <a:endPara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endParaRPr>
                      </a:p>
                    </a:txBody>
                    <a:tcPr marT="45711" marB="45711" horzOverflow="overflow"/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800" u="none" strike="noStrike" cap="none" normalizeH="0" baseline="0" dirty="0" smtClean="0">
                            <a:ln>
                              <a:noFill/>
                            </a:ln>
                            <a:effectLst/>
                          </a:rPr>
                          <a:t>3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endParaRPr>
                      </a:p>
                    </a:txBody>
                    <a:tcPr marT="45711" marB="45711" horzOverflow="overflow"/>
                  </a:tc>
                </a:tr>
                <a:tr h="369041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sz="1800" u="none" strike="noStrike" cap="none" normalizeH="0" baseline="0" dirty="0" smtClean="0">
                            <a:ln>
                              <a:noFill/>
                            </a:ln>
                            <a:effectLst/>
                          </a:rPr>
                          <a:t>10&lt;p≤20</a:t>
                        </a:r>
                        <a:endPara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endParaRPr>
                      </a:p>
                    </a:txBody>
                    <a:tcPr marT="45711" marB="45711" horzOverflow="overflow"/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dk1"/>
                            </a:solidFill>
                            <a:effectLst/>
                            <a:latin typeface="+mn-lt"/>
                            <a:cs typeface="+mn-cs"/>
                          </a:rPr>
                          <a:t>7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endParaRPr>
                      </a:p>
                    </a:txBody>
                    <a:tcPr marT="45711" marB="45711" horzOverflow="overflow"/>
                  </a:tc>
                </a:tr>
                <a:tr h="369041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GB" sz="1800" u="none" strike="noStrike" cap="none" normalizeH="0" baseline="0" dirty="0" smtClean="0">
                            <a:ln>
                              <a:noFill/>
                            </a:ln>
                            <a:effectLst/>
                          </a:rPr>
                          <a:t>20&lt;p≤30</a:t>
                        </a:r>
                        <a:endPara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endParaRPr>
                      </a:p>
                    </a:txBody>
                    <a:tcPr marT="45711" marB="45711" horzOverflow="overflow"/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800" u="none" strike="noStrike" cap="none" normalizeH="0" baseline="0" dirty="0" smtClean="0">
                            <a:ln>
                              <a:noFill/>
                            </a:ln>
                            <a:effectLst/>
                          </a:rPr>
                          <a:t>9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endParaRPr>
                      </a:p>
                    </a:txBody>
                    <a:tcPr marT="45711" marB="45711" horzOverflow="overflow"/>
                  </a:tc>
                </a:tr>
                <a:tr h="369041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GB" sz="1800" u="none" strike="noStrike" cap="none" normalizeH="0" baseline="0" dirty="0" smtClean="0">
                            <a:ln>
                              <a:noFill/>
                            </a:ln>
                            <a:effectLst/>
                          </a:rPr>
                          <a:t>30&lt;p≤40</a:t>
                        </a:r>
                        <a:endPara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endParaRPr>
                      </a:p>
                    </a:txBody>
                    <a:tcPr marT="45711" marB="45711" horzOverflow="overflow"/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800" u="none" strike="noStrike" cap="none" normalizeH="0" baseline="0" dirty="0" smtClean="0">
                            <a:ln>
                              <a:noFill/>
                            </a:ln>
                            <a:effectLst/>
                          </a:rPr>
                          <a:t>4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endParaRPr>
                      </a:p>
                    </a:txBody>
                    <a:tcPr marT="45711" marB="45711" horzOverflow="overflow"/>
                  </a:tc>
                </a:tr>
                <a:tr h="369041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GB" sz="1800" u="none" strike="noStrike" cap="none" normalizeH="0" baseline="0" dirty="0" smtClean="0">
                            <a:ln>
                              <a:noFill/>
                            </a:ln>
                            <a:effectLst/>
                          </a:rPr>
                          <a:t>40&lt;p≤50</a:t>
                        </a:r>
                        <a:endPara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endParaRPr>
                      </a:p>
                    </a:txBody>
                    <a:tcPr marT="45711" marB="45711" horzOverflow="overflow"/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800" u="none" strike="noStrike" cap="none" normalizeH="0" baseline="0" dirty="0" smtClean="0">
                            <a:ln>
                              <a:noFill/>
                            </a:ln>
                            <a:effectLst/>
                          </a:rPr>
                          <a:t>2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endParaRPr>
                      </a:p>
                    </a:txBody>
                    <a:tcPr marT="45711" marB="45711" horzOverflow="overflow"/>
                  </a:tc>
                </a:tr>
              </a:tbl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1443875" y="3189003"/>
              <a:ext cx="1593641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u="sng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France</a:t>
              </a:r>
              <a:endParaRPr lang="en-US" sz="40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451265" y="932527"/>
            <a:ext cx="33321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The data shows a sample of how many hours a week students in different countries spend watching TV </a:t>
            </a:r>
            <a:endParaRPr lang="en-GB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902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4" t="13095" r="29722" b="10961"/>
          <a:stretch/>
        </p:blipFill>
        <p:spPr bwMode="auto">
          <a:xfrm>
            <a:off x="1575800" y="47031"/>
            <a:ext cx="6120680" cy="68102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 rot="20934740">
            <a:off x="310915" y="117857"/>
            <a:ext cx="62068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5400" b="1" dirty="0" smtClean="0"/>
              <a:t>D</a:t>
            </a:r>
            <a:endParaRPr lang="en-GB" sz="5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7250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02" t="15567" r="34264" b="40860"/>
          <a:stretch/>
        </p:blipFill>
        <p:spPr bwMode="auto">
          <a:xfrm>
            <a:off x="-10295" y="289942"/>
            <a:ext cx="9199072" cy="5587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 rot="402058">
            <a:off x="8008291" y="362910"/>
            <a:ext cx="57259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5400" b="1" dirty="0" smtClean="0"/>
              <a:t>C</a:t>
            </a:r>
            <a:endParaRPr lang="en-GB" sz="5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1392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29" t="44272" r="36986" b="21874"/>
          <a:stretch/>
        </p:blipFill>
        <p:spPr bwMode="auto">
          <a:xfrm>
            <a:off x="-13386" y="1079580"/>
            <a:ext cx="9157386" cy="558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 rot="20861117">
            <a:off x="641631" y="172821"/>
            <a:ext cx="57259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5400" b="1" dirty="0" smtClean="0"/>
              <a:t>B</a:t>
            </a:r>
            <a:endParaRPr lang="en-GB" sz="5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2518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92" t="16667" r="29359" b="6250"/>
          <a:stretch/>
        </p:blipFill>
        <p:spPr bwMode="auto">
          <a:xfrm>
            <a:off x="1331640" y="27510"/>
            <a:ext cx="6463308" cy="68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 rot="20861117">
            <a:off x="513146" y="684926"/>
            <a:ext cx="163698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5400" b="1" dirty="0" smtClean="0"/>
              <a:t>A/A*</a:t>
            </a:r>
            <a:endParaRPr lang="en-GB" sz="5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17805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888</Words>
  <Application>Microsoft Office PowerPoint</Application>
  <PresentationFormat>On-screen Show (4:3)</PresentationFormat>
  <Paragraphs>161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aaa6prostaff</dc:creator>
  <cp:lastModifiedBy>zeb1</cp:lastModifiedBy>
  <cp:revision>108</cp:revision>
  <cp:lastPrinted>2012-11-27T17:34:43Z</cp:lastPrinted>
  <dcterms:created xsi:type="dcterms:W3CDTF">2012-03-27T12:20:54Z</dcterms:created>
  <dcterms:modified xsi:type="dcterms:W3CDTF">2014-02-16T13:43:55Z</dcterms:modified>
</cp:coreProperties>
</file>