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8" r:id="rId2"/>
    <p:sldId id="256" r:id="rId3"/>
    <p:sldId id="266" r:id="rId4"/>
    <p:sldId id="267" r:id="rId5"/>
    <p:sldId id="265" r:id="rId6"/>
    <p:sldId id="269" r:id="rId7"/>
    <p:sldId id="27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35983F-D08A-4850-ADA7-8E30265BFC27}" type="datetimeFigureOut">
              <a:rPr lang="en-GB" smtClean="0"/>
              <a:t>27/04/2014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8C7C96-CD2C-4E1D-9B95-20081AFEE3D3}" type="slidenum">
              <a:rPr lang="en-GB" smtClean="0"/>
              <a:t>‹#›</a:t>
            </a:fld>
            <a:endParaRPr lang="en-GB"/>
          </a:p>
        </p:txBody>
      </p:sp>
    </p:spTree>
    <p:extLst>
      <p:ext uri="{BB962C8B-B14F-4D97-AF65-F5344CB8AC3E}">
        <p14:creationId xmlns:p14="http://schemas.microsoft.com/office/powerpoint/2010/main" val="3960737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Print</a:t>
            </a:r>
            <a:r>
              <a:rPr lang="en-GB" baseline="0" dirty="0" smtClean="0"/>
              <a:t> slides 2 -5 two slides to </a:t>
            </a:r>
            <a:r>
              <a:rPr lang="en-GB" baseline="0" smtClean="0"/>
              <a:t>a page.</a:t>
            </a:r>
            <a:endParaRPr lang="en-GB"/>
          </a:p>
        </p:txBody>
      </p:sp>
      <p:sp>
        <p:nvSpPr>
          <p:cNvPr id="4" name="Slide Number Placeholder 3"/>
          <p:cNvSpPr>
            <a:spLocks noGrp="1"/>
          </p:cNvSpPr>
          <p:nvPr>
            <p:ph type="sldNum" sz="quarter" idx="10"/>
          </p:nvPr>
        </p:nvSpPr>
        <p:spPr/>
        <p:txBody>
          <a:bodyPr/>
          <a:lstStyle/>
          <a:p>
            <a:fld id="{B88C7C96-CD2C-4E1D-9B95-20081AFEE3D3}" type="slidenum">
              <a:rPr lang="en-GB" smtClean="0"/>
              <a:t>2</a:t>
            </a:fld>
            <a:endParaRPr lang="en-GB"/>
          </a:p>
        </p:txBody>
      </p:sp>
    </p:spTree>
    <p:extLst>
      <p:ext uri="{BB962C8B-B14F-4D97-AF65-F5344CB8AC3E}">
        <p14:creationId xmlns:p14="http://schemas.microsoft.com/office/powerpoint/2010/main" val="2597422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Print</a:t>
            </a:r>
            <a:r>
              <a:rPr lang="en-GB" baseline="0" dirty="0" smtClean="0"/>
              <a:t> slides 6 &amp; 7 two slides to a page.</a:t>
            </a:r>
            <a:endParaRPr lang="en-GB" dirty="0"/>
          </a:p>
        </p:txBody>
      </p:sp>
      <p:sp>
        <p:nvSpPr>
          <p:cNvPr id="4" name="Slide Number Placeholder 3"/>
          <p:cNvSpPr>
            <a:spLocks noGrp="1"/>
          </p:cNvSpPr>
          <p:nvPr>
            <p:ph type="sldNum" sz="quarter" idx="10"/>
          </p:nvPr>
        </p:nvSpPr>
        <p:spPr/>
        <p:txBody>
          <a:bodyPr/>
          <a:lstStyle/>
          <a:p>
            <a:fld id="{B88C7C96-CD2C-4E1D-9B95-20081AFEE3D3}" type="slidenum">
              <a:rPr lang="en-GB" smtClean="0"/>
              <a:t>6</a:t>
            </a:fld>
            <a:endParaRPr lang="en-GB"/>
          </a:p>
        </p:txBody>
      </p:sp>
    </p:spTree>
    <p:extLst>
      <p:ext uri="{BB962C8B-B14F-4D97-AF65-F5344CB8AC3E}">
        <p14:creationId xmlns:p14="http://schemas.microsoft.com/office/powerpoint/2010/main" val="2515703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Dialogue</a:t>
            </a:r>
            <a:r>
              <a:rPr lang="en-GB" baseline="0" dirty="0" smtClean="0"/>
              <a:t> marking sheet.</a:t>
            </a:r>
            <a:endParaRPr lang="en-GB" dirty="0"/>
          </a:p>
        </p:txBody>
      </p:sp>
      <p:sp>
        <p:nvSpPr>
          <p:cNvPr id="4" name="Slide Number Placeholder 3"/>
          <p:cNvSpPr>
            <a:spLocks noGrp="1"/>
          </p:cNvSpPr>
          <p:nvPr>
            <p:ph type="sldNum" sz="quarter" idx="10"/>
          </p:nvPr>
        </p:nvSpPr>
        <p:spPr/>
        <p:txBody>
          <a:bodyPr/>
          <a:lstStyle/>
          <a:p>
            <a:fld id="{6A65F9E2-7073-4E88-A40A-130504EDFBD2}" type="slidenum">
              <a:rPr lang="en-GB" smtClean="0"/>
              <a:t>7</a:t>
            </a:fld>
            <a:endParaRPr lang="en-GB"/>
          </a:p>
        </p:txBody>
      </p:sp>
    </p:spTree>
    <p:extLst>
      <p:ext uri="{BB962C8B-B14F-4D97-AF65-F5344CB8AC3E}">
        <p14:creationId xmlns:p14="http://schemas.microsoft.com/office/powerpoint/2010/main" val="1247817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A5A88F8-0B5C-48E0-A6E5-716927C38A14}" type="datetimeFigureOut">
              <a:rPr lang="en-GB" smtClean="0"/>
              <a:t>27/04/2014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CEFA1-3F1D-49E5-9BE0-D7EFAB2738B2}" type="slidenum">
              <a:rPr lang="en-GB" smtClean="0"/>
              <a:t>‹#›</a:t>
            </a:fld>
            <a:endParaRPr lang="en-GB"/>
          </a:p>
        </p:txBody>
      </p:sp>
    </p:spTree>
    <p:extLst>
      <p:ext uri="{BB962C8B-B14F-4D97-AF65-F5344CB8AC3E}">
        <p14:creationId xmlns:p14="http://schemas.microsoft.com/office/powerpoint/2010/main" val="4057011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5A88F8-0B5C-48E0-A6E5-716927C38A14}" type="datetimeFigureOut">
              <a:rPr lang="en-GB" smtClean="0"/>
              <a:t>27/04/2014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CEFA1-3F1D-49E5-9BE0-D7EFAB2738B2}" type="slidenum">
              <a:rPr lang="en-GB" smtClean="0"/>
              <a:t>‹#›</a:t>
            </a:fld>
            <a:endParaRPr lang="en-GB"/>
          </a:p>
        </p:txBody>
      </p:sp>
    </p:spTree>
    <p:extLst>
      <p:ext uri="{BB962C8B-B14F-4D97-AF65-F5344CB8AC3E}">
        <p14:creationId xmlns:p14="http://schemas.microsoft.com/office/powerpoint/2010/main" val="232719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5A88F8-0B5C-48E0-A6E5-716927C38A14}" type="datetimeFigureOut">
              <a:rPr lang="en-GB" smtClean="0"/>
              <a:t>27/04/2014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CEFA1-3F1D-49E5-9BE0-D7EFAB2738B2}" type="slidenum">
              <a:rPr lang="en-GB" smtClean="0"/>
              <a:t>‹#›</a:t>
            </a:fld>
            <a:endParaRPr lang="en-GB"/>
          </a:p>
        </p:txBody>
      </p:sp>
    </p:spTree>
    <p:extLst>
      <p:ext uri="{BB962C8B-B14F-4D97-AF65-F5344CB8AC3E}">
        <p14:creationId xmlns:p14="http://schemas.microsoft.com/office/powerpoint/2010/main" val="682966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5A88F8-0B5C-48E0-A6E5-716927C38A14}" type="datetimeFigureOut">
              <a:rPr lang="en-GB" smtClean="0"/>
              <a:t>27/04/2014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CEFA1-3F1D-49E5-9BE0-D7EFAB2738B2}" type="slidenum">
              <a:rPr lang="en-GB" smtClean="0"/>
              <a:t>‹#›</a:t>
            </a:fld>
            <a:endParaRPr lang="en-GB"/>
          </a:p>
        </p:txBody>
      </p:sp>
    </p:spTree>
    <p:extLst>
      <p:ext uri="{BB962C8B-B14F-4D97-AF65-F5344CB8AC3E}">
        <p14:creationId xmlns:p14="http://schemas.microsoft.com/office/powerpoint/2010/main" val="3723039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5A88F8-0B5C-48E0-A6E5-716927C38A14}" type="datetimeFigureOut">
              <a:rPr lang="en-GB" smtClean="0"/>
              <a:t>27/04/2014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CEFA1-3F1D-49E5-9BE0-D7EFAB2738B2}" type="slidenum">
              <a:rPr lang="en-GB" smtClean="0"/>
              <a:t>‹#›</a:t>
            </a:fld>
            <a:endParaRPr lang="en-GB"/>
          </a:p>
        </p:txBody>
      </p:sp>
    </p:spTree>
    <p:extLst>
      <p:ext uri="{BB962C8B-B14F-4D97-AF65-F5344CB8AC3E}">
        <p14:creationId xmlns:p14="http://schemas.microsoft.com/office/powerpoint/2010/main" val="412929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A5A88F8-0B5C-48E0-A6E5-716927C38A14}" type="datetimeFigureOut">
              <a:rPr lang="en-GB" smtClean="0"/>
              <a:t>27/04/2014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BCEFA1-3F1D-49E5-9BE0-D7EFAB2738B2}" type="slidenum">
              <a:rPr lang="en-GB" smtClean="0"/>
              <a:t>‹#›</a:t>
            </a:fld>
            <a:endParaRPr lang="en-GB"/>
          </a:p>
        </p:txBody>
      </p:sp>
    </p:spTree>
    <p:extLst>
      <p:ext uri="{BB962C8B-B14F-4D97-AF65-F5344CB8AC3E}">
        <p14:creationId xmlns:p14="http://schemas.microsoft.com/office/powerpoint/2010/main" val="3028817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A5A88F8-0B5C-48E0-A6E5-716927C38A14}" type="datetimeFigureOut">
              <a:rPr lang="en-GB" smtClean="0"/>
              <a:t>27/04/2014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BCEFA1-3F1D-49E5-9BE0-D7EFAB2738B2}" type="slidenum">
              <a:rPr lang="en-GB" smtClean="0"/>
              <a:t>‹#›</a:t>
            </a:fld>
            <a:endParaRPr lang="en-GB"/>
          </a:p>
        </p:txBody>
      </p:sp>
    </p:spTree>
    <p:extLst>
      <p:ext uri="{BB962C8B-B14F-4D97-AF65-F5344CB8AC3E}">
        <p14:creationId xmlns:p14="http://schemas.microsoft.com/office/powerpoint/2010/main" val="321441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A5A88F8-0B5C-48E0-A6E5-716927C38A14}" type="datetimeFigureOut">
              <a:rPr lang="en-GB" smtClean="0"/>
              <a:t>27/04/2014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BCEFA1-3F1D-49E5-9BE0-D7EFAB2738B2}" type="slidenum">
              <a:rPr lang="en-GB" smtClean="0"/>
              <a:t>‹#›</a:t>
            </a:fld>
            <a:endParaRPr lang="en-GB"/>
          </a:p>
        </p:txBody>
      </p:sp>
    </p:spTree>
    <p:extLst>
      <p:ext uri="{BB962C8B-B14F-4D97-AF65-F5344CB8AC3E}">
        <p14:creationId xmlns:p14="http://schemas.microsoft.com/office/powerpoint/2010/main" val="2661598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A88F8-0B5C-48E0-A6E5-716927C38A14}" type="datetimeFigureOut">
              <a:rPr lang="en-GB" smtClean="0"/>
              <a:t>27/04/2014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BCEFA1-3F1D-49E5-9BE0-D7EFAB2738B2}" type="slidenum">
              <a:rPr lang="en-GB" smtClean="0"/>
              <a:t>‹#›</a:t>
            </a:fld>
            <a:endParaRPr lang="en-GB"/>
          </a:p>
        </p:txBody>
      </p:sp>
    </p:spTree>
    <p:extLst>
      <p:ext uri="{BB962C8B-B14F-4D97-AF65-F5344CB8AC3E}">
        <p14:creationId xmlns:p14="http://schemas.microsoft.com/office/powerpoint/2010/main" val="361009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A88F8-0B5C-48E0-A6E5-716927C38A14}" type="datetimeFigureOut">
              <a:rPr lang="en-GB" smtClean="0"/>
              <a:t>27/04/2014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BCEFA1-3F1D-49E5-9BE0-D7EFAB2738B2}" type="slidenum">
              <a:rPr lang="en-GB" smtClean="0"/>
              <a:t>‹#›</a:t>
            </a:fld>
            <a:endParaRPr lang="en-GB"/>
          </a:p>
        </p:txBody>
      </p:sp>
    </p:spTree>
    <p:extLst>
      <p:ext uri="{BB962C8B-B14F-4D97-AF65-F5344CB8AC3E}">
        <p14:creationId xmlns:p14="http://schemas.microsoft.com/office/powerpoint/2010/main" val="902475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A88F8-0B5C-48E0-A6E5-716927C38A14}" type="datetimeFigureOut">
              <a:rPr lang="en-GB" smtClean="0"/>
              <a:t>27/04/2014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BCEFA1-3F1D-49E5-9BE0-D7EFAB2738B2}" type="slidenum">
              <a:rPr lang="en-GB" smtClean="0"/>
              <a:t>‹#›</a:t>
            </a:fld>
            <a:endParaRPr lang="en-GB"/>
          </a:p>
        </p:txBody>
      </p:sp>
    </p:spTree>
    <p:extLst>
      <p:ext uri="{BB962C8B-B14F-4D97-AF65-F5344CB8AC3E}">
        <p14:creationId xmlns:p14="http://schemas.microsoft.com/office/powerpoint/2010/main" val="64507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5A88F8-0B5C-48E0-A6E5-716927C38A14}" type="datetimeFigureOut">
              <a:rPr lang="en-GB" smtClean="0"/>
              <a:t>27/04/2014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CEFA1-3F1D-49E5-9BE0-D7EFAB2738B2}" type="slidenum">
              <a:rPr lang="en-GB" smtClean="0"/>
              <a:t>‹#›</a:t>
            </a:fld>
            <a:endParaRPr lang="en-GB"/>
          </a:p>
        </p:txBody>
      </p:sp>
    </p:spTree>
    <p:extLst>
      <p:ext uri="{BB962C8B-B14F-4D97-AF65-F5344CB8AC3E}">
        <p14:creationId xmlns:p14="http://schemas.microsoft.com/office/powerpoint/2010/main" val="2878791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06006757"/>
              </p:ext>
            </p:extLst>
          </p:nvPr>
        </p:nvGraphicFramePr>
        <p:xfrm>
          <a:off x="251520" y="116632"/>
          <a:ext cx="8568952" cy="1889760"/>
        </p:xfrm>
        <a:graphic>
          <a:graphicData uri="http://schemas.openxmlformats.org/drawingml/2006/table">
            <a:tbl>
              <a:tblPr firstRow="1" bandRow="1">
                <a:tableStyleId>{5C22544A-7EE6-4342-B048-85BDC9FD1C3A}</a:tableStyleId>
              </a:tblPr>
              <a:tblGrid>
                <a:gridCol w="6552728"/>
                <a:gridCol w="2016224"/>
              </a:tblGrid>
              <a:tr h="720080">
                <a:tc>
                  <a:txBody>
                    <a:bodyPr/>
                    <a:lstStyle/>
                    <a:p>
                      <a:r>
                        <a:rPr lang="en-GB" sz="2800" b="0" dirty="0" smtClean="0">
                          <a:solidFill>
                            <a:schemeClr val="tx1"/>
                          </a:solidFill>
                        </a:rPr>
                        <a:t>LO To assess my understanding </a:t>
                      </a:r>
                      <a:r>
                        <a:rPr lang="en-GB" sz="2800" b="0" dirty="0" smtClean="0">
                          <a:solidFill>
                            <a:schemeClr val="tx1"/>
                          </a:solidFill>
                        </a:rPr>
                        <a:t>of</a:t>
                      </a:r>
                      <a:r>
                        <a:rPr lang="en-GB" sz="2800" b="0" baseline="0" dirty="0" smtClean="0">
                          <a:solidFill>
                            <a:schemeClr val="tx1"/>
                          </a:solidFill>
                        </a:rPr>
                        <a:t> inequalities</a:t>
                      </a:r>
                      <a:endParaRPr lang="en-GB"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sz="2800" b="0" dirty="0" smtClean="0">
                          <a:solidFill>
                            <a:schemeClr val="tx1"/>
                          </a:solidFill>
                        </a:rPr>
                        <a:t>RAG</a:t>
                      </a:r>
                      <a:endParaRPr lang="en-GB"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720080">
                <a:tc>
                  <a:txBody>
                    <a:bodyPr/>
                    <a:lstStyle/>
                    <a:p>
                      <a:r>
                        <a:rPr lang="en-GB" sz="2800" b="0" dirty="0" smtClean="0">
                          <a:solidFill>
                            <a:schemeClr val="tx1"/>
                          </a:solidFill>
                        </a:rPr>
                        <a:t>Key</a:t>
                      </a:r>
                      <a:r>
                        <a:rPr lang="en-GB" sz="2800" b="0" baseline="0" dirty="0" smtClean="0">
                          <a:solidFill>
                            <a:schemeClr val="tx1"/>
                          </a:solidFill>
                        </a:rPr>
                        <a:t> Words</a:t>
                      </a:r>
                      <a:r>
                        <a:rPr lang="en-GB" sz="2800" b="0" baseline="0" dirty="0" smtClean="0">
                          <a:solidFill>
                            <a:schemeClr val="tx1"/>
                          </a:solidFill>
                        </a:rPr>
                        <a:t>: Integer, Represent, Variable, Satisfy</a:t>
                      </a:r>
                      <a:endParaRPr lang="en-GB"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fld id="{3E0DC8CD-EDB6-48D7-A501-0D1A43CDDE9B}" type="datetime1">
                        <a:rPr lang="en-GB" sz="2800" b="0" smtClean="0">
                          <a:solidFill>
                            <a:schemeClr val="tx1"/>
                          </a:solidFill>
                        </a:rPr>
                        <a:t>27/04/2014</a:t>
                      </a:fld>
                      <a:endParaRPr lang="en-GB"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858686305"/>
              </p:ext>
            </p:extLst>
          </p:nvPr>
        </p:nvGraphicFramePr>
        <p:xfrm>
          <a:off x="251520" y="2204864"/>
          <a:ext cx="8750178" cy="4416552"/>
        </p:xfrm>
        <a:graphic>
          <a:graphicData uri="http://schemas.openxmlformats.org/drawingml/2006/table">
            <a:tbl>
              <a:tblPr firstRow="1" firstCol="1" bandRow="1">
                <a:tableStyleId>{5C22544A-7EE6-4342-B048-85BDC9FD1C3A}</a:tableStyleId>
              </a:tblPr>
              <a:tblGrid>
                <a:gridCol w="1335590"/>
                <a:gridCol w="1853647"/>
                <a:gridCol w="1853647"/>
                <a:gridCol w="1853647"/>
                <a:gridCol w="1853647"/>
              </a:tblGrid>
              <a:tr h="112315">
                <a:tc>
                  <a:txBody>
                    <a:bodyPr/>
                    <a:lstStyle/>
                    <a:p>
                      <a:pPr>
                        <a:lnSpc>
                          <a:spcPct val="115000"/>
                        </a:lnSpc>
                        <a:spcAft>
                          <a:spcPts val="0"/>
                        </a:spcAft>
                      </a:pPr>
                      <a:r>
                        <a:rPr lang="en-GB" sz="1800" dirty="0" smtClean="0">
                          <a:solidFill>
                            <a:schemeClr val="tx1"/>
                          </a:solidFill>
                          <a:effectLst/>
                          <a:latin typeface="+mn-lt"/>
                          <a:ea typeface="+mn-ea"/>
                          <a:cs typeface="+mn-cs"/>
                        </a:rPr>
                        <a:t>Grade</a:t>
                      </a:r>
                      <a:endParaRPr lang="en-GB" sz="1800" dirty="0">
                        <a:solidFill>
                          <a:schemeClr val="tx1"/>
                        </a:solidFill>
                        <a:effectLst/>
                        <a:latin typeface="Calibri"/>
                        <a:ea typeface="Calibri"/>
                        <a:cs typeface="Times New Roman"/>
                      </a:endParaRPr>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800" dirty="0" smtClean="0">
                          <a:solidFill>
                            <a:schemeClr val="tx1"/>
                          </a:solidFill>
                          <a:effectLst/>
                          <a:latin typeface="Calibri"/>
                          <a:ea typeface="Calibri"/>
                          <a:cs typeface="Times New Roman"/>
                        </a:rPr>
                        <a:t>D</a:t>
                      </a:r>
                      <a:endParaRPr lang="en-GB" sz="1800" dirty="0">
                        <a:solidFill>
                          <a:schemeClr val="tx1"/>
                        </a:solidFill>
                        <a:effectLst/>
                        <a:latin typeface="Calibri"/>
                        <a:ea typeface="Calibri"/>
                        <a:cs typeface="Times New Roman"/>
                      </a:endParaRPr>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800" dirty="0">
                          <a:solidFill>
                            <a:schemeClr val="tx1"/>
                          </a:solidFill>
                          <a:effectLst/>
                          <a:latin typeface="+mn-lt"/>
                          <a:ea typeface="+mn-ea"/>
                          <a:cs typeface="+mn-cs"/>
                        </a:rPr>
                        <a:t>C</a:t>
                      </a:r>
                      <a:endParaRPr lang="en-GB" sz="1800" dirty="0">
                        <a:solidFill>
                          <a:schemeClr val="tx1"/>
                        </a:solidFill>
                        <a:effectLst/>
                        <a:latin typeface="Calibri"/>
                        <a:ea typeface="Calibri"/>
                        <a:cs typeface="Times New Roman"/>
                      </a:endParaRPr>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800" dirty="0">
                          <a:solidFill>
                            <a:schemeClr val="tx1"/>
                          </a:solidFill>
                          <a:effectLst/>
                          <a:latin typeface="+mn-lt"/>
                          <a:ea typeface="+mn-ea"/>
                          <a:cs typeface="+mn-cs"/>
                        </a:rPr>
                        <a:t>B</a:t>
                      </a:r>
                      <a:endParaRPr lang="en-GB" sz="1800" dirty="0">
                        <a:solidFill>
                          <a:schemeClr val="tx1"/>
                        </a:solidFill>
                        <a:effectLst/>
                        <a:latin typeface="Calibri"/>
                        <a:ea typeface="Calibri"/>
                        <a:cs typeface="Times New Roman"/>
                      </a:endParaRPr>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800" dirty="0" smtClean="0">
                          <a:solidFill>
                            <a:schemeClr val="tx1"/>
                          </a:solidFill>
                          <a:effectLst/>
                          <a:latin typeface="+mn-lt"/>
                          <a:ea typeface="+mn-ea"/>
                          <a:cs typeface="+mn-cs"/>
                        </a:rPr>
                        <a:t>A</a:t>
                      </a:r>
                      <a:endParaRPr lang="en-GB" sz="1800" dirty="0">
                        <a:solidFill>
                          <a:schemeClr val="tx1"/>
                        </a:solidFill>
                        <a:effectLst/>
                        <a:latin typeface="Calibri"/>
                        <a:ea typeface="Calibri"/>
                        <a:cs typeface="Times New Roman"/>
                      </a:endParaRPr>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71788">
                <a:tc>
                  <a:txBody>
                    <a:bodyPr/>
                    <a:lstStyle/>
                    <a:p>
                      <a:pPr algn="ctr">
                        <a:lnSpc>
                          <a:spcPct val="115000"/>
                        </a:lnSpc>
                        <a:spcAft>
                          <a:spcPts val="0"/>
                        </a:spcAft>
                      </a:pPr>
                      <a:r>
                        <a:rPr lang="en-GB" sz="2400" dirty="0" smtClean="0">
                          <a:solidFill>
                            <a:schemeClr val="tx1"/>
                          </a:solidFill>
                          <a:effectLst/>
                          <a:latin typeface="Calibri"/>
                          <a:ea typeface="Calibri"/>
                          <a:cs typeface="Times New Roman"/>
                        </a:rPr>
                        <a:t>Inequalities</a:t>
                      </a:r>
                      <a:endParaRPr lang="en-GB" sz="2400" dirty="0">
                        <a:solidFill>
                          <a:schemeClr val="tx1"/>
                        </a:solidFill>
                        <a:effectLst/>
                        <a:latin typeface="Calibri"/>
                        <a:ea typeface="Calibri"/>
                        <a:cs typeface="Times New Roman"/>
                      </a:endParaRPr>
                    </a:p>
                  </a:txBody>
                  <a:tcPr marL="56766" marR="56766"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800" dirty="0" smtClean="0">
                          <a:solidFill>
                            <a:schemeClr val="tx1"/>
                          </a:solidFill>
                          <a:effectLst/>
                          <a:latin typeface="Calibri"/>
                          <a:ea typeface="Calibri"/>
                          <a:cs typeface="Times New Roman"/>
                        </a:rPr>
                        <a:t>I</a:t>
                      </a:r>
                      <a:r>
                        <a:rPr lang="en-GB" sz="1800" baseline="0" dirty="0" smtClean="0">
                          <a:solidFill>
                            <a:schemeClr val="tx1"/>
                          </a:solidFill>
                          <a:effectLst/>
                          <a:latin typeface="Calibri"/>
                          <a:ea typeface="Calibri"/>
                          <a:cs typeface="Times New Roman"/>
                        </a:rPr>
                        <a:t> can find </a:t>
                      </a:r>
                      <a:r>
                        <a:rPr lang="en-GB" sz="1800" dirty="0" smtClean="0">
                          <a:solidFill>
                            <a:schemeClr val="tx1"/>
                          </a:solidFill>
                          <a:effectLst/>
                          <a:latin typeface="Calibri"/>
                          <a:ea typeface="Calibri"/>
                          <a:cs typeface="Times New Roman"/>
                        </a:rPr>
                        <a:t>all the possible integer</a:t>
                      </a:r>
                      <a:r>
                        <a:rPr lang="en-GB" sz="1800" baseline="0" dirty="0" smtClean="0">
                          <a:solidFill>
                            <a:schemeClr val="tx1"/>
                          </a:solidFill>
                          <a:effectLst/>
                          <a:latin typeface="Calibri"/>
                          <a:ea typeface="Calibri"/>
                          <a:cs typeface="Times New Roman"/>
                        </a:rPr>
                        <a:t> values for an inequality.</a:t>
                      </a:r>
                    </a:p>
                    <a:p>
                      <a:pPr>
                        <a:lnSpc>
                          <a:spcPct val="115000"/>
                        </a:lnSpc>
                        <a:spcAft>
                          <a:spcPts val="0"/>
                        </a:spcAft>
                      </a:pPr>
                      <a:endParaRPr lang="en-GB" sz="1800" baseline="0" dirty="0" smtClean="0">
                        <a:solidFill>
                          <a:schemeClr val="tx1"/>
                        </a:solidFill>
                        <a:effectLst/>
                        <a:latin typeface="Calibri"/>
                        <a:ea typeface="Calibri"/>
                        <a:cs typeface="Times New Roman"/>
                      </a:endParaRPr>
                    </a:p>
                    <a:p>
                      <a:pPr>
                        <a:lnSpc>
                          <a:spcPct val="115000"/>
                        </a:lnSpc>
                        <a:spcAft>
                          <a:spcPts val="0"/>
                        </a:spcAft>
                      </a:pPr>
                      <a:r>
                        <a:rPr lang="en-GB" sz="1800" baseline="0" dirty="0" smtClean="0">
                          <a:solidFill>
                            <a:schemeClr val="tx1"/>
                          </a:solidFill>
                          <a:effectLst/>
                          <a:latin typeface="Calibri"/>
                          <a:ea typeface="Calibri"/>
                          <a:cs typeface="Times New Roman"/>
                        </a:rPr>
                        <a:t>I can write down an inequality represented in a diagram.</a:t>
                      </a:r>
                    </a:p>
                    <a:p>
                      <a:pPr>
                        <a:lnSpc>
                          <a:spcPct val="115000"/>
                        </a:lnSpc>
                        <a:spcAft>
                          <a:spcPts val="0"/>
                        </a:spcAft>
                      </a:pPr>
                      <a:endParaRPr lang="en-GB" sz="1800" baseline="0" dirty="0" smtClean="0">
                        <a:solidFill>
                          <a:schemeClr val="tx1"/>
                        </a:solidFill>
                        <a:effectLst/>
                        <a:latin typeface="Calibri"/>
                        <a:ea typeface="Calibri"/>
                        <a:cs typeface="Times New Roman"/>
                      </a:endParaRPr>
                    </a:p>
                    <a:p>
                      <a:pPr>
                        <a:lnSpc>
                          <a:spcPct val="115000"/>
                        </a:lnSpc>
                        <a:spcAft>
                          <a:spcPts val="0"/>
                        </a:spcAft>
                      </a:pPr>
                      <a:r>
                        <a:rPr lang="en-GB" sz="1800" baseline="0" dirty="0" smtClean="0">
                          <a:solidFill>
                            <a:schemeClr val="tx1"/>
                          </a:solidFill>
                          <a:effectLst/>
                          <a:latin typeface="Calibri"/>
                          <a:ea typeface="Calibri"/>
                          <a:cs typeface="Times New Roman"/>
                        </a:rPr>
                        <a:t>I can represent an inequality on a number line.</a:t>
                      </a:r>
                      <a:endParaRPr lang="en-GB" sz="1800" dirty="0">
                        <a:solidFill>
                          <a:schemeClr val="tx1"/>
                        </a:solidFill>
                        <a:effectLst/>
                        <a:latin typeface="Calibri"/>
                        <a:ea typeface="Calibri"/>
                        <a:cs typeface="Times New Roman"/>
                      </a:endParaRPr>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800" kern="1200" dirty="0" smtClean="0">
                          <a:solidFill>
                            <a:schemeClr val="dk1"/>
                          </a:solidFill>
                          <a:effectLst/>
                          <a:latin typeface="+mn-lt"/>
                          <a:ea typeface="+mn-ea"/>
                          <a:cs typeface="+mn-cs"/>
                        </a:rPr>
                        <a:t>I</a:t>
                      </a:r>
                      <a:r>
                        <a:rPr lang="en-GB" sz="1800" kern="1200" baseline="0" dirty="0" smtClean="0">
                          <a:solidFill>
                            <a:schemeClr val="dk1"/>
                          </a:solidFill>
                          <a:effectLst/>
                          <a:latin typeface="+mn-lt"/>
                          <a:ea typeface="+mn-ea"/>
                          <a:cs typeface="+mn-cs"/>
                        </a:rPr>
                        <a:t> can s</a:t>
                      </a:r>
                      <a:r>
                        <a:rPr lang="en-GB" sz="1800" kern="1200" dirty="0" smtClean="0">
                          <a:solidFill>
                            <a:schemeClr val="dk1"/>
                          </a:solidFill>
                          <a:effectLst/>
                          <a:latin typeface="+mn-lt"/>
                          <a:ea typeface="+mn-ea"/>
                          <a:cs typeface="+mn-cs"/>
                        </a:rPr>
                        <a:t>olve linear inequalities and represent the solution on a number line. </a:t>
                      </a:r>
                      <a:endParaRPr lang="en-GB" sz="1800" dirty="0">
                        <a:solidFill>
                          <a:schemeClr val="tx1"/>
                        </a:solidFill>
                        <a:effectLst/>
                        <a:latin typeface="Calibri"/>
                        <a:ea typeface="Calibri"/>
                        <a:cs typeface="Times New Roman"/>
                      </a:endParaRPr>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I</a:t>
                      </a:r>
                      <a:r>
                        <a:rPr lang="en-GB" sz="1800" kern="1200" baseline="0" dirty="0" smtClean="0">
                          <a:solidFill>
                            <a:schemeClr val="dk1"/>
                          </a:solidFill>
                          <a:effectLst/>
                          <a:latin typeface="+mn-lt"/>
                          <a:ea typeface="+mn-ea"/>
                          <a:cs typeface="+mn-cs"/>
                        </a:rPr>
                        <a:t> can r</a:t>
                      </a:r>
                      <a:r>
                        <a:rPr lang="en-GB" sz="1800" kern="1200" dirty="0" smtClean="0">
                          <a:solidFill>
                            <a:schemeClr val="dk1"/>
                          </a:solidFill>
                          <a:effectLst/>
                          <a:latin typeface="+mn-lt"/>
                          <a:ea typeface="+mn-ea"/>
                          <a:cs typeface="+mn-cs"/>
                        </a:rPr>
                        <a:t>epresent a region that satisfies one</a:t>
                      </a:r>
                      <a:r>
                        <a:rPr lang="en-GB" sz="1800" kern="1200" baseline="0" dirty="0" smtClean="0">
                          <a:solidFill>
                            <a:schemeClr val="dk1"/>
                          </a:solidFill>
                          <a:effectLst/>
                          <a:latin typeface="+mn-lt"/>
                          <a:ea typeface="+mn-ea"/>
                          <a:cs typeface="+mn-cs"/>
                        </a:rPr>
                        <a:t> or more </a:t>
                      </a:r>
                      <a:r>
                        <a:rPr lang="en-GB" sz="1800" kern="1200" dirty="0" smtClean="0">
                          <a:solidFill>
                            <a:schemeClr val="dk1"/>
                          </a:solidFill>
                          <a:effectLst/>
                          <a:latin typeface="+mn-lt"/>
                          <a:ea typeface="+mn-ea"/>
                          <a:cs typeface="+mn-cs"/>
                        </a:rPr>
                        <a:t>linear inequalities graphically.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I</a:t>
                      </a:r>
                      <a:r>
                        <a:rPr lang="en-GB" sz="1800" kern="1200" baseline="0" dirty="0" smtClean="0">
                          <a:solidFill>
                            <a:schemeClr val="dk1"/>
                          </a:solidFill>
                          <a:effectLst/>
                          <a:latin typeface="+mn-lt"/>
                          <a:ea typeface="+mn-ea"/>
                          <a:cs typeface="+mn-cs"/>
                        </a:rPr>
                        <a:t> can u</a:t>
                      </a:r>
                      <a:r>
                        <a:rPr lang="en-GB" sz="1800" kern="1200" dirty="0" smtClean="0">
                          <a:solidFill>
                            <a:schemeClr val="dk1"/>
                          </a:solidFill>
                          <a:effectLst/>
                          <a:latin typeface="+mn-lt"/>
                          <a:ea typeface="+mn-ea"/>
                          <a:cs typeface="+mn-cs"/>
                        </a:rPr>
                        <a:t>se inequalities to describe practical situations and find possible solutions</a:t>
                      </a:r>
                      <a:r>
                        <a:rPr lang="en-GB" sz="1800" kern="1200" dirty="0" smtClean="0">
                          <a:solidFill>
                            <a:schemeClr val="dk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I can solve quadratic inequalities.</a:t>
                      </a:r>
                      <a:endParaRPr lang="en-GB" dirty="0"/>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ustDataLst>
      <p:tags r:id="rId1"/>
    </p:custDataLst>
    <p:extLst>
      <p:ext uri="{BB962C8B-B14F-4D97-AF65-F5344CB8AC3E}">
        <p14:creationId xmlns:p14="http://schemas.microsoft.com/office/powerpoint/2010/main" val="2000317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04220154"/>
              </p:ext>
            </p:extLst>
          </p:nvPr>
        </p:nvGraphicFramePr>
        <p:xfrm>
          <a:off x="323528" y="260648"/>
          <a:ext cx="8496944" cy="6264696"/>
        </p:xfrm>
        <a:graphic>
          <a:graphicData uri="http://schemas.openxmlformats.org/drawingml/2006/table">
            <a:tbl>
              <a:tblPr firstRow="1" bandRow="1">
                <a:tableStyleId>{5C22544A-7EE6-4342-B048-85BDC9FD1C3A}</a:tableStyleId>
              </a:tblPr>
              <a:tblGrid>
                <a:gridCol w="4248472"/>
                <a:gridCol w="4248472"/>
              </a:tblGrid>
              <a:tr h="581260">
                <a:tc gridSpan="2">
                  <a:txBody>
                    <a:bodyPr/>
                    <a:lstStyle/>
                    <a:p>
                      <a:pPr algn="ctr"/>
                      <a:r>
                        <a:rPr lang="en-GB" dirty="0" smtClean="0">
                          <a:solidFill>
                            <a:schemeClr val="tx1"/>
                          </a:solidFill>
                        </a:rPr>
                        <a:t>Grade D</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41718">
                <a:tc>
                  <a:txBody>
                    <a:bodyPr/>
                    <a:lstStyle/>
                    <a:p>
                      <a:r>
                        <a:rPr lang="en-GB" sz="1800" kern="1200" dirty="0" smtClean="0">
                          <a:solidFill>
                            <a:schemeClr val="dk1"/>
                          </a:solidFill>
                          <a:effectLst/>
                          <a:latin typeface="+mn-lt"/>
                          <a:ea typeface="+mn-ea"/>
                          <a:cs typeface="+mn-cs"/>
                        </a:rPr>
                        <a:t> –3 &lt; </a:t>
                      </a:r>
                      <a:r>
                        <a:rPr lang="en-GB" sz="1800" i="1" kern="1200" dirty="0" smtClean="0">
                          <a:solidFill>
                            <a:schemeClr val="dk1"/>
                          </a:solidFill>
                          <a:effectLst/>
                          <a:latin typeface="+mn-lt"/>
                          <a:ea typeface="+mn-ea"/>
                          <a:cs typeface="+mn-cs"/>
                        </a:rPr>
                        <a:t>n </a:t>
                      </a:r>
                      <a:r>
                        <a:rPr lang="en-GB" sz="1800" kern="1200" dirty="0" smtClean="0">
                          <a:solidFill>
                            <a:schemeClr val="dk1"/>
                          </a:solidFill>
                          <a:effectLst/>
                          <a:latin typeface="+mn-lt"/>
                          <a:ea typeface="+mn-ea"/>
                          <a:cs typeface="+mn-cs"/>
                        </a:rPr>
                        <a:t>&lt; 4</a:t>
                      </a:r>
                      <a:br>
                        <a:rPr lang="en-GB" sz="1800" kern="1200" dirty="0" smtClean="0">
                          <a:solidFill>
                            <a:schemeClr val="dk1"/>
                          </a:solidFill>
                          <a:effectLst/>
                          <a:latin typeface="+mn-lt"/>
                          <a:ea typeface="+mn-ea"/>
                          <a:cs typeface="+mn-cs"/>
                        </a:rPr>
                      </a:br>
                      <a:endParaRPr lang="en-GB" sz="1800" kern="1200" dirty="0" smtClean="0">
                        <a:solidFill>
                          <a:schemeClr val="dk1"/>
                        </a:solidFill>
                        <a:effectLst/>
                        <a:latin typeface="+mn-lt"/>
                        <a:ea typeface="+mn-ea"/>
                        <a:cs typeface="+mn-cs"/>
                      </a:endParaRPr>
                    </a:p>
                    <a:p>
                      <a:r>
                        <a:rPr lang="en-GB" sz="1800" i="1" kern="1200" dirty="0" smtClean="0">
                          <a:solidFill>
                            <a:schemeClr val="dk1"/>
                          </a:solidFill>
                          <a:effectLst/>
                          <a:latin typeface="+mn-lt"/>
                          <a:ea typeface="+mn-ea"/>
                          <a:cs typeface="+mn-cs"/>
                        </a:rPr>
                        <a:t>n </a:t>
                      </a:r>
                      <a:r>
                        <a:rPr lang="en-GB" sz="1800" kern="1200" dirty="0" smtClean="0">
                          <a:solidFill>
                            <a:schemeClr val="dk1"/>
                          </a:solidFill>
                          <a:effectLst/>
                          <a:latin typeface="+mn-lt"/>
                          <a:ea typeface="+mn-ea"/>
                          <a:cs typeface="+mn-cs"/>
                        </a:rPr>
                        <a:t>is an integer.</a:t>
                      </a:r>
                    </a:p>
                    <a:p>
                      <a:endParaRPr lang="en-GB" sz="1800" kern="1200" dirty="0" smtClean="0">
                        <a:solidFill>
                          <a:schemeClr val="dk1"/>
                        </a:solidFill>
                        <a:effectLst/>
                        <a:latin typeface="+mn-lt"/>
                        <a:ea typeface="+mn-ea"/>
                        <a:cs typeface="+mn-cs"/>
                      </a:endParaRPr>
                    </a:p>
                    <a:p>
                      <a:r>
                        <a:rPr lang="en-GB" sz="1800" kern="1200" dirty="0" smtClean="0">
                          <a:solidFill>
                            <a:schemeClr val="dk1"/>
                          </a:solidFill>
                          <a:effectLst/>
                          <a:latin typeface="+mn-lt"/>
                          <a:ea typeface="+mn-ea"/>
                          <a:cs typeface="+mn-cs"/>
                        </a:rPr>
                        <a:t>Write down all the possible values of </a:t>
                      </a:r>
                      <a:r>
                        <a:rPr lang="en-GB" sz="1800" i="1" kern="1200" dirty="0" smtClean="0">
                          <a:solidFill>
                            <a:schemeClr val="dk1"/>
                          </a:solidFill>
                          <a:effectLst/>
                          <a:latin typeface="+mn-lt"/>
                          <a:ea typeface="+mn-ea"/>
                          <a:cs typeface="+mn-cs"/>
                        </a:rPr>
                        <a:t>n</a:t>
                      </a:r>
                      <a:r>
                        <a:rPr lang="en-GB" sz="1800" kern="1200" dirty="0" smtClean="0">
                          <a:solidFill>
                            <a:schemeClr val="dk1"/>
                          </a:solidFill>
                          <a:effectLst/>
                          <a:latin typeface="+mn-lt"/>
                          <a:ea typeface="+mn-ea"/>
                          <a:cs typeface="+mn-cs"/>
                        </a:rPr>
                        <a:t>.</a:t>
                      </a:r>
                    </a:p>
                    <a:p>
                      <a:endParaRPr lang="en-GB" dirty="0" smtClean="0">
                        <a:solidFill>
                          <a:schemeClr val="tx1"/>
                        </a:solidFill>
                      </a:endParaRP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Solve the inequality   3</a:t>
                      </a:r>
                      <a:r>
                        <a:rPr lang="en-GB" sz="1800" i="1" kern="1200" dirty="0" smtClean="0">
                          <a:solidFill>
                            <a:schemeClr val="dk1"/>
                          </a:solidFill>
                          <a:effectLst/>
                          <a:latin typeface="+mn-lt"/>
                          <a:ea typeface="+mn-ea"/>
                          <a:cs typeface="+mn-cs"/>
                        </a:rPr>
                        <a:t>p</a:t>
                      </a:r>
                      <a:r>
                        <a:rPr lang="en-GB" sz="1800" kern="1200" dirty="0" smtClean="0">
                          <a:solidFill>
                            <a:schemeClr val="dk1"/>
                          </a:solidFill>
                          <a:effectLst/>
                          <a:latin typeface="+mn-lt"/>
                          <a:ea typeface="+mn-ea"/>
                          <a:cs typeface="+mn-cs"/>
                        </a:rPr>
                        <a:t>−7 &gt; 11 </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417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Write down the inequality shown in the diagram.</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smtClean="0">
                          <a:solidFill>
                            <a:schemeClr val="dk1"/>
                          </a:solidFill>
                          <a:effectLst/>
                          <a:latin typeface="+mn-lt"/>
                          <a:ea typeface="+mn-ea"/>
                          <a:cs typeface="+mn-cs"/>
                        </a:rPr>
                        <a:t>–2 &lt; n ≤ 3</a:t>
                      </a:r>
                    </a:p>
                    <a:p>
                      <a:r>
                        <a:rPr lang="en-GB" sz="1800" kern="1200" dirty="0" smtClean="0">
                          <a:solidFill>
                            <a:schemeClr val="dk1"/>
                          </a:solidFill>
                          <a:effectLst/>
                          <a:latin typeface="+mn-lt"/>
                          <a:ea typeface="+mn-ea"/>
                          <a:cs typeface="+mn-cs"/>
                        </a:rPr>
                        <a:t>Represent this inequality on the number line.</a:t>
                      </a:r>
                    </a:p>
                    <a:p>
                      <a:endParaRPr lang="en-GB" dirty="0" smtClean="0">
                        <a:solidFill>
                          <a:schemeClr val="tx1"/>
                        </a:solidFill>
                      </a:endParaRPr>
                    </a:p>
                    <a:p>
                      <a:endParaRPr lang="en-GB" dirty="0" smtClean="0">
                        <a:solidFill>
                          <a:schemeClr val="tx1"/>
                        </a:solidFill>
                      </a:endParaRP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621645"/>
            <a:ext cx="3960439" cy="50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3600" y="4793089"/>
            <a:ext cx="3960440" cy="327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5591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514812222"/>
              </p:ext>
            </p:extLst>
          </p:nvPr>
        </p:nvGraphicFramePr>
        <p:xfrm>
          <a:off x="251520" y="116632"/>
          <a:ext cx="8712968" cy="6561360"/>
        </p:xfrm>
        <a:graphic>
          <a:graphicData uri="http://schemas.openxmlformats.org/drawingml/2006/table">
            <a:tbl>
              <a:tblPr firstRow="1" bandRow="1">
                <a:tableStyleId>{5C22544A-7EE6-4342-B048-85BDC9FD1C3A}</a:tableStyleId>
              </a:tblPr>
              <a:tblGrid>
                <a:gridCol w="4356484"/>
                <a:gridCol w="4356484"/>
              </a:tblGrid>
              <a:tr h="288032">
                <a:tc gridSpan="2">
                  <a:txBody>
                    <a:bodyPr/>
                    <a:lstStyle/>
                    <a:p>
                      <a:pPr algn="ctr"/>
                      <a:r>
                        <a:rPr lang="en-GB" b="0" dirty="0" smtClean="0">
                          <a:solidFill>
                            <a:schemeClr val="tx1"/>
                          </a:solidFill>
                        </a:rPr>
                        <a:t>Grade C</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97800">
                <a:tc>
                  <a:txBody>
                    <a:bodyPr/>
                    <a:lstStyle/>
                    <a:p>
                      <a:r>
                        <a:rPr lang="en-GB" b="0" dirty="0" smtClean="0">
                          <a:solidFill>
                            <a:schemeClr val="tx1"/>
                          </a:solidFill>
                        </a:rPr>
                        <a:t>I am thinking of a number,</a:t>
                      </a:r>
                    </a:p>
                    <a:p>
                      <a:r>
                        <a:rPr lang="en-GB" b="0" dirty="0" smtClean="0">
                          <a:solidFill>
                            <a:schemeClr val="tx1"/>
                          </a:solidFill>
                        </a:rPr>
                        <a:t>multiplying it by 5 then adding 3.</a:t>
                      </a:r>
                    </a:p>
                    <a:p>
                      <a:endParaRPr lang="en-GB" b="0" dirty="0" smtClean="0">
                        <a:solidFill>
                          <a:schemeClr val="tx1"/>
                        </a:solidFill>
                      </a:endParaRPr>
                    </a:p>
                    <a:p>
                      <a:r>
                        <a:rPr lang="en-GB" b="0" dirty="0" smtClean="0">
                          <a:solidFill>
                            <a:schemeClr val="tx1"/>
                          </a:solidFill>
                        </a:rPr>
                        <a:t>The answer is greater than or equal to 43</a:t>
                      </a:r>
                    </a:p>
                    <a:p>
                      <a:r>
                        <a:rPr lang="en-GB" b="0" dirty="0" smtClean="0">
                          <a:solidFill>
                            <a:schemeClr val="tx1"/>
                          </a:solidFill>
                        </a:rPr>
                        <a:t>and less than or equal to 48.</a:t>
                      </a:r>
                    </a:p>
                    <a:p>
                      <a:endParaRPr lang="en-GB" b="0" dirty="0" smtClean="0">
                        <a:solidFill>
                          <a:schemeClr val="tx1"/>
                        </a:solidFill>
                      </a:endParaRPr>
                    </a:p>
                    <a:p>
                      <a:r>
                        <a:rPr lang="en-GB" b="0" dirty="0" smtClean="0">
                          <a:solidFill>
                            <a:schemeClr val="tx1"/>
                          </a:solidFill>
                        </a:rPr>
                        <a:t>What could it be?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Solve the inequality  7</a:t>
                      </a:r>
                      <a:r>
                        <a:rPr lang="en-GB" sz="1800" i="1" kern="1200" dirty="0" smtClean="0">
                          <a:solidFill>
                            <a:schemeClr val="dk1"/>
                          </a:solidFill>
                          <a:effectLst/>
                          <a:latin typeface="+mn-lt"/>
                          <a:ea typeface="+mn-ea"/>
                          <a:cs typeface="+mn-cs"/>
                        </a:rPr>
                        <a:t>x </a:t>
                      </a:r>
                      <a:r>
                        <a:rPr lang="en-GB" sz="1800" kern="1200" dirty="0" smtClean="0">
                          <a:solidFill>
                            <a:schemeClr val="dk1"/>
                          </a:solidFill>
                          <a:effectLst/>
                          <a:latin typeface="+mn-lt"/>
                          <a:ea typeface="+mn-ea"/>
                          <a:cs typeface="+mn-cs"/>
                        </a:rPr>
                        <a:t>– 9 &lt; 3</a:t>
                      </a:r>
                      <a:r>
                        <a:rPr lang="en-GB" sz="1800" i="1" kern="1200" dirty="0" smtClean="0">
                          <a:solidFill>
                            <a:schemeClr val="dk1"/>
                          </a:solidFill>
                          <a:effectLst/>
                          <a:latin typeface="+mn-lt"/>
                          <a:ea typeface="+mn-ea"/>
                          <a:cs typeface="+mn-cs"/>
                        </a:rPr>
                        <a:t>x </a:t>
                      </a:r>
                      <a:r>
                        <a:rPr lang="en-GB" sz="1800" kern="1200" dirty="0" smtClean="0">
                          <a:solidFill>
                            <a:schemeClr val="dk1"/>
                          </a:solidFill>
                          <a:effectLst/>
                          <a:latin typeface="+mn-lt"/>
                          <a:ea typeface="+mn-ea"/>
                          <a:cs typeface="+mn-cs"/>
                        </a:rPr>
                        <a:t>+ 4</a:t>
                      </a:r>
                      <a:endParaRPr lang="en-GB" dirty="0" smtClean="0">
                        <a:solidFill>
                          <a:schemeClr val="tx1"/>
                        </a:solidFill>
                      </a:endParaRP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9780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Solve the inequality </a:t>
                      </a:r>
                      <a:r>
                        <a:rPr lang="en-GB" sz="1800" kern="1200" baseline="0" dirty="0" smtClean="0">
                          <a:solidFill>
                            <a:schemeClr val="dk1"/>
                          </a:solidFill>
                          <a:effectLst/>
                          <a:latin typeface="+mn-lt"/>
                          <a:ea typeface="+mn-ea"/>
                          <a:cs typeface="+mn-cs"/>
                        </a:rPr>
                        <a:t>   </a:t>
                      </a:r>
                      <a:r>
                        <a:rPr lang="en-GB" sz="1800" kern="1200" dirty="0" smtClean="0">
                          <a:solidFill>
                            <a:schemeClr val="dk1"/>
                          </a:solidFill>
                          <a:effectLst/>
                          <a:latin typeface="+mn-lt"/>
                          <a:ea typeface="+mn-ea"/>
                          <a:cs typeface="+mn-cs"/>
                        </a:rPr>
                        <a:t>8x – 3 ≥ 6</a:t>
                      </a:r>
                      <a:r>
                        <a:rPr lang="en-GB" sz="1800" i="1" kern="1200" dirty="0" smtClean="0">
                          <a:solidFill>
                            <a:schemeClr val="dk1"/>
                          </a:solidFill>
                          <a:effectLst/>
                          <a:latin typeface="+mn-lt"/>
                          <a:ea typeface="+mn-ea"/>
                          <a:cs typeface="+mn-cs"/>
                        </a:rPr>
                        <a:t>x</a:t>
                      </a:r>
                      <a:r>
                        <a:rPr lang="en-GB" sz="1800" kern="1200" dirty="0" smtClean="0">
                          <a:solidFill>
                            <a:schemeClr val="dk1"/>
                          </a:solidFill>
                          <a:effectLst/>
                          <a:latin typeface="+mn-lt"/>
                          <a:ea typeface="+mn-ea"/>
                          <a:cs typeface="+mn-cs"/>
                        </a:rPr>
                        <a:t> + 4</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TextBox 9"/>
          <p:cNvSpPr txBox="1"/>
          <p:nvPr/>
        </p:nvSpPr>
        <p:spPr>
          <a:xfrm>
            <a:off x="280592" y="3696624"/>
            <a:ext cx="4219400" cy="369332"/>
          </a:xfrm>
          <a:prstGeom prst="rect">
            <a:avLst/>
          </a:prstGeom>
          <a:noFill/>
        </p:spPr>
        <p:txBody>
          <a:bodyPr wrap="square" rtlCol="0">
            <a:spAutoFit/>
          </a:bodyPr>
          <a:lstStyle/>
          <a:p>
            <a:r>
              <a:rPr lang="en-GB" dirty="0" smtClean="0"/>
              <a:t>Solve the inequality  x +5 &lt; 3x – 1 &lt; 2x + 11</a:t>
            </a:r>
            <a:endParaRPr lang="en-GB" dirty="0"/>
          </a:p>
        </p:txBody>
      </p:sp>
    </p:spTree>
    <p:extLst>
      <p:ext uri="{BB962C8B-B14F-4D97-AF65-F5344CB8AC3E}">
        <p14:creationId xmlns:p14="http://schemas.microsoft.com/office/powerpoint/2010/main" val="861941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450028846"/>
              </p:ext>
            </p:extLst>
          </p:nvPr>
        </p:nvGraphicFramePr>
        <p:xfrm>
          <a:off x="179512" y="158344"/>
          <a:ext cx="8784976" cy="6583024"/>
        </p:xfrm>
        <a:graphic>
          <a:graphicData uri="http://schemas.openxmlformats.org/drawingml/2006/table">
            <a:tbl>
              <a:tblPr firstRow="1" bandRow="1">
                <a:tableStyleId>{5C22544A-7EE6-4342-B048-85BDC9FD1C3A}</a:tableStyleId>
              </a:tblPr>
              <a:tblGrid>
                <a:gridCol w="4392488"/>
                <a:gridCol w="4392488"/>
              </a:tblGrid>
              <a:tr h="422601">
                <a:tc gridSpan="2">
                  <a:txBody>
                    <a:bodyPr/>
                    <a:lstStyle/>
                    <a:p>
                      <a:pPr algn="ctr"/>
                      <a:r>
                        <a:rPr lang="en-GB" dirty="0" smtClean="0">
                          <a:solidFill>
                            <a:schemeClr val="tx1"/>
                          </a:solidFill>
                        </a:rPr>
                        <a:t>Grade B</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160423">
                <a:tc>
                  <a:txBody>
                    <a:bodyPr/>
                    <a:lstStyle/>
                    <a:p>
                      <a:r>
                        <a:rPr lang="en-GB" dirty="0" smtClean="0"/>
                        <a:t>On the grid below draw straight</a:t>
                      </a:r>
                      <a:r>
                        <a:rPr lang="en-GB" baseline="0" dirty="0" smtClean="0"/>
                        <a:t> lines and use shading to show the region that satisfies the inequalities </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solidFill>
                            <a:schemeClr val="tx1"/>
                          </a:solidFill>
                        </a:rPr>
                        <a:t>Write down the 3 inequalities which describe the shaded region.</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58961" y="2106544"/>
            <a:ext cx="3947322" cy="4212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791" y="1998681"/>
            <a:ext cx="4249000"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1603" y="1628505"/>
            <a:ext cx="33813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656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608121917"/>
              </p:ext>
            </p:extLst>
          </p:nvPr>
        </p:nvGraphicFramePr>
        <p:xfrm>
          <a:off x="179512" y="158344"/>
          <a:ext cx="8784976" cy="6583024"/>
        </p:xfrm>
        <a:graphic>
          <a:graphicData uri="http://schemas.openxmlformats.org/drawingml/2006/table">
            <a:tbl>
              <a:tblPr firstRow="1" bandRow="1">
                <a:tableStyleId>{5C22544A-7EE6-4342-B048-85BDC9FD1C3A}</a:tableStyleId>
              </a:tblPr>
              <a:tblGrid>
                <a:gridCol w="4392488"/>
                <a:gridCol w="4392488"/>
              </a:tblGrid>
              <a:tr h="422601">
                <a:tc gridSpan="2">
                  <a:txBody>
                    <a:bodyPr/>
                    <a:lstStyle/>
                    <a:p>
                      <a:pPr algn="ctr"/>
                      <a:r>
                        <a:rPr lang="en-GB" dirty="0" smtClean="0">
                          <a:solidFill>
                            <a:schemeClr val="tx1"/>
                          </a:solidFill>
                        </a:rPr>
                        <a:t>Grade A</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6563">
                <a:tc>
                  <a:txBody>
                    <a:bodyPr/>
                    <a:lstStyle/>
                    <a:p>
                      <a:pPr algn="ctr"/>
                      <a:r>
                        <a:rPr lang="en-GB" sz="1600" b="1" i="0" u="sng" kern="1200" dirty="0" smtClean="0">
                          <a:solidFill>
                            <a:schemeClr val="dk1"/>
                          </a:solidFill>
                          <a:effectLst/>
                          <a:latin typeface="+mn-lt"/>
                          <a:ea typeface="+mn-ea"/>
                          <a:cs typeface="+mn-cs"/>
                        </a:rPr>
                        <a:t>Question</a:t>
                      </a:r>
                    </a:p>
                    <a:p>
                      <a:r>
                        <a:rPr lang="en-GB" sz="1600" i="0" kern="1200" dirty="0" smtClean="0">
                          <a:solidFill>
                            <a:schemeClr val="dk1"/>
                          </a:solidFill>
                          <a:effectLst/>
                          <a:latin typeface="+mn-lt"/>
                          <a:ea typeface="+mn-ea"/>
                          <a:cs typeface="+mn-cs"/>
                        </a:rPr>
                        <a:t>An 18-wheel truck stops at a weigh station before passing over a bridge. </a:t>
                      </a:r>
                    </a:p>
                    <a:p>
                      <a:r>
                        <a:rPr lang="en-GB" sz="1600" i="0" kern="1200" dirty="0" smtClean="0">
                          <a:solidFill>
                            <a:schemeClr val="dk1"/>
                          </a:solidFill>
                          <a:effectLst/>
                          <a:latin typeface="+mn-lt"/>
                          <a:ea typeface="+mn-ea"/>
                          <a:cs typeface="+mn-cs"/>
                        </a:rPr>
                        <a:t>The weight limit on the bridge is 65,000 pounds. The cab (front) of the truck weighs 20,000 pounds, and the trailer (back) of the truck weighs 12,000 pounds when empty. In pounds, how much cargo can the truck carry and still be allowed to cross the bridge?</a:t>
                      </a:r>
                    </a:p>
                    <a:p>
                      <a:r>
                        <a:rPr lang="en-GB" sz="1600" i="0" dirty="0" smtClean="0">
                          <a:solidFill>
                            <a:schemeClr val="tx1"/>
                          </a:solidFill>
                        </a:rPr>
                        <a:t>Represent this</a:t>
                      </a:r>
                      <a:r>
                        <a:rPr lang="en-GB" sz="1600" i="0" baseline="0" dirty="0" smtClean="0">
                          <a:solidFill>
                            <a:schemeClr val="tx1"/>
                          </a:solidFill>
                        </a:rPr>
                        <a:t> situation as an inequality and solve.</a:t>
                      </a:r>
                      <a:endParaRPr lang="en-GB" sz="1600" i="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i="0" u="sng" kern="1200" dirty="0" smtClean="0">
                          <a:solidFill>
                            <a:schemeClr val="dk1"/>
                          </a:solidFill>
                          <a:effectLst/>
                          <a:latin typeface="+mn-lt"/>
                          <a:ea typeface="+mn-ea"/>
                          <a:cs typeface="+mn-cs"/>
                        </a:rPr>
                        <a:t>Working</a:t>
                      </a:r>
                      <a:r>
                        <a:rPr lang="en-GB" sz="1600" b="1" i="0" u="sng" kern="1200" baseline="0" dirty="0" smtClean="0">
                          <a:solidFill>
                            <a:schemeClr val="dk1"/>
                          </a:solidFill>
                          <a:effectLst/>
                          <a:latin typeface="+mn-lt"/>
                          <a:ea typeface="+mn-ea"/>
                          <a:cs typeface="+mn-cs"/>
                        </a:rPr>
                        <a:t> Out &amp; Answer</a:t>
                      </a:r>
                      <a:endParaRPr lang="en-GB" sz="1600" b="1" i="0" u="sng" kern="1200" dirty="0" smtClean="0">
                        <a:solidFill>
                          <a:schemeClr val="dk1"/>
                        </a:solidFill>
                        <a:effectLst/>
                        <a:latin typeface="+mn-lt"/>
                        <a:ea typeface="+mn-ea"/>
                        <a:cs typeface="+mn-cs"/>
                      </a:endParaRP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3860">
                <a:tc>
                  <a:txBody>
                    <a:bodyPr/>
                    <a:lstStyle/>
                    <a:p>
                      <a:r>
                        <a:rPr lang="en-GB" dirty="0" smtClean="0"/>
                        <a:t>Solve the inequality to 1 decimal place.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8" name="Group 7"/>
          <p:cNvGrpSpPr/>
          <p:nvPr/>
        </p:nvGrpSpPr>
        <p:grpSpPr>
          <a:xfrm>
            <a:off x="422435" y="3639132"/>
            <a:ext cx="2931887" cy="1509487"/>
            <a:chOff x="923387" y="3935746"/>
            <a:chExt cx="2931887" cy="1509487"/>
          </a:xfrm>
        </p:grpSpPr>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1163" t="63294" r="36303" b="16071"/>
            <a:stretch/>
          </p:blipFill>
          <p:spPr bwMode="auto">
            <a:xfrm>
              <a:off x="923387" y="3935746"/>
              <a:ext cx="2931887" cy="150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43608" y="4797152"/>
              <a:ext cx="864096" cy="369332"/>
            </a:xfrm>
            <a:prstGeom prst="rect">
              <a:avLst/>
            </a:prstGeom>
            <a:noFill/>
            <a:ln w="25400">
              <a:solidFill>
                <a:schemeClr val="tx1"/>
              </a:solidFill>
            </a:ln>
          </p:spPr>
          <p:txBody>
            <a:bodyPr wrap="square" rtlCol="0">
              <a:spAutoFit/>
            </a:bodyPr>
            <a:lstStyle/>
            <a:p>
              <a:endParaRPr lang="en-GB" dirty="0"/>
            </a:p>
          </p:txBody>
        </p:sp>
        <p:sp>
          <p:nvSpPr>
            <p:cNvPr id="6" name="TextBox 5"/>
            <p:cNvSpPr txBox="1"/>
            <p:nvPr/>
          </p:nvSpPr>
          <p:spPr>
            <a:xfrm>
              <a:off x="2971853" y="4831573"/>
              <a:ext cx="864096" cy="369332"/>
            </a:xfrm>
            <a:prstGeom prst="rect">
              <a:avLst/>
            </a:prstGeom>
            <a:noFill/>
            <a:ln w="25400">
              <a:solidFill>
                <a:schemeClr val="tx1"/>
              </a:solidFill>
            </a:ln>
          </p:spPr>
          <p:txBody>
            <a:bodyPr wrap="square" rtlCol="0">
              <a:spAutoFit/>
            </a:bodyPr>
            <a:lstStyle/>
            <a:p>
              <a:endParaRPr lang="en-GB" dirty="0"/>
            </a:p>
          </p:txBody>
        </p:sp>
      </p:grpSp>
    </p:spTree>
    <p:extLst>
      <p:ext uri="{BB962C8B-B14F-4D97-AF65-F5344CB8AC3E}">
        <p14:creationId xmlns:p14="http://schemas.microsoft.com/office/powerpoint/2010/main" val="2451746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63572945"/>
              </p:ext>
            </p:extLst>
          </p:nvPr>
        </p:nvGraphicFramePr>
        <p:xfrm>
          <a:off x="179512" y="836712"/>
          <a:ext cx="8750178" cy="4416552"/>
        </p:xfrm>
        <a:graphic>
          <a:graphicData uri="http://schemas.openxmlformats.org/drawingml/2006/table">
            <a:tbl>
              <a:tblPr firstRow="1" firstCol="1" bandRow="1">
                <a:tableStyleId>{5C22544A-7EE6-4342-B048-85BDC9FD1C3A}</a:tableStyleId>
              </a:tblPr>
              <a:tblGrid>
                <a:gridCol w="1335590"/>
                <a:gridCol w="1853647"/>
                <a:gridCol w="1853647"/>
                <a:gridCol w="1853647"/>
                <a:gridCol w="1853647"/>
              </a:tblGrid>
              <a:tr h="112315">
                <a:tc>
                  <a:txBody>
                    <a:bodyPr/>
                    <a:lstStyle/>
                    <a:p>
                      <a:pPr>
                        <a:lnSpc>
                          <a:spcPct val="115000"/>
                        </a:lnSpc>
                        <a:spcAft>
                          <a:spcPts val="0"/>
                        </a:spcAft>
                      </a:pPr>
                      <a:r>
                        <a:rPr lang="en-GB" sz="1800" dirty="0" smtClean="0">
                          <a:solidFill>
                            <a:schemeClr val="tx1"/>
                          </a:solidFill>
                          <a:effectLst/>
                          <a:latin typeface="+mn-lt"/>
                          <a:ea typeface="+mn-ea"/>
                          <a:cs typeface="+mn-cs"/>
                        </a:rPr>
                        <a:t>Grade</a:t>
                      </a:r>
                      <a:endParaRPr lang="en-GB" sz="1800" dirty="0">
                        <a:solidFill>
                          <a:schemeClr val="tx1"/>
                        </a:solidFill>
                        <a:effectLst/>
                        <a:latin typeface="Calibri"/>
                        <a:ea typeface="Calibri"/>
                        <a:cs typeface="Times New Roman"/>
                      </a:endParaRPr>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800" dirty="0" smtClean="0">
                          <a:solidFill>
                            <a:schemeClr val="tx1"/>
                          </a:solidFill>
                          <a:effectLst/>
                          <a:latin typeface="Calibri"/>
                          <a:ea typeface="Calibri"/>
                          <a:cs typeface="Times New Roman"/>
                        </a:rPr>
                        <a:t>D</a:t>
                      </a:r>
                      <a:endParaRPr lang="en-GB" sz="1800" dirty="0">
                        <a:solidFill>
                          <a:schemeClr val="tx1"/>
                        </a:solidFill>
                        <a:effectLst/>
                        <a:latin typeface="Calibri"/>
                        <a:ea typeface="Calibri"/>
                        <a:cs typeface="Times New Roman"/>
                      </a:endParaRPr>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800" dirty="0">
                          <a:solidFill>
                            <a:schemeClr val="tx1"/>
                          </a:solidFill>
                          <a:effectLst/>
                          <a:latin typeface="+mn-lt"/>
                          <a:ea typeface="+mn-ea"/>
                          <a:cs typeface="+mn-cs"/>
                        </a:rPr>
                        <a:t>C</a:t>
                      </a:r>
                      <a:endParaRPr lang="en-GB" sz="1800" dirty="0">
                        <a:solidFill>
                          <a:schemeClr val="tx1"/>
                        </a:solidFill>
                        <a:effectLst/>
                        <a:latin typeface="Calibri"/>
                        <a:ea typeface="Calibri"/>
                        <a:cs typeface="Times New Roman"/>
                      </a:endParaRPr>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800" dirty="0">
                          <a:solidFill>
                            <a:schemeClr val="tx1"/>
                          </a:solidFill>
                          <a:effectLst/>
                          <a:latin typeface="+mn-lt"/>
                          <a:ea typeface="+mn-ea"/>
                          <a:cs typeface="+mn-cs"/>
                        </a:rPr>
                        <a:t>B</a:t>
                      </a:r>
                      <a:endParaRPr lang="en-GB" sz="1800" dirty="0">
                        <a:solidFill>
                          <a:schemeClr val="tx1"/>
                        </a:solidFill>
                        <a:effectLst/>
                        <a:latin typeface="Calibri"/>
                        <a:ea typeface="Calibri"/>
                        <a:cs typeface="Times New Roman"/>
                      </a:endParaRPr>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800" dirty="0" smtClean="0">
                          <a:solidFill>
                            <a:schemeClr val="tx1"/>
                          </a:solidFill>
                          <a:effectLst/>
                          <a:latin typeface="+mn-lt"/>
                          <a:ea typeface="+mn-ea"/>
                          <a:cs typeface="+mn-cs"/>
                        </a:rPr>
                        <a:t>A</a:t>
                      </a:r>
                      <a:endParaRPr lang="en-GB" sz="1800" dirty="0">
                        <a:solidFill>
                          <a:schemeClr val="tx1"/>
                        </a:solidFill>
                        <a:effectLst/>
                        <a:latin typeface="Calibri"/>
                        <a:ea typeface="Calibri"/>
                        <a:cs typeface="Times New Roman"/>
                      </a:endParaRPr>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71788">
                <a:tc>
                  <a:txBody>
                    <a:bodyPr/>
                    <a:lstStyle/>
                    <a:p>
                      <a:pPr algn="ctr">
                        <a:lnSpc>
                          <a:spcPct val="115000"/>
                        </a:lnSpc>
                        <a:spcAft>
                          <a:spcPts val="0"/>
                        </a:spcAft>
                      </a:pPr>
                      <a:r>
                        <a:rPr lang="en-GB" sz="2400" dirty="0" smtClean="0">
                          <a:solidFill>
                            <a:schemeClr val="tx1"/>
                          </a:solidFill>
                          <a:effectLst/>
                          <a:latin typeface="Calibri"/>
                          <a:ea typeface="Calibri"/>
                          <a:cs typeface="Times New Roman"/>
                        </a:rPr>
                        <a:t>Inequalities</a:t>
                      </a:r>
                      <a:endParaRPr lang="en-GB" sz="2400" dirty="0">
                        <a:solidFill>
                          <a:schemeClr val="tx1"/>
                        </a:solidFill>
                        <a:effectLst/>
                        <a:latin typeface="Calibri"/>
                        <a:ea typeface="Calibri"/>
                        <a:cs typeface="Times New Roman"/>
                      </a:endParaRPr>
                    </a:p>
                  </a:txBody>
                  <a:tcPr marL="56766" marR="56766"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800" dirty="0" smtClean="0">
                          <a:solidFill>
                            <a:schemeClr val="tx1"/>
                          </a:solidFill>
                          <a:effectLst/>
                          <a:latin typeface="Calibri"/>
                          <a:ea typeface="Calibri"/>
                          <a:cs typeface="Times New Roman"/>
                        </a:rPr>
                        <a:t>I</a:t>
                      </a:r>
                      <a:r>
                        <a:rPr lang="en-GB" sz="1800" baseline="0" dirty="0" smtClean="0">
                          <a:solidFill>
                            <a:schemeClr val="tx1"/>
                          </a:solidFill>
                          <a:effectLst/>
                          <a:latin typeface="Calibri"/>
                          <a:ea typeface="Calibri"/>
                          <a:cs typeface="Times New Roman"/>
                        </a:rPr>
                        <a:t> can find </a:t>
                      </a:r>
                      <a:r>
                        <a:rPr lang="en-GB" sz="1800" dirty="0" smtClean="0">
                          <a:solidFill>
                            <a:schemeClr val="tx1"/>
                          </a:solidFill>
                          <a:effectLst/>
                          <a:latin typeface="Calibri"/>
                          <a:ea typeface="Calibri"/>
                          <a:cs typeface="Times New Roman"/>
                        </a:rPr>
                        <a:t>all the possible integer</a:t>
                      </a:r>
                      <a:r>
                        <a:rPr lang="en-GB" sz="1800" baseline="0" dirty="0" smtClean="0">
                          <a:solidFill>
                            <a:schemeClr val="tx1"/>
                          </a:solidFill>
                          <a:effectLst/>
                          <a:latin typeface="Calibri"/>
                          <a:ea typeface="Calibri"/>
                          <a:cs typeface="Times New Roman"/>
                        </a:rPr>
                        <a:t> values for an inequality.</a:t>
                      </a:r>
                    </a:p>
                    <a:p>
                      <a:pPr>
                        <a:lnSpc>
                          <a:spcPct val="115000"/>
                        </a:lnSpc>
                        <a:spcAft>
                          <a:spcPts val="0"/>
                        </a:spcAft>
                      </a:pPr>
                      <a:endParaRPr lang="en-GB" sz="1800" baseline="0" dirty="0" smtClean="0">
                        <a:solidFill>
                          <a:schemeClr val="tx1"/>
                        </a:solidFill>
                        <a:effectLst/>
                        <a:latin typeface="Calibri"/>
                        <a:ea typeface="Calibri"/>
                        <a:cs typeface="Times New Roman"/>
                      </a:endParaRPr>
                    </a:p>
                    <a:p>
                      <a:pPr>
                        <a:lnSpc>
                          <a:spcPct val="115000"/>
                        </a:lnSpc>
                        <a:spcAft>
                          <a:spcPts val="0"/>
                        </a:spcAft>
                      </a:pPr>
                      <a:r>
                        <a:rPr lang="en-GB" sz="1800" baseline="0" dirty="0" smtClean="0">
                          <a:solidFill>
                            <a:schemeClr val="tx1"/>
                          </a:solidFill>
                          <a:effectLst/>
                          <a:latin typeface="Calibri"/>
                          <a:ea typeface="Calibri"/>
                          <a:cs typeface="Times New Roman"/>
                        </a:rPr>
                        <a:t>I can write down an inequality represented in a diagram.</a:t>
                      </a:r>
                    </a:p>
                    <a:p>
                      <a:pPr>
                        <a:lnSpc>
                          <a:spcPct val="115000"/>
                        </a:lnSpc>
                        <a:spcAft>
                          <a:spcPts val="0"/>
                        </a:spcAft>
                      </a:pPr>
                      <a:endParaRPr lang="en-GB" sz="1800" baseline="0" dirty="0" smtClean="0">
                        <a:solidFill>
                          <a:schemeClr val="tx1"/>
                        </a:solidFill>
                        <a:effectLst/>
                        <a:latin typeface="Calibri"/>
                        <a:ea typeface="Calibri"/>
                        <a:cs typeface="Times New Roman"/>
                      </a:endParaRPr>
                    </a:p>
                    <a:p>
                      <a:pPr>
                        <a:lnSpc>
                          <a:spcPct val="115000"/>
                        </a:lnSpc>
                        <a:spcAft>
                          <a:spcPts val="0"/>
                        </a:spcAft>
                      </a:pPr>
                      <a:r>
                        <a:rPr lang="en-GB" sz="1800" baseline="0" dirty="0" smtClean="0">
                          <a:solidFill>
                            <a:schemeClr val="tx1"/>
                          </a:solidFill>
                          <a:effectLst/>
                          <a:latin typeface="Calibri"/>
                          <a:ea typeface="Calibri"/>
                          <a:cs typeface="Times New Roman"/>
                        </a:rPr>
                        <a:t>I can represent an inequality on a number line.</a:t>
                      </a:r>
                      <a:endParaRPr lang="en-GB" sz="1800" dirty="0">
                        <a:solidFill>
                          <a:schemeClr val="tx1"/>
                        </a:solidFill>
                        <a:effectLst/>
                        <a:latin typeface="Calibri"/>
                        <a:ea typeface="Calibri"/>
                        <a:cs typeface="Times New Roman"/>
                      </a:endParaRPr>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800" kern="1200" dirty="0" smtClean="0">
                          <a:solidFill>
                            <a:schemeClr val="dk1"/>
                          </a:solidFill>
                          <a:effectLst/>
                          <a:latin typeface="+mn-lt"/>
                          <a:ea typeface="+mn-ea"/>
                          <a:cs typeface="+mn-cs"/>
                        </a:rPr>
                        <a:t>I</a:t>
                      </a:r>
                      <a:r>
                        <a:rPr lang="en-GB" sz="1800" kern="1200" baseline="0" dirty="0" smtClean="0">
                          <a:solidFill>
                            <a:schemeClr val="dk1"/>
                          </a:solidFill>
                          <a:effectLst/>
                          <a:latin typeface="+mn-lt"/>
                          <a:ea typeface="+mn-ea"/>
                          <a:cs typeface="+mn-cs"/>
                        </a:rPr>
                        <a:t> can s</a:t>
                      </a:r>
                      <a:r>
                        <a:rPr lang="en-GB" sz="1800" kern="1200" dirty="0" smtClean="0">
                          <a:solidFill>
                            <a:schemeClr val="dk1"/>
                          </a:solidFill>
                          <a:effectLst/>
                          <a:latin typeface="+mn-lt"/>
                          <a:ea typeface="+mn-ea"/>
                          <a:cs typeface="+mn-cs"/>
                        </a:rPr>
                        <a:t>olve linear inequalities and represent the solution on a number line. </a:t>
                      </a:r>
                      <a:endParaRPr lang="en-GB" sz="1800" dirty="0">
                        <a:solidFill>
                          <a:schemeClr val="tx1"/>
                        </a:solidFill>
                        <a:effectLst/>
                        <a:latin typeface="Calibri"/>
                        <a:ea typeface="Calibri"/>
                        <a:cs typeface="Times New Roman"/>
                      </a:endParaRPr>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I</a:t>
                      </a:r>
                      <a:r>
                        <a:rPr lang="en-GB" sz="1800" kern="1200" baseline="0" dirty="0" smtClean="0">
                          <a:solidFill>
                            <a:schemeClr val="dk1"/>
                          </a:solidFill>
                          <a:effectLst/>
                          <a:latin typeface="+mn-lt"/>
                          <a:ea typeface="+mn-ea"/>
                          <a:cs typeface="+mn-cs"/>
                        </a:rPr>
                        <a:t> can r</a:t>
                      </a:r>
                      <a:r>
                        <a:rPr lang="en-GB" sz="1800" kern="1200" dirty="0" smtClean="0">
                          <a:solidFill>
                            <a:schemeClr val="dk1"/>
                          </a:solidFill>
                          <a:effectLst/>
                          <a:latin typeface="+mn-lt"/>
                          <a:ea typeface="+mn-ea"/>
                          <a:cs typeface="+mn-cs"/>
                        </a:rPr>
                        <a:t>epresent a region that satisfies one</a:t>
                      </a:r>
                      <a:r>
                        <a:rPr lang="en-GB" sz="1800" kern="1200" baseline="0" dirty="0" smtClean="0">
                          <a:solidFill>
                            <a:schemeClr val="dk1"/>
                          </a:solidFill>
                          <a:effectLst/>
                          <a:latin typeface="+mn-lt"/>
                          <a:ea typeface="+mn-ea"/>
                          <a:cs typeface="+mn-cs"/>
                        </a:rPr>
                        <a:t> or more </a:t>
                      </a:r>
                      <a:r>
                        <a:rPr lang="en-GB" sz="1800" kern="1200" dirty="0" smtClean="0">
                          <a:solidFill>
                            <a:schemeClr val="dk1"/>
                          </a:solidFill>
                          <a:effectLst/>
                          <a:latin typeface="+mn-lt"/>
                          <a:ea typeface="+mn-ea"/>
                          <a:cs typeface="+mn-cs"/>
                        </a:rPr>
                        <a:t>linear inequalities graphically.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I</a:t>
                      </a:r>
                      <a:r>
                        <a:rPr lang="en-GB" sz="1800" kern="1200" baseline="0" dirty="0" smtClean="0">
                          <a:solidFill>
                            <a:schemeClr val="dk1"/>
                          </a:solidFill>
                          <a:effectLst/>
                          <a:latin typeface="+mn-lt"/>
                          <a:ea typeface="+mn-ea"/>
                          <a:cs typeface="+mn-cs"/>
                        </a:rPr>
                        <a:t> can u</a:t>
                      </a:r>
                      <a:r>
                        <a:rPr lang="en-GB" sz="1800" kern="1200" dirty="0" smtClean="0">
                          <a:solidFill>
                            <a:schemeClr val="dk1"/>
                          </a:solidFill>
                          <a:effectLst/>
                          <a:latin typeface="+mn-lt"/>
                          <a:ea typeface="+mn-ea"/>
                          <a:cs typeface="+mn-cs"/>
                        </a:rPr>
                        <a:t>se inequalities to describe practical situations and find possible solutions</a:t>
                      </a:r>
                      <a:r>
                        <a:rPr lang="en-GB" sz="1800" kern="1200" dirty="0" smtClean="0">
                          <a:solidFill>
                            <a:schemeClr val="dk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I can solve quadratic inequalities.</a:t>
                      </a:r>
                      <a:endParaRPr lang="en-GB" dirty="0"/>
                    </a:p>
                  </a:txBody>
                  <a:tcPr marL="56766" marR="567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ustDataLst>
      <p:tags r:id="rId1"/>
    </p:custDataLst>
    <p:extLst>
      <p:ext uri="{BB962C8B-B14F-4D97-AF65-F5344CB8AC3E}">
        <p14:creationId xmlns:p14="http://schemas.microsoft.com/office/powerpoint/2010/main" val="2715326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73221892"/>
              </p:ext>
            </p:extLst>
          </p:nvPr>
        </p:nvGraphicFramePr>
        <p:xfrm>
          <a:off x="179512" y="116632"/>
          <a:ext cx="8568952" cy="6663763"/>
        </p:xfrm>
        <a:graphic>
          <a:graphicData uri="http://schemas.openxmlformats.org/drawingml/2006/table">
            <a:tbl>
              <a:tblPr firstRow="1" firstCol="1" bandRow="1">
                <a:tableStyleId>{5C22544A-7EE6-4342-B048-85BDC9FD1C3A}</a:tableStyleId>
              </a:tblPr>
              <a:tblGrid>
                <a:gridCol w="4273756"/>
                <a:gridCol w="1846924"/>
                <a:gridCol w="2448272"/>
              </a:tblGrid>
              <a:tr h="229621">
                <a:tc>
                  <a:txBody>
                    <a:bodyPr/>
                    <a:lstStyle/>
                    <a:p>
                      <a:pPr algn="l">
                        <a:lnSpc>
                          <a:spcPct val="115000"/>
                        </a:lnSpc>
                        <a:spcAft>
                          <a:spcPts val="0"/>
                        </a:spcAft>
                        <a:tabLst>
                          <a:tab pos="2333625" algn="l"/>
                        </a:tabLst>
                      </a:pPr>
                      <a:r>
                        <a:rPr lang="en-GB" sz="1600" dirty="0">
                          <a:solidFill>
                            <a:schemeClr val="tx1"/>
                          </a:solidFill>
                          <a:effectLst/>
                        </a:rPr>
                        <a:t>My teachers probing question</a:t>
                      </a:r>
                      <a:endParaRPr lang="en-GB" sz="1600" dirty="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lnSpc>
                          <a:spcPct val="115000"/>
                        </a:lnSpc>
                        <a:spcAft>
                          <a:spcPts val="0"/>
                        </a:spcAft>
                      </a:pPr>
                      <a:r>
                        <a:rPr lang="en-GB" sz="1600" dirty="0">
                          <a:solidFill>
                            <a:schemeClr val="tx1"/>
                          </a:solidFill>
                          <a:effectLst/>
                        </a:rPr>
                        <a:t>My answer</a:t>
                      </a:r>
                      <a:endParaRPr lang="en-GB" sz="1600" dirty="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3298771">
                <a:tc>
                  <a:txBody>
                    <a:bodyPr/>
                    <a:lstStyle/>
                    <a:p>
                      <a:pPr algn="l">
                        <a:lnSpc>
                          <a:spcPct val="115000"/>
                        </a:lnSpc>
                        <a:spcAft>
                          <a:spcPts val="0"/>
                        </a:spcAft>
                        <a:tabLst>
                          <a:tab pos="2333625" algn="l"/>
                        </a:tabLst>
                      </a:pPr>
                      <a:r>
                        <a:rPr lang="en-GB" sz="1600" dirty="0">
                          <a:solidFill>
                            <a:schemeClr val="tx1"/>
                          </a:solidFill>
                          <a:effectLst/>
                        </a:rPr>
                        <a:t> </a:t>
                      </a:r>
                    </a:p>
                    <a:p>
                      <a:pPr algn="l">
                        <a:lnSpc>
                          <a:spcPct val="115000"/>
                        </a:lnSpc>
                        <a:spcAft>
                          <a:spcPts val="0"/>
                        </a:spcAft>
                        <a:tabLst>
                          <a:tab pos="2333625" algn="l"/>
                        </a:tabLst>
                      </a:pPr>
                      <a:r>
                        <a:rPr lang="en-GB" sz="1600" dirty="0">
                          <a:solidFill>
                            <a:schemeClr val="tx1"/>
                          </a:solidFill>
                          <a:effectLst/>
                        </a:rPr>
                        <a:t> </a:t>
                      </a: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lnSpc>
                          <a:spcPct val="115000"/>
                        </a:lnSpc>
                        <a:spcAft>
                          <a:spcPts val="0"/>
                        </a:spcAft>
                      </a:pPr>
                      <a:r>
                        <a:rPr lang="en-GB" sz="1600" dirty="0">
                          <a:solidFill>
                            <a:schemeClr val="tx1"/>
                          </a:solidFill>
                          <a:effectLst/>
                        </a:rPr>
                        <a:t> </a:t>
                      </a:r>
                      <a:endParaRPr lang="en-GB" sz="1600" dirty="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459242">
                <a:tc gridSpan="3">
                  <a:txBody>
                    <a:bodyPr/>
                    <a:lstStyle/>
                    <a:p>
                      <a:pPr algn="l">
                        <a:lnSpc>
                          <a:spcPct val="115000"/>
                        </a:lnSpc>
                        <a:spcAft>
                          <a:spcPts val="0"/>
                        </a:spcAft>
                      </a:pPr>
                      <a:endParaRPr lang="en-GB" sz="1600" dirty="0">
                        <a:solidFill>
                          <a:schemeClr val="tx1"/>
                        </a:solidFill>
                        <a:effectLst/>
                      </a:endParaRPr>
                    </a:p>
                    <a:p>
                      <a:pPr algn="l">
                        <a:lnSpc>
                          <a:spcPct val="115000"/>
                        </a:lnSpc>
                        <a:spcAft>
                          <a:spcPts val="0"/>
                        </a:spcAft>
                      </a:pPr>
                      <a:r>
                        <a:rPr lang="en-GB" sz="1600" dirty="0">
                          <a:solidFill>
                            <a:schemeClr val="tx1"/>
                          </a:solidFill>
                          <a:effectLst/>
                        </a:rPr>
                        <a:t>What I will do to act upon my ‘Even Better If’’ comment</a:t>
                      </a:r>
                      <a:endParaRPr lang="en-GB" sz="1600" dirty="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r>
              <a:tr h="229621">
                <a:tc gridSpan="2">
                  <a:txBody>
                    <a:bodyPr/>
                    <a:lstStyle/>
                    <a:p>
                      <a:pPr algn="ctr">
                        <a:lnSpc>
                          <a:spcPct val="115000"/>
                        </a:lnSpc>
                        <a:spcAft>
                          <a:spcPts val="0"/>
                        </a:spcAft>
                      </a:pPr>
                      <a:r>
                        <a:rPr lang="en-GB" sz="1600" dirty="0">
                          <a:solidFill>
                            <a:schemeClr val="tx1"/>
                          </a:solidFill>
                          <a:effectLst/>
                        </a:rPr>
                        <a:t>Strategy</a:t>
                      </a:r>
                      <a:endParaRPr lang="en-GB" sz="1600" dirty="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lnSpc>
                          <a:spcPct val="115000"/>
                        </a:lnSpc>
                        <a:spcAft>
                          <a:spcPts val="0"/>
                        </a:spcAft>
                      </a:pPr>
                      <a:endParaRPr lang="en-GB" sz="1600" dirty="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600" dirty="0" smtClean="0">
                          <a:solidFill>
                            <a:schemeClr val="tx1"/>
                          </a:solidFill>
                          <a:effectLst/>
                          <a:latin typeface="+mn-lt"/>
                          <a:ea typeface="+mn-ea"/>
                          <a:cs typeface="+mn-cs"/>
                        </a:rPr>
                        <a:t>Tick</a:t>
                      </a:r>
                      <a:r>
                        <a:rPr lang="en-GB" sz="1600" baseline="0" dirty="0" smtClean="0">
                          <a:solidFill>
                            <a:schemeClr val="tx1"/>
                          </a:solidFill>
                          <a:effectLst/>
                          <a:latin typeface="+mn-lt"/>
                          <a:ea typeface="+mn-ea"/>
                          <a:cs typeface="+mn-cs"/>
                        </a:rPr>
                        <a:t> / Comments</a:t>
                      </a:r>
                      <a:endParaRPr lang="en-GB" sz="1600" dirty="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621">
                <a:tc gridSpan="2">
                  <a:txBody>
                    <a:bodyPr/>
                    <a:lstStyle/>
                    <a:p>
                      <a:pPr algn="l">
                        <a:lnSpc>
                          <a:spcPct val="115000"/>
                        </a:lnSpc>
                        <a:spcAft>
                          <a:spcPts val="0"/>
                        </a:spcAft>
                      </a:pPr>
                      <a:r>
                        <a:rPr lang="en-GB" sz="1600" dirty="0">
                          <a:solidFill>
                            <a:schemeClr val="tx1"/>
                          </a:solidFill>
                          <a:effectLst/>
                        </a:rPr>
                        <a:t>Complete a </a:t>
                      </a:r>
                      <a:r>
                        <a:rPr lang="en-GB" sz="1600" dirty="0" err="1">
                          <a:solidFill>
                            <a:schemeClr val="tx1"/>
                          </a:solidFill>
                          <a:effectLst/>
                        </a:rPr>
                        <a:t>mymaths</a:t>
                      </a:r>
                      <a:r>
                        <a:rPr lang="en-GB" sz="1600" dirty="0">
                          <a:solidFill>
                            <a:schemeClr val="tx1"/>
                          </a:solidFill>
                          <a:effectLst/>
                        </a:rPr>
                        <a:t> lesson or booster pack</a:t>
                      </a:r>
                      <a:endParaRPr lang="en-GB" sz="1600" dirty="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lnSpc>
                          <a:spcPct val="115000"/>
                        </a:lnSpc>
                        <a:spcAft>
                          <a:spcPts val="0"/>
                        </a:spcAft>
                      </a:pPr>
                      <a:endParaRPr lang="en-GB" sz="12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600">
                          <a:solidFill>
                            <a:schemeClr val="tx1"/>
                          </a:solidFill>
                          <a:effectLst/>
                        </a:rPr>
                        <a:t> </a:t>
                      </a:r>
                      <a:endParaRPr lang="en-GB" sz="16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621">
                <a:tc gridSpan="2">
                  <a:txBody>
                    <a:bodyPr/>
                    <a:lstStyle/>
                    <a:p>
                      <a:pPr algn="l">
                        <a:lnSpc>
                          <a:spcPct val="115000"/>
                        </a:lnSpc>
                        <a:spcAft>
                          <a:spcPts val="0"/>
                        </a:spcAft>
                      </a:pPr>
                      <a:r>
                        <a:rPr lang="en-GB" sz="1600" dirty="0">
                          <a:solidFill>
                            <a:schemeClr val="tx1"/>
                          </a:solidFill>
                          <a:effectLst/>
                        </a:rPr>
                        <a:t>Use a revision guide or text book</a:t>
                      </a:r>
                      <a:endParaRPr lang="en-GB" sz="1600" dirty="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lnSpc>
                          <a:spcPct val="115000"/>
                        </a:lnSpc>
                        <a:spcAft>
                          <a:spcPts val="0"/>
                        </a:spcAft>
                      </a:pPr>
                      <a:endParaRPr lang="en-GB" sz="12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600">
                          <a:solidFill>
                            <a:schemeClr val="tx1"/>
                          </a:solidFill>
                          <a:effectLst/>
                        </a:rPr>
                        <a:t> </a:t>
                      </a:r>
                      <a:endParaRPr lang="en-GB" sz="16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621">
                <a:tc gridSpan="2">
                  <a:txBody>
                    <a:bodyPr/>
                    <a:lstStyle/>
                    <a:p>
                      <a:pPr algn="l">
                        <a:lnSpc>
                          <a:spcPct val="115000"/>
                        </a:lnSpc>
                        <a:spcAft>
                          <a:spcPts val="0"/>
                        </a:spcAft>
                      </a:pPr>
                      <a:r>
                        <a:rPr lang="en-GB" sz="1600">
                          <a:solidFill>
                            <a:schemeClr val="tx1"/>
                          </a:solidFill>
                          <a:effectLst/>
                        </a:rPr>
                        <a:t>Ask my teacher to explain during a lesson</a:t>
                      </a:r>
                      <a:endParaRPr lang="en-GB" sz="16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lnSpc>
                          <a:spcPct val="115000"/>
                        </a:lnSpc>
                        <a:spcAft>
                          <a:spcPts val="0"/>
                        </a:spcAft>
                      </a:pPr>
                      <a:endParaRPr lang="en-GB" sz="12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600">
                          <a:solidFill>
                            <a:schemeClr val="tx1"/>
                          </a:solidFill>
                          <a:effectLst/>
                        </a:rPr>
                        <a:t> </a:t>
                      </a:r>
                      <a:endParaRPr lang="en-GB" sz="16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621">
                <a:tc gridSpan="2">
                  <a:txBody>
                    <a:bodyPr/>
                    <a:lstStyle/>
                    <a:p>
                      <a:pPr algn="l">
                        <a:lnSpc>
                          <a:spcPct val="115000"/>
                        </a:lnSpc>
                        <a:spcAft>
                          <a:spcPts val="0"/>
                        </a:spcAft>
                      </a:pPr>
                      <a:r>
                        <a:rPr lang="en-GB" sz="1600">
                          <a:solidFill>
                            <a:schemeClr val="tx1"/>
                          </a:solidFill>
                          <a:effectLst/>
                        </a:rPr>
                        <a:t>Ask a peer to explain during a lesson</a:t>
                      </a:r>
                      <a:endParaRPr lang="en-GB" sz="16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lnSpc>
                          <a:spcPct val="115000"/>
                        </a:lnSpc>
                        <a:spcAft>
                          <a:spcPts val="0"/>
                        </a:spcAft>
                      </a:pPr>
                      <a:endParaRPr lang="en-GB" sz="12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600">
                          <a:solidFill>
                            <a:schemeClr val="tx1"/>
                          </a:solidFill>
                          <a:effectLst/>
                        </a:rPr>
                        <a:t> </a:t>
                      </a:r>
                      <a:endParaRPr lang="en-GB" sz="16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621">
                <a:tc gridSpan="2">
                  <a:txBody>
                    <a:bodyPr/>
                    <a:lstStyle/>
                    <a:p>
                      <a:pPr algn="l">
                        <a:lnSpc>
                          <a:spcPct val="115000"/>
                        </a:lnSpc>
                        <a:spcAft>
                          <a:spcPts val="0"/>
                        </a:spcAft>
                      </a:pPr>
                      <a:r>
                        <a:rPr lang="en-GB" sz="1600">
                          <a:solidFill>
                            <a:schemeClr val="tx1"/>
                          </a:solidFill>
                          <a:effectLst/>
                        </a:rPr>
                        <a:t>Ask someone at home to help </a:t>
                      </a:r>
                      <a:endParaRPr lang="en-GB" sz="16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lnSpc>
                          <a:spcPct val="115000"/>
                        </a:lnSpc>
                        <a:spcAft>
                          <a:spcPts val="0"/>
                        </a:spcAft>
                      </a:pPr>
                      <a:endParaRPr lang="en-GB" sz="12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600">
                          <a:solidFill>
                            <a:schemeClr val="tx1"/>
                          </a:solidFill>
                          <a:effectLst/>
                        </a:rPr>
                        <a:t> </a:t>
                      </a:r>
                      <a:endParaRPr lang="en-GB" sz="16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621">
                <a:tc gridSpan="2">
                  <a:txBody>
                    <a:bodyPr/>
                    <a:lstStyle/>
                    <a:p>
                      <a:pPr algn="l">
                        <a:lnSpc>
                          <a:spcPct val="115000"/>
                        </a:lnSpc>
                        <a:spcAft>
                          <a:spcPts val="0"/>
                        </a:spcAft>
                      </a:pPr>
                      <a:r>
                        <a:rPr lang="en-GB" sz="1600">
                          <a:solidFill>
                            <a:schemeClr val="tx1"/>
                          </a:solidFill>
                          <a:effectLst/>
                        </a:rPr>
                        <a:t>Attend a revision session at school</a:t>
                      </a:r>
                      <a:endParaRPr lang="en-GB" sz="16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lnSpc>
                          <a:spcPct val="115000"/>
                        </a:lnSpc>
                        <a:spcAft>
                          <a:spcPts val="0"/>
                        </a:spcAft>
                      </a:pPr>
                      <a:endParaRPr lang="en-GB" sz="12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600">
                          <a:solidFill>
                            <a:schemeClr val="tx1"/>
                          </a:solidFill>
                          <a:effectLst/>
                        </a:rPr>
                        <a:t> </a:t>
                      </a:r>
                      <a:endParaRPr lang="en-GB" sz="16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621">
                <a:tc gridSpan="2">
                  <a:txBody>
                    <a:bodyPr/>
                    <a:lstStyle/>
                    <a:p>
                      <a:pPr algn="l">
                        <a:lnSpc>
                          <a:spcPct val="115000"/>
                        </a:lnSpc>
                        <a:spcAft>
                          <a:spcPts val="0"/>
                        </a:spcAft>
                      </a:pPr>
                      <a:r>
                        <a:rPr lang="en-GB" sz="1600">
                          <a:solidFill>
                            <a:schemeClr val="tx1"/>
                          </a:solidFill>
                          <a:effectLst/>
                        </a:rPr>
                        <a:t>Attend homework club</a:t>
                      </a:r>
                      <a:endParaRPr lang="en-GB" sz="16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lnSpc>
                          <a:spcPct val="115000"/>
                        </a:lnSpc>
                        <a:spcAft>
                          <a:spcPts val="0"/>
                        </a:spcAft>
                      </a:pPr>
                      <a:endParaRPr lang="en-GB" sz="12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600">
                          <a:solidFill>
                            <a:schemeClr val="tx1"/>
                          </a:solidFill>
                          <a:effectLst/>
                        </a:rPr>
                        <a:t> </a:t>
                      </a:r>
                      <a:endParaRPr lang="en-GB" sz="160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621">
                <a:tc gridSpan="2">
                  <a:txBody>
                    <a:bodyPr/>
                    <a:lstStyle/>
                    <a:p>
                      <a:pPr algn="l">
                        <a:lnSpc>
                          <a:spcPct val="115000"/>
                        </a:lnSpc>
                        <a:spcAft>
                          <a:spcPts val="0"/>
                        </a:spcAft>
                      </a:pPr>
                      <a:r>
                        <a:rPr lang="en-GB" sz="1600" dirty="0">
                          <a:solidFill>
                            <a:schemeClr val="tx1"/>
                          </a:solidFill>
                          <a:effectLst/>
                        </a:rPr>
                        <a:t>Something else (describe your strategy here)</a:t>
                      </a:r>
                      <a:endParaRPr lang="en-GB" sz="1600" dirty="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lnSpc>
                          <a:spcPct val="115000"/>
                        </a:lnSpc>
                        <a:spcAft>
                          <a:spcPts val="0"/>
                        </a:spcAft>
                      </a:pPr>
                      <a:endParaRPr lang="en-GB" sz="1200" dirty="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600" dirty="0">
                          <a:solidFill>
                            <a:schemeClr val="tx1"/>
                          </a:solidFill>
                          <a:effectLst/>
                        </a:rPr>
                        <a:t> </a:t>
                      </a:r>
                      <a:endParaRPr lang="en-GB" sz="1600" dirty="0">
                        <a:solidFill>
                          <a:schemeClr val="tx1"/>
                        </a:solidFill>
                        <a:effectLst/>
                        <a:latin typeface="Calibri"/>
                        <a:ea typeface="Calibri"/>
                        <a:cs typeface="Times New Roman"/>
                      </a:endParaRPr>
                    </a:p>
                  </a:txBody>
                  <a:tcPr marL="17169" marR="171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811292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523</Words>
  <Application>Microsoft Office PowerPoint</Application>
  <PresentationFormat>On-screen Show (4:3)</PresentationFormat>
  <Paragraphs>100</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zeb1</dc:creator>
  <cp:lastModifiedBy>zeb1</cp:lastModifiedBy>
  <cp:revision>11</cp:revision>
  <dcterms:created xsi:type="dcterms:W3CDTF">2014-04-26T21:49:00Z</dcterms:created>
  <dcterms:modified xsi:type="dcterms:W3CDTF">2014-04-27T07:29:59Z</dcterms:modified>
</cp:coreProperties>
</file>