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57" r:id="rId3"/>
    <p:sldId id="263" r:id="rId4"/>
    <p:sldId id="264" r:id="rId5"/>
    <p:sldId id="265" r:id="rId6"/>
    <p:sldId id="266" r:id="rId7"/>
    <p:sldId id="271" r:id="rId8"/>
    <p:sldId id="267" r:id="rId9"/>
    <p:sldId id="268" r:id="rId10"/>
    <p:sldId id="272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28523-777A-4C8D-A9DA-119C79F63AA0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3E4E-5272-4960-8A3A-6D2C84DDE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4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3-10 two slides to a page.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43E4E-5272-4960-8A3A-6D2C84DDE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1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3-8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3-8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</a:t>
            </a:r>
            <a:r>
              <a:rPr lang="en-GB" dirty="0" smtClean="0"/>
              <a:t>3-10 </a:t>
            </a:r>
            <a:r>
              <a:rPr lang="en-GB" dirty="0" smtClean="0"/>
              <a:t>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Dialogue marking sheet.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0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7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9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3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2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719889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area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and perimeter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12/10/2014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0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036416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04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07504" y="4508870"/>
            <a:ext cx="89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endParaRPr lang="en-GB" dirty="0" smtClean="0"/>
          </a:p>
          <a:p>
            <a:r>
              <a:rPr lang="en-GB" dirty="0" smtClean="0"/>
              <a:t>How much progress have you made? </a:t>
            </a:r>
          </a:p>
          <a:p>
            <a:endParaRPr lang="en-GB" dirty="0" smtClean="0"/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4675"/>
              </p:ext>
            </p:extLst>
          </p:nvPr>
        </p:nvGraphicFramePr>
        <p:xfrm>
          <a:off x="125851" y="620688"/>
          <a:ext cx="8784977" cy="2809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2"/>
                <a:gridCol w="1623083"/>
                <a:gridCol w="1623083"/>
                <a:gridCol w="1623083"/>
                <a:gridCol w="1623083"/>
                <a:gridCol w="1623083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Area</a:t>
                      </a:r>
                      <a:r>
                        <a:rPr lang="en-GB" sz="1600" b="1" kern="14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&amp; Perimeter 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can f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ind the area of a 2-D shape by counting squares.</a:t>
                      </a:r>
                    </a:p>
                    <a:p>
                      <a:endParaRPr lang="en-GB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 can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f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ind the perimeter of a 2-D shape.</a:t>
                      </a:r>
                    </a:p>
                    <a:p>
                      <a:endParaRPr lang="en-GB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k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now the words ‘radius’, ‘diameter’, ‘circumference.’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can f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ind the area of a rectangle using the formula.</a:t>
                      </a:r>
                    </a:p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can f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ind the area of a triangle using the formula.</a:t>
                      </a:r>
                    </a:p>
                    <a:p>
                      <a:endParaRPr lang="en-GB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 can find the area of a compound shape.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4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 can calculate the area of a trapezium.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400" baseline="0" dirty="0" smtClean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4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 can calculate the area and circumference of a circle.</a:t>
                      </a:r>
                      <a:endParaRPr lang="en-US" sz="1400" kern="1400" dirty="0" smtClean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US" sz="1400" kern="14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can find the area of a semi circle</a:t>
                      </a:r>
                      <a:r>
                        <a:rPr lang="en-US" sz="1400" kern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</a:p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130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87043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8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53607"/>
              </p:ext>
            </p:extLst>
          </p:nvPr>
        </p:nvGraphicFramePr>
        <p:xfrm>
          <a:off x="213108" y="836712"/>
          <a:ext cx="8784977" cy="2809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2"/>
                <a:gridCol w="1623083"/>
                <a:gridCol w="1623083"/>
                <a:gridCol w="1623083"/>
                <a:gridCol w="1623083"/>
                <a:gridCol w="1623083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Area</a:t>
                      </a:r>
                      <a:r>
                        <a:rPr lang="en-GB" sz="1600" b="1" kern="14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&amp; Perimeter 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can f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ind the area of a 2-D shape by counting squares.</a:t>
                      </a:r>
                    </a:p>
                    <a:p>
                      <a:endParaRPr lang="en-GB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 can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f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ind the perimeter of a 2-D shape.</a:t>
                      </a:r>
                    </a:p>
                    <a:p>
                      <a:endParaRPr lang="en-GB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k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now the words ‘radius’, ‘diameter’, ‘circumference.’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can f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ind the area of a rectangle using the formula.</a:t>
                      </a:r>
                    </a:p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GB" sz="1400" baseline="0" dirty="0" smtClean="0">
                          <a:latin typeface="Calibri" pitchFamily="34" charset="0"/>
                          <a:cs typeface="Calibri" pitchFamily="34" charset="0"/>
                        </a:rPr>
                        <a:t> can f</a:t>
                      </a:r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ind the area of a triangle using the formula.</a:t>
                      </a:r>
                    </a:p>
                    <a:p>
                      <a:endParaRPr lang="en-GB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GB" sz="1400" dirty="0" smtClean="0">
                          <a:latin typeface="Calibri" pitchFamily="34" charset="0"/>
                          <a:cs typeface="Calibri" pitchFamily="34" charset="0"/>
                        </a:rPr>
                        <a:t>I can find the area of a compound shape.</a:t>
                      </a:r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4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 can calculate the area of a trapezium.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400" baseline="0" dirty="0" smtClean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4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 can calculate the area and circumference of a circle.</a:t>
                      </a:r>
                      <a:endParaRPr lang="en-US" sz="1400" kern="1400" dirty="0" smtClean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r>
                        <a:rPr lang="en-US" sz="1400" kern="14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can find the area of a semi circle</a:t>
                      </a:r>
                      <a:r>
                        <a:rPr lang="en-US" sz="1400" kern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</a:p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</a:tbl>
          </a:graphicData>
        </a:graphic>
      </p:graphicFrame>
      <p:pic>
        <p:nvPicPr>
          <p:cNvPr id="3100" name="Picture 2" descr="http://t3.gstatic.com/images?q=tbn:ANd9GcSd0o3kWbE6mEOBTFDrppPjSOUPxWNbl1HHNdnYrLajan2QOLbAS0xeaufQ:www.blokeish.com/blog/wp-content/uploads/2009/12/stick-man-first-animation-pivot-alfi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 b="24171"/>
          <a:stretch>
            <a:fillRect/>
          </a:stretch>
        </p:blipFill>
        <p:spPr bwMode="auto">
          <a:xfrm>
            <a:off x="231197" y="3933056"/>
            <a:ext cx="4127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80962" y="5013176"/>
            <a:ext cx="9001125" cy="0"/>
          </a:xfrm>
          <a:prstGeom prst="straightConnector1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25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81617"/>
              </p:ext>
            </p:extLst>
          </p:nvPr>
        </p:nvGraphicFramePr>
        <p:xfrm>
          <a:off x="179511" y="476672"/>
          <a:ext cx="8784976" cy="612068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332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Perimeter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Area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Circumference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Diameter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Radius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Pi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04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66634"/>
              </p:ext>
            </p:extLst>
          </p:nvPr>
        </p:nvGraphicFramePr>
        <p:xfrm>
          <a:off x="179512" y="188640"/>
          <a:ext cx="8901815" cy="6393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7484">
                <a:tc>
                  <a:txBody>
                    <a:bodyPr/>
                    <a:lstStyle/>
                    <a:p>
                      <a:r>
                        <a:rPr lang="en-GB" dirty="0" smtClean="0"/>
                        <a:t>Find the area and the</a:t>
                      </a:r>
                      <a:r>
                        <a:rPr lang="en-GB" baseline="0" dirty="0" smtClean="0"/>
                        <a:t> perimeter of the </a:t>
                      </a:r>
                      <a:r>
                        <a:rPr lang="en-GB" baseline="0" dirty="0" smtClean="0"/>
                        <a:t>shaded shape.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Area =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Perimeter =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The diagram shows a rectangle and a square.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The perimeter of the rectangle is the same as the perimeter of the square.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Work out the perimeter of the rectangle.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Work out the length of one side of the square.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Perimeter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rectangle =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Length of side of square =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852212" y="3508067"/>
            <a:ext cx="2081452" cy="735361"/>
            <a:chOff x="611560" y="1973945"/>
            <a:chExt cx="2081452" cy="735361"/>
          </a:xfrm>
        </p:grpSpPr>
        <p:sp>
          <p:nvSpPr>
            <p:cNvPr id="6" name="Rectangle 5"/>
            <p:cNvSpPr/>
            <p:nvPr/>
          </p:nvSpPr>
          <p:spPr>
            <a:xfrm>
              <a:off x="611560" y="2276872"/>
              <a:ext cx="1296144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9592" y="1973945"/>
              <a:ext cx="792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8cm</a:t>
              </a:r>
              <a:endParaRPr lang="en-GB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0924" y="2370752"/>
              <a:ext cx="792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2</a:t>
              </a:r>
              <a:r>
                <a:rPr lang="en-GB" sz="1600" dirty="0" smtClean="0"/>
                <a:t>cm</a:t>
              </a:r>
              <a:endParaRPr lang="en-GB" sz="16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67544" y="3703754"/>
            <a:ext cx="591840" cy="539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t="22082" r="49614" b="50178"/>
          <a:stretch/>
        </p:blipFill>
        <p:spPr bwMode="auto">
          <a:xfrm>
            <a:off x="1971809" y="1052736"/>
            <a:ext cx="1921046" cy="175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2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161160"/>
              </p:ext>
            </p:extLst>
          </p:nvPr>
        </p:nvGraphicFramePr>
        <p:xfrm>
          <a:off x="251520" y="188639"/>
          <a:ext cx="8712968" cy="650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82"/>
                <a:gridCol w="4695586"/>
              </a:tblGrid>
              <a:tr h="39729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041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Dilys</a:t>
                      </a:r>
                      <a:r>
                        <a:rPr lang="en-GB" dirty="0" smtClean="0"/>
                        <a:t> buys a new house. She wants to have a lawn in the back garden.</a:t>
                      </a:r>
                    </a:p>
                    <a:p>
                      <a:r>
                        <a:rPr lang="en-GB" dirty="0" smtClean="0"/>
                        <a:t>The lawn is going to be in the shape of the rectangle shown.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 box of  grass seed will generate 30m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 of lawn. How many boxes does </a:t>
                      </a:r>
                      <a:r>
                        <a:rPr lang="en-GB" dirty="0" err="1" smtClean="0"/>
                        <a:t>Dilys</a:t>
                      </a:r>
                      <a:r>
                        <a:rPr lang="en-GB" dirty="0" smtClean="0"/>
                        <a:t> need to buy?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617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Answer &amp;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9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Work out the area of the shape below.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(Diagram 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accurately drawn.)</a:t>
                      </a:r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835696" y="1738856"/>
            <a:ext cx="2280551" cy="731974"/>
            <a:chOff x="3707904" y="1486310"/>
            <a:chExt cx="2433883" cy="731974"/>
          </a:xfrm>
        </p:grpSpPr>
        <p:sp>
          <p:nvSpPr>
            <p:cNvPr id="11" name="Rectangle 10"/>
            <p:cNvSpPr/>
            <p:nvPr/>
          </p:nvSpPr>
          <p:spPr>
            <a:xfrm>
              <a:off x="3707904" y="1714228"/>
              <a:ext cx="1728192" cy="50405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11960" y="1486310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10m</a:t>
              </a:r>
              <a:endParaRPr lang="en-GB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21707" y="1827756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8</a:t>
              </a:r>
              <a:r>
                <a:rPr lang="en-GB" sz="1200" dirty="0" smtClean="0"/>
                <a:t>m</a:t>
              </a:r>
              <a:endParaRPr lang="en-GB" sz="12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5" t="21444" r="47351" b="53832"/>
          <a:stretch/>
        </p:blipFill>
        <p:spPr bwMode="auto">
          <a:xfrm>
            <a:off x="711591" y="4437112"/>
            <a:ext cx="319280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19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235681"/>
              </p:ext>
            </p:extLst>
          </p:nvPr>
        </p:nvGraphicFramePr>
        <p:xfrm>
          <a:off x="251520" y="188638"/>
          <a:ext cx="8712968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82"/>
                <a:gridCol w="4695586"/>
              </a:tblGrid>
              <a:tr h="389179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9534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</a:t>
                      </a:r>
                      <a:r>
                        <a:rPr lang="en-GB" dirty="0" smtClean="0"/>
                        <a:t>diagram shows the floor plan of Jill's dining room.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Jill is going to cover the floor with wooden floorboards.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floorboards are sold in packs. One pack of floorboards will cover 2.25 m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how many packs Jill needs.</a:t>
                      </a:r>
                    </a:p>
                    <a:p>
                      <a:r>
                        <a:rPr lang="en-GB" dirty="0" smtClean="0"/>
                        <a:t>You must show all your working.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18"/>
          <a:stretch/>
        </p:blipFill>
        <p:spPr bwMode="auto">
          <a:xfrm>
            <a:off x="406037" y="4228412"/>
            <a:ext cx="3589899" cy="208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86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22919"/>
              </p:ext>
            </p:extLst>
          </p:nvPr>
        </p:nvGraphicFramePr>
        <p:xfrm>
          <a:off x="179513" y="188641"/>
          <a:ext cx="8856983" cy="660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786"/>
                <a:gridCol w="4773197"/>
              </a:tblGrid>
              <a:tr h="42415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0ut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1470">
                <a:tc>
                  <a:txBody>
                    <a:bodyPr/>
                    <a:lstStyle/>
                    <a:p>
                      <a:r>
                        <a:rPr lang="en-GB" dirty="0" smtClean="0"/>
                        <a:t>Work out the Area</a:t>
                      </a:r>
                      <a:r>
                        <a:rPr lang="en-GB" baseline="0" dirty="0" smtClean="0"/>
                        <a:t> and the Circumference of this circle, which has a diameter of 12 cm.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(Diagram not accurately drawn.)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Area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Circumference =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5098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Find the area of the trapezium.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(Diagram 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accurately drawn.)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1" t="28605" r="51927" b="53309"/>
          <a:stretch/>
        </p:blipFill>
        <p:spPr bwMode="auto">
          <a:xfrm>
            <a:off x="827584" y="1484783"/>
            <a:ext cx="2808312" cy="187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1" t="26962" r="38421" b="47752"/>
          <a:stretch/>
        </p:blipFill>
        <p:spPr bwMode="auto">
          <a:xfrm>
            <a:off x="396677" y="4709786"/>
            <a:ext cx="3670126" cy="184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83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351107"/>
              </p:ext>
            </p:extLst>
          </p:nvPr>
        </p:nvGraphicFramePr>
        <p:xfrm>
          <a:off x="251520" y="188639"/>
          <a:ext cx="8712968" cy="653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58189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 0ut</a:t>
                      </a:r>
                    </a:p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98823">
                <a:tc>
                  <a:txBody>
                    <a:bodyPr/>
                    <a:lstStyle/>
                    <a:p>
                      <a:r>
                        <a:rPr lang="en-GB" dirty="0" smtClean="0"/>
                        <a:t>Mr Weaver's garden is in the shape of a rectangle.</a:t>
                      </a:r>
                    </a:p>
                    <a:p>
                      <a:r>
                        <a:rPr lang="en-GB" dirty="0" smtClean="0"/>
                        <a:t>In the garden there is a patio in the shape of a rectangle and two ponds in the shape of circles with diameter 3.8 m.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rest of the garden is grass.</a:t>
                      </a:r>
                    </a:p>
                    <a:p>
                      <a:r>
                        <a:rPr lang="en-GB" dirty="0" smtClean="0"/>
                        <a:t>Mr Weaver is going to spread fertiliser over all the grass.</a:t>
                      </a:r>
                    </a:p>
                    <a:p>
                      <a:r>
                        <a:rPr lang="en-GB" dirty="0" smtClean="0"/>
                        <a:t>One box of fertiliser will cover 25 m</a:t>
                      </a:r>
                      <a:r>
                        <a:rPr lang="en-GB" baseline="30000" dirty="0" smtClean="0"/>
                        <a:t>2</a:t>
                      </a:r>
                      <a:r>
                        <a:rPr lang="en-GB" dirty="0" smtClean="0"/>
                        <a:t> of grass.</a:t>
                      </a:r>
                    </a:p>
                    <a:p>
                      <a:r>
                        <a:rPr lang="en-GB" dirty="0" smtClean="0"/>
                        <a:t>How many boxes of fertiliser does Mr Weaver need?</a:t>
                      </a:r>
                    </a:p>
                    <a:p>
                      <a:r>
                        <a:rPr lang="en-GB" dirty="0" smtClean="0"/>
                        <a:t>Show all your working 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85" y="2420888"/>
            <a:ext cx="32600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23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1021"/>
              </p:ext>
            </p:extLst>
          </p:nvPr>
        </p:nvGraphicFramePr>
        <p:xfrm>
          <a:off x="251520" y="188639"/>
          <a:ext cx="8712968" cy="653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58189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 0ut</a:t>
                      </a:r>
                    </a:p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98823">
                <a:tc>
                  <a:txBody>
                    <a:bodyPr/>
                    <a:lstStyle/>
                    <a:p>
                      <a:r>
                        <a:rPr lang="en-GB" dirty="0" smtClean="0"/>
                        <a:t>The diagram shows a semicircle drawn inside a rectangle</a:t>
                      </a:r>
                      <a:r>
                        <a:rPr lang="en-GB" dirty="0" smtClean="0"/>
                        <a:t>. (Diagram not accurately drawn.)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semicircle has a diameter of 8 cm.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rectangle is 8 cm by 4 cm.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area of the shaded region.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Give your answer correct to 3 significant figures.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20" y="4149080"/>
            <a:ext cx="394761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0571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992</Words>
  <Application>Microsoft Office PowerPoint</Application>
  <PresentationFormat>On-screen Show (4:3)</PresentationFormat>
  <Paragraphs>215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11</cp:revision>
  <dcterms:created xsi:type="dcterms:W3CDTF">2014-09-24T10:13:52Z</dcterms:created>
  <dcterms:modified xsi:type="dcterms:W3CDTF">2014-10-12T11:27:28Z</dcterms:modified>
</cp:coreProperties>
</file>