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1" r:id="rId2"/>
    <p:sldId id="257" r:id="rId3"/>
    <p:sldId id="263" r:id="rId4"/>
    <p:sldId id="277" r:id="rId5"/>
    <p:sldId id="274" r:id="rId6"/>
    <p:sldId id="266" r:id="rId7"/>
    <p:sldId id="273" r:id="rId8"/>
    <p:sldId id="275" r:id="rId9"/>
    <p:sldId id="272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28523-777A-4C8D-A9DA-119C79F63AA0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43E4E-5272-4960-8A3A-6D2C84DDEB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343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3-10 two slides to a page.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43E4E-5272-4960-8A3A-6D2C84DDEBD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151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Print slides 2-10 two</a:t>
            </a:r>
            <a:r>
              <a:rPr lang="en-GB" baseline="0" dirty="0" smtClean="0"/>
              <a:t> slides to a page.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84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Dialogue marking sheet.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7076F8-D7BB-487E-B8B5-AA10D6A2697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4550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Dialogue</a:t>
            </a:r>
            <a:r>
              <a:rPr lang="en-GB" baseline="0" dirty="0" smtClean="0"/>
              <a:t> marking sheet.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65F9E2-7073-4E88-A40A-130504EDFBD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817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692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002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870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2596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291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916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930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211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4639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325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884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0ED6C-6161-470C-A1BF-414F8EE750BC}" type="datetimeFigureOut">
              <a:rPr lang="en-GB" smtClean="0"/>
              <a:t>12/10/2014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D1685-4717-4205-8DF6-6EF672653C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6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imgres?imgurl=http://www.blokeish.com/blog/wp-content/uploads/2009/12/stick-man-first-animation-pivot-alfie.gif&amp;imgrefurl=http://www.blokeish.com/2009/12/make-the-stickman-animation-yourself-with-pivot/&amp;usg=__Zw0FsLTOIebaPACsElwR1XaS2sM=&amp;h=415&amp;w=506&amp;sz=7&amp;hl=en&amp;start=4&amp;zoom=1&amp;tbnid=C-zXQ-IEwx78tM:&amp;tbnh=107&amp;tbnw=131&amp;ei=HJBcUPGTC4b88gTA6IDYAQ&amp;prev=/search?q=stickman&amp;um=1&amp;hl=en&amp;safe=vss&amp;sa=N&amp;rlz=1T4GGHP_enGB499GB500&amp;sout=1&amp;tbm=isch&amp;um=1&amp;itbs=1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2680199"/>
              </p:ext>
            </p:extLst>
          </p:nvPr>
        </p:nvGraphicFramePr>
        <p:xfrm>
          <a:off x="251520" y="260648"/>
          <a:ext cx="8568952" cy="231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728"/>
                <a:gridCol w="2016224"/>
              </a:tblGrid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LO To assess my understanding of </a:t>
                      </a:r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Algebraic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Fractions and Changing the Subject of a Formula.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RAG</a:t>
                      </a:r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en-GB" sz="2800" b="0" dirty="0" smtClean="0">
                          <a:solidFill>
                            <a:schemeClr val="tx1"/>
                          </a:solidFill>
                        </a:rPr>
                        <a:t>Key</a:t>
                      </a:r>
                      <a:r>
                        <a:rPr lang="en-GB" sz="2800" b="0" baseline="0" dirty="0" smtClean="0">
                          <a:solidFill>
                            <a:schemeClr val="tx1"/>
                          </a:solidFill>
                        </a:rPr>
                        <a:t> Words: </a:t>
                      </a:r>
                      <a:r>
                        <a:rPr lang="en-GB" sz="2800" b="0" i="1" baseline="0" dirty="0" smtClean="0">
                          <a:solidFill>
                            <a:schemeClr val="tx1"/>
                          </a:solidFill>
                        </a:rPr>
                        <a:t>Reflect, Communicate, Explain, Justify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fld id="{3E0DC8CD-EDB6-48D7-A501-0D1A43CDDE9B}" type="datetime1">
                        <a:rPr lang="en-GB" sz="2800" b="0" smtClean="0">
                          <a:solidFill>
                            <a:schemeClr val="tx1"/>
                          </a:solidFill>
                        </a:rPr>
                        <a:t>12/10/2014</a:t>
                      </a:fld>
                      <a:endParaRPr lang="en-GB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10"/>
          <p:cNvSpPr txBox="1">
            <a:spLocks noChangeArrowheads="1"/>
          </p:cNvSpPr>
          <p:nvPr/>
        </p:nvSpPr>
        <p:spPr bwMode="auto">
          <a:xfrm>
            <a:off x="348343" y="2636912"/>
            <a:ext cx="8462962" cy="3108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GB" sz="2800" u="sng" dirty="0"/>
              <a:t>Starter Activity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Complete the ‘Heard the Word </a:t>
            </a:r>
            <a:r>
              <a:rPr lang="en-GB" sz="2800" dirty="0" smtClean="0"/>
              <a:t>Grid.’</a:t>
            </a:r>
          </a:p>
          <a:p>
            <a:pPr eaLnBrk="1" hangingPunct="1"/>
            <a:endParaRPr lang="en-GB" sz="2800" dirty="0"/>
          </a:p>
          <a:p>
            <a:pPr eaLnBrk="1" hangingPunct="1"/>
            <a:r>
              <a:rPr lang="en-GB" sz="2800" dirty="0"/>
              <a:t>Are there any key </a:t>
            </a:r>
            <a:r>
              <a:rPr lang="en-GB" sz="2800" dirty="0" smtClean="0"/>
              <a:t>words that </a:t>
            </a:r>
            <a:r>
              <a:rPr lang="en-GB" sz="2800" dirty="0"/>
              <a:t>you have learnt or have a better understanding of </a:t>
            </a:r>
            <a:r>
              <a:rPr lang="en-GB" sz="2800" dirty="0" smtClean="0"/>
              <a:t>now than </a:t>
            </a:r>
            <a:r>
              <a:rPr lang="en-GB" sz="2800" dirty="0"/>
              <a:t>you did </a:t>
            </a:r>
            <a:r>
              <a:rPr lang="en-GB" sz="2800" dirty="0" smtClean="0"/>
              <a:t>at the start of this unit of work?</a:t>
            </a:r>
            <a:endParaRPr lang="en-GB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4009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114667" y="5301208"/>
            <a:ext cx="89289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Use the learning journey above to highlight the mathematical skills that you have now which you didn’t have at the start of the unit of work.</a:t>
            </a:r>
          </a:p>
          <a:p>
            <a:r>
              <a:rPr lang="en-GB" dirty="0" smtClean="0"/>
              <a:t>How </a:t>
            </a:r>
            <a:r>
              <a:rPr lang="en-GB" dirty="0" smtClean="0"/>
              <a:t>much progress have you made? </a:t>
            </a:r>
          </a:p>
          <a:p>
            <a:r>
              <a:rPr lang="en-GB" dirty="0" smtClean="0"/>
              <a:t>What </a:t>
            </a:r>
            <a:r>
              <a:rPr lang="en-GB" dirty="0" smtClean="0"/>
              <a:t>can you do to improve your skills as a learner in order to make even better progress?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511930"/>
              </p:ext>
            </p:extLst>
          </p:nvPr>
        </p:nvGraphicFramePr>
        <p:xfrm>
          <a:off x="179511" y="332656"/>
          <a:ext cx="8784977" cy="4729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4516"/>
                <a:gridCol w="1318129"/>
                <a:gridCol w="1623083"/>
                <a:gridCol w="1623083"/>
                <a:gridCol w="1623083"/>
                <a:gridCol w="1623083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A*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Algebraic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Fractions and Changing the Subject of a Formula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Solve linear equations where the variable occurs in the numerator of a fraction.  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simple formulae.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more complicated formulae.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c</a:t>
                      </a:r>
                      <a:r>
                        <a:rPr lang="en-GB" sz="1400" dirty="0" smtClean="0"/>
                        <a:t>ombine algebraic fractions using the four rules of addition, subtraction, multiplication &amp; division.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a formula where the subject appears twice.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</a:t>
                      </a:r>
                      <a:r>
                        <a:rPr lang="en-GB" sz="1400" dirty="0" smtClean="0"/>
                        <a:t>implify algebraic fractions by factorisation and cancellation.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rearrange more complicated formulae where the subject may appear twice or as a power.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solve a quadratic equation obtained from manipulating algebraic fractions where the variable appears in the denominator.</a:t>
                      </a:r>
                    </a:p>
                    <a:p>
                      <a:endParaRPr lang="en-GB" sz="1400" dirty="0"/>
                    </a:p>
                  </a:txBody>
                  <a:tcPr marT="45742" marB="45742"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91300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087043"/>
              </p:ext>
            </p:extLst>
          </p:nvPr>
        </p:nvGraphicFramePr>
        <p:xfrm>
          <a:off x="179512" y="116632"/>
          <a:ext cx="8568952" cy="66637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73756"/>
                <a:gridCol w="1846924"/>
                <a:gridCol w="2448272"/>
              </a:tblGrid>
              <a:tr h="2296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teachers probing question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My answer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29877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3362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459242">
                <a:tc gridSpan="3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What I will do to act upon my ‘Even Better If’’ comment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22962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Strategy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Tick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/ Comments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Complete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  <a:effectLst/>
                        </a:rPr>
                        <a:t>mymaths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 lesson or booster pack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Use a revision guide or text book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my teacher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a peer to explain during a lesson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Ask someone at home to help 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a revision session at school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Attend homework club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9621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Something else (describe your strategy here)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16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169" marR="17169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88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9487655"/>
              </p:ext>
            </p:extLst>
          </p:nvPr>
        </p:nvGraphicFramePr>
        <p:xfrm>
          <a:off x="215190" y="548680"/>
          <a:ext cx="8784977" cy="4729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74516"/>
                <a:gridCol w="1318129"/>
                <a:gridCol w="1623083"/>
                <a:gridCol w="1623083"/>
                <a:gridCol w="1623083"/>
                <a:gridCol w="1623083"/>
              </a:tblGrid>
              <a:tr h="371021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Calibri" pitchFamily="34" charset="0"/>
                          <a:cs typeface="Calibri" pitchFamily="34" charset="0"/>
                        </a:rPr>
                        <a:t>Grade</a:t>
                      </a:r>
                      <a:endParaRPr lang="en-GB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D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B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b="1" dirty="0" smtClean="0">
                          <a:latin typeface="Calibri" pitchFamily="34" charset="0"/>
                          <a:cs typeface="Calibri" pitchFamily="34" charset="0"/>
                        </a:rPr>
                        <a:t>A*</a:t>
                      </a:r>
                      <a:endParaRPr lang="en-GB" sz="18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/>
                </a:tc>
              </a:tr>
              <a:tr h="22261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>
                          <a:latin typeface="Calibri" pitchFamily="34" charset="0"/>
                          <a:cs typeface="Calibri" pitchFamily="34" charset="0"/>
                        </a:rPr>
                        <a:t>Algebraic</a:t>
                      </a:r>
                      <a:r>
                        <a:rPr lang="en-GB" sz="1600" baseline="0" dirty="0" smtClean="0">
                          <a:latin typeface="Calibri" pitchFamily="34" charset="0"/>
                          <a:cs typeface="Calibri" pitchFamily="34" charset="0"/>
                        </a:rPr>
                        <a:t> Fractions and Changing the Subject of a Formula</a:t>
                      </a:r>
                      <a:endParaRPr lang="en-GB" sz="1600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marT="45742" marB="45742" vert="vert270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Solve linear equations where the variable occurs in the numerator of a fraction.  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simple formulae.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more complicated formulae.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c</a:t>
                      </a:r>
                      <a:r>
                        <a:rPr lang="en-GB" sz="1400" dirty="0" smtClean="0"/>
                        <a:t>ombine algebraic fractions using the four rules of addition, subtraction, multiplication &amp; division.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r</a:t>
                      </a:r>
                      <a:r>
                        <a:rPr lang="en-GB" sz="1400" dirty="0" smtClean="0"/>
                        <a:t>earrange a formula where the subject appears twice.</a:t>
                      </a:r>
                      <a:endParaRPr lang="en-GB" sz="1400" dirty="0"/>
                    </a:p>
                  </a:txBody>
                  <a:tcPr marT="45742" marB="45742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I</a:t>
                      </a:r>
                      <a:r>
                        <a:rPr lang="en-GB" sz="1400" baseline="0" dirty="0" smtClean="0"/>
                        <a:t> can s</a:t>
                      </a:r>
                      <a:r>
                        <a:rPr lang="en-GB" sz="1400" dirty="0" smtClean="0"/>
                        <a:t>implify algebraic fractions by factorisation and cancellation.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rearrange more complicated formulae where the subject may appear twice or as a power.</a:t>
                      </a:r>
                    </a:p>
                    <a:p>
                      <a:endParaRPr lang="en-GB" sz="1400" dirty="0" smtClean="0"/>
                    </a:p>
                    <a:p>
                      <a:r>
                        <a:rPr lang="en-GB" sz="1400" dirty="0" smtClean="0"/>
                        <a:t>I can solve a quadratic equation obtained from manipulating algebraic fractions where the variable appears in the denominator.</a:t>
                      </a:r>
                    </a:p>
                    <a:p>
                      <a:endParaRPr lang="en-GB" sz="1400" dirty="0"/>
                    </a:p>
                  </a:txBody>
                  <a:tcPr marT="45742" marB="45742"/>
                </a:tc>
              </a:tr>
            </a:tbl>
          </a:graphicData>
        </a:graphic>
      </p:graphicFrame>
      <p:pic>
        <p:nvPicPr>
          <p:cNvPr id="3100" name="Picture 2" descr="http://t3.gstatic.com/images?q=tbn:ANd9GcSd0o3kWbE6mEOBTFDrppPjSOUPxWNbl1HHNdnYrLajan2QOLbAS0xeaufQ:www.blokeish.com/blog/wp-content/uploads/2009/12/stick-man-first-animation-pivot-alfie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6861" b="24171"/>
          <a:stretch>
            <a:fillRect/>
          </a:stretch>
        </p:blipFill>
        <p:spPr bwMode="auto">
          <a:xfrm>
            <a:off x="180254" y="5445224"/>
            <a:ext cx="412750" cy="773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80962" y="6525344"/>
            <a:ext cx="9001125" cy="0"/>
          </a:xfrm>
          <a:prstGeom prst="straightConnector1">
            <a:avLst/>
          </a:prstGeom>
          <a:ln>
            <a:headEnd type="diamond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5925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-68263" y="79375"/>
            <a:ext cx="1349376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GB" altLang="en-US">
              <a:latin typeface="Calibri" pitchFamily="34" charset="0"/>
            </a:endParaRPr>
          </a:p>
        </p:txBody>
      </p:sp>
      <p:graphicFrame>
        <p:nvGraphicFramePr>
          <p:cNvPr id="25957" name="Group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371641"/>
              </p:ext>
            </p:extLst>
          </p:nvPr>
        </p:nvGraphicFramePr>
        <p:xfrm>
          <a:off x="179511" y="476672"/>
          <a:ext cx="8784976" cy="6120681"/>
        </p:xfrm>
        <a:graphic>
          <a:graphicData uri="http://schemas.openxmlformats.org/drawingml/2006/table">
            <a:tbl>
              <a:tblPr/>
              <a:tblGrid>
                <a:gridCol w="1903412"/>
                <a:gridCol w="1171330"/>
                <a:gridCol w="1317746"/>
                <a:gridCol w="4392488"/>
              </a:tblGrid>
              <a:tr h="13321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Key Words / symbols</a:t>
                      </a:r>
                      <a:endParaRPr kumimoji="0" lang="en-GB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cs typeface="Times New Roman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Never heard before?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 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Heard of but not sure what it means? 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Know what it means and can explain it in context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charset="0"/>
                        </a:rPr>
                        <a:t>Jot down your ideas here...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Cancellation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Factorisation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Solve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Rearrange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Variable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8086">
                <a:tc>
                  <a:txBody>
                    <a:bodyPr/>
                    <a:lstStyle/>
                    <a:p>
                      <a:r>
                        <a:rPr lang="en-GB" dirty="0" smtClean="0"/>
                        <a:t>Make</a:t>
                      </a:r>
                      <a:r>
                        <a:rPr lang="en-GB" baseline="0" dirty="0" smtClean="0"/>
                        <a:t> the Subject of the formula</a:t>
                      </a:r>
                      <a:endParaRPr lang="en-GB" dirty="0"/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9" marR="91439" marT="45717" marB="45717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098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8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0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6416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 descr="C:\Documents and Settings\PCC-Staff\My Documents\Downloads\MC910217048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7175" y="1339567"/>
            <a:ext cx="371475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63049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47865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82"/>
                <a:gridCol w="4695586"/>
              </a:tblGrid>
              <a:tr h="389179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Solve this Equation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Solve this Equation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Solve this Equation</a:t>
                      </a:r>
                    </a:p>
                    <a:p>
                      <a:endParaRPr lang="en-GB" dirty="0" smtClean="0"/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How do you decide where to start when solving a linear equation</a:t>
                      </a:r>
                      <a:r>
                        <a:rPr lang="en-GB" sz="1800" baseline="0" dirty="0" smtClean="0">
                          <a:solidFill>
                            <a:schemeClr val="tx1"/>
                          </a:solidFill>
                        </a:rPr>
                        <a:t> where the unknown number appears in the numerator of a fraction </a:t>
                      </a:r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? 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793885" y="1111346"/>
            <a:ext cx="1871662" cy="915987"/>
            <a:chOff x="899" y="1119"/>
            <a:chExt cx="1179" cy="577"/>
          </a:xfrm>
        </p:grpSpPr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899" y="1202"/>
              <a:ext cx="1179" cy="45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fr-FR">
                <a:solidFill>
                  <a:schemeClr val="tx1"/>
                </a:solidFill>
              </a:endParaRPr>
            </a:p>
          </p:txBody>
        </p:sp>
        <p:grpSp>
          <p:nvGrpSpPr>
            <p:cNvPr id="12" name="Group 36"/>
            <p:cNvGrpSpPr>
              <a:grpSpLocks/>
            </p:cNvGrpSpPr>
            <p:nvPr/>
          </p:nvGrpSpPr>
          <p:grpSpPr bwMode="auto">
            <a:xfrm>
              <a:off x="1165" y="1119"/>
              <a:ext cx="767" cy="577"/>
              <a:chOff x="1156" y="1140"/>
              <a:chExt cx="767" cy="577"/>
            </a:xfrm>
          </p:grpSpPr>
          <p:sp>
            <p:nvSpPr>
              <p:cNvPr id="13" name="Rectangle 21"/>
              <p:cNvSpPr>
                <a:spLocks noChangeArrowheads="1"/>
              </p:cNvSpPr>
              <p:nvPr/>
            </p:nvSpPr>
            <p:spPr bwMode="auto">
              <a:xfrm>
                <a:off x="1414" y="1284"/>
                <a:ext cx="509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+ 5 = </a:t>
                </a:r>
                <a:r>
                  <a:rPr lang="en-US" dirty="0" smtClean="0"/>
                  <a:t>8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Text Box 22"/>
              <p:cNvSpPr txBox="1">
                <a:spLocks noChangeArrowheads="1"/>
              </p:cNvSpPr>
              <p:nvPr/>
            </p:nvSpPr>
            <p:spPr bwMode="auto">
              <a:xfrm>
                <a:off x="1164" y="1140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i="1">
                    <a:solidFill>
                      <a:schemeClr val="tx1"/>
                    </a:solidFill>
                    <a:latin typeface="Times New Roman" pitchFamily="18" charset="0"/>
                  </a:rPr>
                  <a:t>x</a:t>
                </a:r>
                <a:endParaRPr lang="en-GB" i="1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5" name="Line 23"/>
              <p:cNvSpPr>
                <a:spLocks noChangeShapeType="1"/>
              </p:cNvSpPr>
              <p:nvPr/>
            </p:nvSpPr>
            <p:spPr bwMode="auto">
              <a:xfrm>
                <a:off x="1156" y="1428"/>
                <a:ext cx="22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" name="Text Box 24"/>
              <p:cNvSpPr txBox="1">
                <a:spLocks noChangeArrowheads="1"/>
              </p:cNvSpPr>
              <p:nvPr/>
            </p:nvSpPr>
            <p:spPr bwMode="auto">
              <a:xfrm>
                <a:off x="1159" y="1429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7</a:t>
                </a:r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7" name="Group 7"/>
          <p:cNvGrpSpPr>
            <a:grpSpLocks/>
          </p:cNvGrpSpPr>
          <p:nvPr/>
        </p:nvGrpSpPr>
        <p:grpSpPr bwMode="auto">
          <a:xfrm>
            <a:off x="5562078" y="1243108"/>
            <a:ext cx="1476375" cy="836613"/>
            <a:chOff x="1852" y="1514"/>
            <a:chExt cx="930" cy="527"/>
          </a:xfrm>
        </p:grpSpPr>
        <p:grpSp>
          <p:nvGrpSpPr>
            <p:cNvPr id="18" name="Group 8"/>
            <p:cNvGrpSpPr>
              <a:grpSpLocks/>
            </p:cNvGrpSpPr>
            <p:nvPr/>
          </p:nvGrpSpPr>
          <p:grpSpPr bwMode="auto">
            <a:xfrm>
              <a:off x="1852" y="1514"/>
              <a:ext cx="633" cy="527"/>
              <a:chOff x="1814" y="1514"/>
              <a:chExt cx="633" cy="527"/>
            </a:xfrm>
          </p:grpSpPr>
          <p:sp>
            <p:nvSpPr>
              <p:cNvPr id="20" name="Text Box 9"/>
              <p:cNvSpPr txBox="1">
                <a:spLocks noChangeArrowheads="1"/>
              </p:cNvSpPr>
              <p:nvPr/>
            </p:nvSpPr>
            <p:spPr bwMode="auto">
              <a:xfrm>
                <a:off x="1814" y="1514"/>
                <a:ext cx="63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/>
                  <a:t>3</a:t>
                </a:r>
                <a:r>
                  <a:rPr lang="en-GB" i="1" dirty="0">
                    <a:latin typeface="Times New Roman" pitchFamily="18" charset="0"/>
                  </a:rPr>
                  <a:t>x</a:t>
                </a:r>
                <a:r>
                  <a:rPr lang="en-GB" dirty="0"/>
                  <a:t> + 2</a:t>
                </a:r>
              </a:p>
            </p:txBody>
          </p:sp>
          <p:sp>
            <p:nvSpPr>
              <p:cNvPr id="21" name="Line 10"/>
              <p:cNvSpPr>
                <a:spLocks noChangeShapeType="1"/>
              </p:cNvSpPr>
              <p:nvPr/>
            </p:nvSpPr>
            <p:spPr bwMode="auto">
              <a:xfrm>
                <a:off x="1848" y="1777"/>
                <a:ext cx="576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2" name="Text Box 11"/>
              <p:cNvSpPr txBox="1">
                <a:spLocks noChangeArrowheads="1"/>
              </p:cNvSpPr>
              <p:nvPr/>
            </p:nvSpPr>
            <p:spPr bwMode="auto">
              <a:xfrm>
                <a:off x="2024" y="1753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4</a:t>
                </a:r>
              </a:p>
            </p:txBody>
          </p:sp>
        </p:grpSp>
        <p:sp>
          <p:nvSpPr>
            <p:cNvPr id="19" name="Text Box 12"/>
            <p:cNvSpPr txBox="1">
              <a:spLocks noChangeArrowheads="1"/>
            </p:cNvSpPr>
            <p:nvPr/>
          </p:nvSpPr>
          <p:spPr bwMode="auto">
            <a:xfrm>
              <a:off x="2486" y="1610"/>
              <a:ext cx="29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= 5</a:t>
              </a:r>
              <a:endParaRPr lang="en-GB" i="1" dirty="0">
                <a:latin typeface="Times New Roman" pitchFamily="18" charset="0"/>
              </a:endParaRPr>
            </a:p>
          </p:txBody>
        </p:sp>
      </p:grpSp>
      <p:grpSp>
        <p:nvGrpSpPr>
          <p:cNvPr id="23" name="Group 25"/>
          <p:cNvGrpSpPr>
            <a:grpSpLocks/>
          </p:cNvGrpSpPr>
          <p:nvPr/>
        </p:nvGrpSpPr>
        <p:grpSpPr bwMode="auto">
          <a:xfrm>
            <a:off x="639896" y="4408882"/>
            <a:ext cx="1527175" cy="787400"/>
            <a:chOff x="2236" y="1032"/>
            <a:chExt cx="962" cy="496"/>
          </a:xfrm>
        </p:grpSpPr>
        <p:grpSp>
          <p:nvGrpSpPr>
            <p:cNvPr id="24" name="Group 24"/>
            <p:cNvGrpSpPr>
              <a:grpSpLocks/>
            </p:cNvGrpSpPr>
            <p:nvPr/>
          </p:nvGrpSpPr>
          <p:grpSpPr bwMode="auto">
            <a:xfrm>
              <a:off x="2236" y="1032"/>
              <a:ext cx="605" cy="496"/>
              <a:chOff x="2236" y="1032"/>
              <a:chExt cx="605" cy="496"/>
            </a:xfrm>
          </p:grpSpPr>
          <p:sp>
            <p:nvSpPr>
              <p:cNvPr id="26" name="Text Box 8"/>
              <p:cNvSpPr txBox="1">
                <a:spLocks noChangeArrowheads="1"/>
              </p:cNvSpPr>
              <p:nvPr/>
            </p:nvSpPr>
            <p:spPr bwMode="auto">
              <a:xfrm>
                <a:off x="2236" y="1032"/>
                <a:ext cx="46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3</a:t>
                </a:r>
                <a:r>
                  <a:rPr lang="en-GB" i="1" dirty="0" smtClean="0">
                    <a:latin typeface="Times New Roman" pitchFamily="18" charset="0"/>
                  </a:rPr>
                  <a:t>x</a:t>
                </a:r>
                <a:r>
                  <a:rPr lang="en-GB" dirty="0" smtClean="0"/>
                  <a:t> </a:t>
                </a:r>
                <a:r>
                  <a:rPr lang="en-GB" dirty="0"/>
                  <a:t>+ 7</a:t>
                </a:r>
              </a:p>
            </p:txBody>
          </p:sp>
          <p:sp>
            <p:nvSpPr>
              <p:cNvPr id="27" name="Line 9"/>
              <p:cNvSpPr>
                <a:spLocks noChangeShapeType="1"/>
              </p:cNvSpPr>
              <p:nvPr/>
            </p:nvSpPr>
            <p:spPr bwMode="auto">
              <a:xfrm>
                <a:off x="2265" y="1295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28" name="Text Box 10"/>
              <p:cNvSpPr txBox="1">
                <a:spLocks noChangeArrowheads="1"/>
              </p:cNvSpPr>
              <p:nvPr/>
            </p:nvSpPr>
            <p:spPr bwMode="auto">
              <a:xfrm>
                <a:off x="2343" y="1295"/>
                <a:ext cx="264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 dirty="0" smtClean="0"/>
                  <a:t>11</a:t>
                </a:r>
                <a:endParaRPr lang="en-GB" dirty="0"/>
              </a:p>
            </p:txBody>
          </p:sp>
        </p:grpSp>
        <p:sp>
          <p:nvSpPr>
            <p:cNvPr id="25" name="Text Box 11"/>
            <p:cNvSpPr txBox="1">
              <a:spLocks noChangeArrowheads="1"/>
            </p:cNvSpPr>
            <p:nvPr/>
          </p:nvSpPr>
          <p:spPr bwMode="auto">
            <a:xfrm>
              <a:off x="2870" y="1151"/>
              <a:ext cx="32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dirty="0"/>
                <a:t>= </a:t>
              </a:r>
              <a:r>
                <a:rPr lang="en-GB" i="1" dirty="0">
                  <a:latin typeface="Times New Roman" pitchFamily="18" charset="0"/>
                </a:rPr>
                <a:t>2</a:t>
              </a:r>
              <a:r>
                <a:rPr lang="en-GB" dirty="0" smtClean="0"/>
                <a:t> </a:t>
              </a:r>
              <a:endParaRPr lang="en-GB" dirty="0"/>
            </a:p>
          </p:txBody>
        </p:sp>
      </p:grpSp>
    </p:spTree>
    <p:extLst>
      <p:ext uri="{BB962C8B-B14F-4D97-AF65-F5344CB8AC3E}">
        <p14:creationId xmlns:p14="http://schemas.microsoft.com/office/powerpoint/2010/main" val="228290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597239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82"/>
                <a:gridCol w="4695586"/>
              </a:tblGrid>
              <a:tr h="389179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Make t the subject of the formula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 v = u + 5t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Make c the subject of the formula	</a:t>
                      </a:r>
                    </a:p>
                    <a:p>
                      <a:endParaRPr lang="en-GB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 = 3c – 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Make y the subject of the formula</a:t>
                      </a:r>
                    </a:p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x = 3y + 2</a:t>
                      </a:r>
                    </a:p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What are the similarities and differences between rearranging a formula and solving an equation?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457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7190059"/>
                  </p:ext>
                </p:extLst>
              </p:nvPr>
            </p:nvGraphicFramePr>
            <p:xfrm>
              <a:off x="251520" y="188639"/>
              <a:ext cx="8712968" cy="64808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17382"/>
                    <a:gridCol w="4695586"/>
                  </a:tblGrid>
                  <a:tr h="365626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B 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827616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Make a the subject of the formula</a:t>
                          </a:r>
                        </a:p>
                        <a:p>
                          <a:endParaRPr lang="en-GB" dirty="0" smtClean="0"/>
                        </a:p>
                        <a:p>
                          <a:pPr algn="ctr"/>
                          <a:r>
                            <a:rPr lang="en-GB" dirty="0" smtClean="0"/>
                            <a:t>2(3a - c) = 5c + 1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Make p the subject of the formula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4(p – 2q) = 3p + 2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986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Grade A Questions</a:t>
                          </a:r>
                          <a:endParaRPr lang="en-GB" sz="1800" b="1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82761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 smtClean="0"/>
                            <a:t>Make w</a:t>
                          </a:r>
                          <a:r>
                            <a:rPr lang="en-GB" sz="1800" baseline="0" dirty="0" smtClean="0"/>
                            <a:t> the subject of the formula</a:t>
                          </a:r>
                          <a:endParaRPr lang="en-GB" sz="1800" dirty="0" smtClean="0"/>
                        </a:p>
                        <a:p>
                          <a:pPr algn="ctr"/>
                          <a:endParaRPr lang="en-GB" sz="240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Make x the subject of the formula</a:t>
                          </a:r>
                        </a:p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y</a:t>
                          </a:r>
                          <a:r>
                            <a:rPr kumimoji="0" lang="en-GB" sz="24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</m:ctrlPr>
                                </m:fPr>
                                <m:num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0" lang="en-GB" sz="2400" b="0" i="1" u="none" strike="noStrike" kern="1200" cap="none" spc="0" normalizeH="0" baseline="3000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+9</m:t>
                                  </m:r>
                                </m:num>
                                <m:den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𝑥</m:t>
                                  </m:r>
                                  <m:r>
                                    <a:rPr kumimoji="0" lang="en-GB" sz="2400" b="0" i="1" u="none" strike="noStrike" kern="1200" cap="none" spc="0" normalizeH="0" baseline="3000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2</m:t>
                                  </m:r>
                                  <m:r>
                                    <a:rPr kumimoji="0" lang="en-GB" sz="2400" b="0" i="1" u="none" strike="noStrike" kern="1200" cap="none" spc="0" normalizeH="0" baseline="0" noProof="0" smtClean="0">
                                      <a:ln>
                                        <a:noFill/>
                                      </a:ln>
                                      <a:solidFill>
                                        <a:prstClr val="black"/>
                                      </a:solidFill>
                                      <a:effectLst/>
                                      <a:uLnTx/>
                                      <a:uFillTx/>
                                      <a:latin typeface="Cambria Math"/>
                                      <a:ea typeface="+mn-ea"/>
                                      <a:cs typeface="+mn-cs"/>
                                    </a:rPr>
                                    <m:t>−7</m:t>
                                  </m:r>
                                </m:den>
                              </m:f>
                            </m:oMath>
                          </a14:m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17190059"/>
                  </p:ext>
                </p:extLst>
              </p:nvPr>
            </p:nvGraphicFramePr>
            <p:xfrm>
              <a:off x="251520" y="188639"/>
              <a:ext cx="8712968" cy="6480856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17382"/>
                    <a:gridCol w="4695586"/>
                  </a:tblGrid>
                  <a:tr h="36576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B 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827616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Make a the subject of the formula</a:t>
                          </a:r>
                        </a:p>
                        <a:p>
                          <a:endParaRPr lang="en-GB" dirty="0" smtClean="0"/>
                        </a:p>
                        <a:p>
                          <a:pPr algn="ctr"/>
                          <a:r>
                            <a:rPr lang="en-GB" dirty="0" smtClean="0"/>
                            <a:t>2(3a - c) = 5c + 1</a:t>
                          </a:r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Make p the subject of the formula </a:t>
                          </a: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1800" b="0" i="0" u="none" strike="noStrike" kern="1200" cap="none" spc="0" normalizeH="0" baseline="0" noProof="0" dirty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+mn-lt"/>
                            <a:ea typeface="+mn-ea"/>
                            <a:cs typeface="+mn-cs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1800" b="0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4(p – 2q) = 3p + 2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459864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sz="1800" b="1" dirty="0" smtClean="0"/>
                            <a:t>Grade A Questions</a:t>
                          </a:r>
                          <a:endParaRPr lang="en-GB" sz="1800" b="1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2827616"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GB" sz="1800" dirty="0" smtClean="0"/>
                            <a:t>Make w</a:t>
                          </a:r>
                          <a:r>
                            <a:rPr lang="en-GB" sz="1800" baseline="0" dirty="0" smtClean="0"/>
                            <a:t> the subject of the formula</a:t>
                          </a:r>
                          <a:endParaRPr lang="en-GB" sz="1800" dirty="0" smtClean="0"/>
                        </a:p>
                        <a:p>
                          <a:pPr algn="ctr"/>
                          <a:endParaRPr lang="en-GB" sz="240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5473" t="-130172" b="-21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8" name="Text Box 37"/>
          <p:cNvSpPr txBox="1">
            <a:spLocks noChangeArrowheads="1"/>
          </p:cNvSpPr>
          <p:nvPr/>
        </p:nvSpPr>
        <p:spPr bwMode="auto">
          <a:xfrm>
            <a:off x="755576" y="4293096"/>
            <a:ext cx="2814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i="1" dirty="0"/>
              <a:t>S</a:t>
            </a:r>
            <a:r>
              <a:rPr lang="en-GB" dirty="0"/>
              <a:t> = 2</a:t>
            </a:r>
            <a:r>
              <a:rPr lang="en-GB" i="1" dirty="0">
                <a:latin typeface="Times New Roman" pitchFamily="18" charset="0"/>
              </a:rPr>
              <a:t>lw</a:t>
            </a:r>
            <a:r>
              <a:rPr lang="en-GB" dirty="0"/>
              <a:t> + 2</a:t>
            </a:r>
            <a:r>
              <a:rPr lang="en-GB" i="1" dirty="0">
                <a:latin typeface="Times New Roman" pitchFamily="18" charset="0"/>
              </a:rPr>
              <a:t>lh</a:t>
            </a:r>
            <a:r>
              <a:rPr lang="en-GB" dirty="0"/>
              <a:t> + 2</a:t>
            </a:r>
            <a:r>
              <a:rPr lang="en-GB" i="1" dirty="0">
                <a:latin typeface="Times New Roman" pitchFamily="18" charset="0"/>
              </a:rPr>
              <a:t>hw</a:t>
            </a:r>
          </a:p>
        </p:txBody>
      </p:sp>
    </p:spTree>
    <p:extLst>
      <p:ext uri="{BB962C8B-B14F-4D97-AF65-F5344CB8AC3E}">
        <p14:creationId xmlns:p14="http://schemas.microsoft.com/office/powerpoint/2010/main" val="1276867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8527497"/>
                  </p:ext>
                </p:extLst>
              </p:nvPr>
            </p:nvGraphicFramePr>
            <p:xfrm>
              <a:off x="251520" y="188638"/>
              <a:ext cx="8712968" cy="64087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17382"/>
                    <a:gridCol w="4695586"/>
                  </a:tblGrid>
                  <a:tr h="38917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09767">
                    <a:tc gridSpan="2">
                      <a:txBody>
                        <a:bodyPr/>
                        <a:lstStyle/>
                        <a:p>
                          <a:r>
                            <a:rPr lang="en-GB" dirty="0" smtClean="0"/>
                            <a:t>How do you decide on the steps you need to take to rearrange a formula?  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What are the important conventions?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What strategies do you use to rearrange a formula where the subject occurs twice?</a:t>
                          </a:r>
                        </a:p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09767">
                    <a:tc>
                      <a:txBody>
                        <a:bodyPr/>
                        <a:lstStyle/>
                        <a:p>
                          <a:r>
                            <a:rPr lang="en-GB" dirty="0" smtClean="0"/>
                            <a:t>Write as a single fraction</a:t>
                          </a:r>
                          <a:r>
                            <a:rPr lang="en-GB" baseline="0" dirty="0" smtClean="0"/>
                            <a:t> in its simplest form</a:t>
                          </a:r>
                        </a:p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 baseline="0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baseline="0" smtClean="0">
                                      <a:latin typeface="Cambria Math"/>
                                    </a:rPr>
                                    <m:t>2</m:t>
                                  </m:r>
                                </m:num>
                                <m:den>
                                  <m:r>
                                    <a:rPr lang="en-GB" sz="2800" b="0" i="1" baseline="0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2800" b="0" i="1" baseline="0" smtClean="0">
                                      <a:latin typeface="Cambria Math"/>
                                    </a:rPr>
                                    <m:t>+3</m:t>
                                  </m:r>
                                </m:den>
                              </m:f>
                            </m:oMath>
                          </a14:m>
                          <a:r>
                            <a:rPr lang="en-GB" sz="2800" dirty="0" smtClean="0"/>
                            <a:t> -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GB" sz="280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𝑦</m:t>
                                  </m:r>
                                  <m:r>
                                    <a:rPr lang="en-GB" sz="2800" b="0" i="1" smtClean="0">
                                      <a:latin typeface="Cambria Math"/>
                                    </a:rPr>
                                    <m:t>−6</m:t>
                                  </m:r>
                                </m:den>
                              </m:f>
                            </m:oMath>
                          </a14:m>
                          <a:endParaRPr lang="en-GB" sz="2800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88527497"/>
                  </p:ext>
                </p:extLst>
              </p:nvPr>
            </p:nvGraphicFramePr>
            <p:xfrm>
              <a:off x="251520" y="188638"/>
              <a:ext cx="8712968" cy="6408713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4017382"/>
                    <a:gridCol w="4695586"/>
                  </a:tblGrid>
                  <a:tr h="389179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Grade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  <a:r>
                            <a:rPr lang="en-GB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en-GB" dirty="0" smtClean="0">
                              <a:solidFill>
                                <a:schemeClr val="tx1"/>
                              </a:solidFill>
                            </a:rPr>
                            <a:t>Questions</a:t>
                          </a:r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algn="l"/>
                          <a:endParaRPr lang="en-GB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09767">
                    <a:tc gridSpan="2">
                      <a:txBody>
                        <a:bodyPr/>
                        <a:lstStyle/>
                        <a:p>
                          <a:r>
                            <a:rPr lang="en-GB" dirty="0" smtClean="0"/>
                            <a:t>How do you decide on the steps you need to take to rearrange a formula?  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What are the important conventions?</a:t>
                          </a:r>
                        </a:p>
                        <a:p>
                          <a:endParaRPr lang="en-GB" dirty="0" smtClean="0"/>
                        </a:p>
                        <a:p>
                          <a:endParaRPr lang="en-GB" dirty="0" smtClean="0"/>
                        </a:p>
                        <a:p>
                          <a:r>
                            <a:rPr lang="en-GB" dirty="0" smtClean="0"/>
                            <a:t>What strategies do you use to rearrange a formula where the subject occurs twice?</a:t>
                          </a:r>
                        </a:p>
                        <a:p>
                          <a:endParaRPr lang="en-GB" dirty="0" smtClean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  <a:tr h="3009767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13765" r="-116995" b="-2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dirty="0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</a:tr>
                </a:tbl>
              </a:graphicData>
            </a:graphic>
          </p:graphicFrame>
        </mc:Fallback>
      </mc:AlternateContent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698" y="3789040"/>
            <a:ext cx="3168352" cy="102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81147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363857"/>
              </p:ext>
            </p:extLst>
          </p:nvPr>
        </p:nvGraphicFramePr>
        <p:xfrm>
          <a:off x="251520" y="188638"/>
          <a:ext cx="8712968" cy="6408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7382"/>
                <a:gridCol w="4695586"/>
              </a:tblGrid>
              <a:tr h="389179">
                <a:tc gridSpan="2"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Grade A* Questions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r>
                        <a:rPr lang="en-GB" dirty="0" smtClean="0"/>
                        <a:t>Simplify Fully</a:t>
                      </a:r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Simplify Fully 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09767">
                <a:tc>
                  <a:txBody>
                    <a:bodyPr/>
                    <a:lstStyle/>
                    <a:p>
                      <a:endParaRPr lang="en-GB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647"/>
          <a:stretch/>
        </p:blipFill>
        <p:spPr bwMode="auto">
          <a:xfrm>
            <a:off x="1847987" y="657448"/>
            <a:ext cx="1347404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12"/>
          <a:stretch/>
        </p:blipFill>
        <p:spPr bwMode="auto">
          <a:xfrm>
            <a:off x="6057952" y="679702"/>
            <a:ext cx="1560512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5"/>
          <p:cNvGrpSpPr>
            <a:grpSpLocks/>
          </p:cNvGrpSpPr>
          <p:nvPr/>
        </p:nvGrpSpPr>
        <p:grpSpPr bwMode="auto">
          <a:xfrm>
            <a:off x="394038" y="3711190"/>
            <a:ext cx="3555505" cy="669131"/>
            <a:chOff x="1488" y="1870"/>
            <a:chExt cx="2784" cy="576"/>
          </a:xfrm>
        </p:grpSpPr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488" y="1870"/>
              <a:ext cx="2784" cy="57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1531" y="1884"/>
              <a:ext cx="2697" cy="549"/>
              <a:chOff x="816" y="624"/>
              <a:chExt cx="2697" cy="549"/>
            </a:xfrm>
          </p:grpSpPr>
          <p:sp>
            <p:nvSpPr>
              <p:cNvPr id="11" name="Text Box 8"/>
              <p:cNvSpPr txBox="1">
                <a:spLocks noChangeArrowheads="1"/>
              </p:cNvSpPr>
              <p:nvPr/>
            </p:nvSpPr>
            <p:spPr bwMode="auto">
              <a:xfrm>
                <a:off x="816" y="720"/>
                <a:ext cx="1018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>
                    <a:solidFill>
                      <a:schemeClr val="tx1"/>
                    </a:solidFill>
                  </a:rPr>
                  <a:t>Solve</a:t>
                </a:r>
                <a:endParaRPr lang="en-GB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2" name="Group 9"/>
              <p:cNvGrpSpPr>
                <a:grpSpLocks/>
              </p:cNvGrpSpPr>
              <p:nvPr/>
            </p:nvGrpSpPr>
            <p:grpSpPr bwMode="auto">
              <a:xfrm>
                <a:off x="1781" y="624"/>
                <a:ext cx="521" cy="548"/>
                <a:chOff x="1781" y="624"/>
                <a:chExt cx="521" cy="548"/>
              </a:xfrm>
            </p:grpSpPr>
            <p:sp>
              <p:nvSpPr>
                <p:cNvPr id="19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27" y="624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4</a:t>
                  </a:r>
                  <a:endParaRPr lang="en-GB"/>
                </a:p>
              </p:txBody>
            </p:sp>
            <p:sp>
              <p:nvSpPr>
                <p:cNvPr id="20" name="Line 11"/>
                <p:cNvSpPr>
                  <a:spLocks noChangeShapeType="1"/>
                </p:cNvSpPr>
                <p:nvPr/>
              </p:nvSpPr>
              <p:spPr bwMode="auto">
                <a:xfrm>
                  <a:off x="1826" y="898"/>
                  <a:ext cx="426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21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1781" y="884"/>
                  <a:ext cx="52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i="1">
                      <a:latin typeface="Times New Roman" pitchFamily="18" charset="0"/>
                    </a:rPr>
                    <a:t>x </a:t>
                  </a:r>
                  <a:r>
                    <a:rPr lang="en-US">
                      <a:cs typeface="Arial" charset="0"/>
                    </a:rPr>
                    <a:t>+ 2</a:t>
                  </a:r>
                  <a:endParaRPr lang="en-GB">
                    <a:cs typeface="Arial" charset="0"/>
                  </a:endParaRPr>
                </a:p>
              </p:txBody>
            </p:sp>
          </p:grpSp>
          <p:sp>
            <p:nvSpPr>
              <p:cNvPr id="13" name="Text Box 13"/>
              <p:cNvSpPr txBox="1">
                <a:spLocks noChangeArrowheads="1"/>
              </p:cNvSpPr>
              <p:nvPr/>
            </p:nvSpPr>
            <p:spPr bwMode="auto">
              <a:xfrm>
                <a:off x="2310" y="754"/>
                <a:ext cx="223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>
                    <a:cs typeface="Arial" charset="0"/>
                  </a:rPr>
                  <a:t>–</a:t>
                </a:r>
              </a:p>
            </p:txBody>
          </p:sp>
          <p:grpSp>
            <p:nvGrpSpPr>
              <p:cNvPr id="14" name="Group 14"/>
              <p:cNvGrpSpPr>
                <a:grpSpLocks/>
              </p:cNvGrpSpPr>
              <p:nvPr/>
            </p:nvGrpSpPr>
            <p:grpSpPr bwMode="auto">
              <a:xfrm>
                <a:off x="2542" y="625"/>
                <a:ext cx="521" cy="548"/>
                <a:chOff x="2610" y="625"/>
                <a:chExt cx="521" cy="548"/>
              </a:xfrm>
            </p:grpSpPr>
            <p:sp>
              <p:nvSpPr>
                <p:cNvPr id="16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2756" y="625"/>
                  <a:ext cx="223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/>
                    <a:t>3</a:t>
                  </a:r>
                  <a:endParaRPr lang="en-GB"/>
                </a:p>
              </p:txBody>
            </p:sp>
            <p:sp>
              <p:nvSpPr>
                <p:cNvPr id="17" name="Line 16"/>
                <p:cNvSpPr>
                  <a:spLocks noChangeShapeType="1"/>
                </p:cNvSpPr>
                <p:nvPr/>
              </p:nvSpPr>
              <p:spPr bwMode="auto">
                <a:xfrm>
                  <a:off x="2647" y="899"/>
                  <a:ext cx="44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18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610" y="885"/>
                  <a:ext cx="52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i="1" dirty="0">
                      <a:latin typeface="Times New Roman" pitchFamily="18" charset="0"/>
                    </a:rPr>
                    <a:t>x </a:t>
                  </a:r>
                  <a:r>
                    <a:rPr lang="en-US" dirty="0">
                      <a:cs typeface="Arial" charset="0"/>
                    </a:rPr>
                    <a:t>+ 8</a:t>
                  </a:r>
                </a:p>
              </p:txBody>
            </p:sp>
          </p:grpSp>
          <p:sp>
            <p:nvSpPr>
              <p:cNvPr id="15" name="Text Box 18"/>
              <p:cNvSpPr txBox="1">
                <a:spLocks noChangeArrowheads="1"/>
              </p:cNvSpPr>
              <p:nvPr/>
            </p:nvSpPr>
            <p:spPr bwMode="auto">
              <a:xfrm>
                <a:off x="3072" y="754"/>
                <a:ext cx="441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GB"/>
                  <a:t>=  1</a:t>
                </a:r>
              </a:p>
            </p:txBody>
          </p:sp>
        </p:grpSp>
      </p:grpSp>
      <p:grpSp>
        <p:nvGrpSpPr>
          <p:cNvPr id="22" name="Group 17"/>
          <p:cNvGrpSpPr>
            <a:grpSpLocks/>
          </p:cNvGrpSpPr>
          <p:nvPr/>
        </p:nvGrpSpPr>
        <p:grpSpPr bwMode="auto">
          <a:xfrm>
            <a:off x="4483793" y="3711190"/>
            <a:ext cx="4038600" cy="914400"/>
            <a:chOff x="1488" y="624"/>
            <a:chExt cx="2544" cy="576"/>
          </a:xfrm>
        </p:grpSpPr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>
              <a:off x="1488" y="624"/>
              <a:ext cx="2544" cy="57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GB"/>
            </a:p>
          </p:txBody>
        </p:sp>
        <p:grpSp>
          <p:nvGrpSpPr>
            <p:cNvPr id="24" name="Group 19"/>
            <p:cNvGrpSpPr>
              <a:grpSpLocks/>
            </p:cNvGrpSpPr>
            <p:nvPr/>
          </p:nvGrpSpPr>
          <p:grpSpPr bwMode="auto">
            <a:xfrm>
              <a:off x="1557" y="639"/>
              <a:ext cx="2405" cy="548"/>
              <a:chOff x="1531" y="639"/>
              <a:chExt cx="2405" cy="548"/>
            </a:xfrm>
          </p:grpSpPr>
          <p:sp>
            <p:nvSpPr>
              <p:cNvPr id="25" name="Text Box 20"/>
              <p:cNvSpPr txBox="1">
                <a:spLocks noChangeArrowheads="1"/>
              </p:cNvSpPr>
              <p:nvPr/>
            </p:nvSpPr>
            <p:spPr bwMode="auto">
              <a:xfrm>
                <a:off x="1531" y="769"/>
                <a:ext cx="1018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r>
                  <a:rPr lang="en-US" dirty="0" smtClean="0">
                    <a:solidFill>
                      <a:schemeClr val="tx1"/>
                    </a:solidFill>
                  </a:rPr>
                  <a:t>Solve</a:t>
                </a:r>
                <a:endParaRPr lang="en-GB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6" name="Group 21"/>
              <p:cNvGrpSpPr>
                <a:grpSpLocks/>
              </p:cNvGrpSpPr>
              <p:nvPr/>
            </p:nvGrpSpPr>
            <p:grpSpPr bwMode="auto">
              <a:xfrm>
                <a:off x="2439" y="639"/>
                <a:ext cx="1497" cy="548"/>
                <a:chOff x="2496" y="639"/>
                <a:chExt cx="1497" cy="548"/>
              </a:xfrm>
            </p:grpSpPr>
            <p:grpSp>
              <p:nvGrpSpPr>
                <p:cNvPr id="27" name="Group 22"/>
                <p:cNvGrpSpPr>
                  <a:grpSpLocks/>
                </p:cNvGrpSpPr>
                <p:nvPr/>
              </p:nvGrpSpPr>
              <p:grpSpPr bwMode="auto">
                <a:xfrm>
                  <a:off x="2496" y="639"/>
                  <a:ext cx="516" cy="547"/>
                  <a:chOff x="1781" y="625"/>
                  <a:chExt cx="516" cy="547"/>
                </a:xfrm>
              </p:grpSpPr>
              <p:sp>
                <p:nvSpPr>
                  <p:cNvPr id="34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927" y="625"/>
                    <a:ext cx="20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i="1">
                        <a:latin typeface="Times New Roman" pitchFamily="18" charset="0"/>
                      </a:rPr>
                      <a:t>x</a:t>
                    </a:r>
                    <a:endParaRPr lang="en-GB" i="1"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35" name="Line 24"/>
                  <p:cNvSpPr>
                    <a:spLocks noChangeShapeType="1"/>
                  </p:cNvSpPr>
                  <p:nvPr/>
                </p:nvSpPr>
                <p:spPr bwMode="auto">
                  <a:xfrm>
                    <a:off x="1826" y="898"/>
                    <a:ext cx="426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6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781" y="884"/>
                    <a:ext cx="516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>
                        <a:cs typeface="Arial" charset="0"/>
                      </a:rPr>
                      <a:t>4 –</a:t>
                    </a:r>
                    <a:r>
                      <a:rPr lang="en-US" i="1">
                        <a:latin typeface="Times New Roman" pitchFamily="18" charset="0"/>
                      </a:rPr>
                      <a:t> x</a:t>
                    </a:r>
                    <a:endParaRPr lang="en-GB" i="1"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8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3043" y="769"/>
                  <a:ext cx="228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>
                      <a:cs typeface="Arial" charset="0"/>
                    </a:rPr>
                    <a:t>+</a:t>
                  </a:r>
                </a:p>
              </p:txBody>
            </p:sp>
            <p:grpSp>
              <p:nvGrpSpPr>
                <p:cNvPr id="29" name="Group 27"/>
                <p:cNvGrpSpPr>
                  <a:grpSpLocks/>
                </p:cNvGrpSpPr>
                <p:nvPr/>
              </p:nvGrpSpPr>
              <p:grpSpPr bwMode="auto">
                <a:xfrm>
                  <a:off x="3297" y="639"/>
                  <a:ext cx="223" cy="548"/>
                  <a:chOff x="3330" y="639"/>
                  <a:chExt cx="223" cy="548"/>
                </a:xfrm>
              </p:grpSpPr>
              <p:sp>
                <p:nvSpPr>
                  <p:cNvPr id="31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30" y="639"/>
                    <a:ext cx="223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/>
                      <a:t>2</a:t>
                    </a:r>
                    <a:endParaRPr lang="en-GB"/>
                  </a:p>
                </p:txBody>
              </p:sp>
              <p:sp>
                <p:nvSpPr>
                  <p:cNvPr id="32" name="Line 2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336" y="912"/>
                    <a:ext cx="210" cy="1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GB"/>
                  </a:p>
                </p:txBody>
              </p:sp>
              <p:sp>
                <p:nvSpPr>
                  <p:cNvPr id="33" name="Text Box 3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41" y="899"/>
                    <a:ext cx="201" cy="288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i="1">
                        <a:latin typeface="Times New Roman" pitchFamily="18" charset="0"/>
                      </a:rPr>
                      <a:t>x</a:t>
                    </a:r>
                    <a:endParaRPr lang="en-US">
                      <a:cs typeface="Arial" charset="0"/>
                    </a:endParaRPr>
                  </a:p>
                </p:txBody>
              </p:sp>
            </p:grpSp>
            <p:sp>
              <p:nvSpPr>
                <p:cNvPr id="30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3552" y="769"/>
                  <a:ext cx="441" cy="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GB"/>
                    <a:t>=  </a:t>
                  </a:r>
                  <a:r>
                    <a:rPr lang="en-US"/>
                    <a:t>3</a:t>
                  </a:r>
                  <a:endParaRPr lang="en-GB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4157854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0036416"/>
              </p:ext>
            </p:extLst>
          </p:nvPr>
        </p:nvGraphicFramePr>
        <p:xfrm>
          <a:off x="179512" y="116632"/>
          <a:ext cx="8712970" cy="66453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8"/>
                <a:gridCol w="4968552"/>
              </a:tblGrid>
              <a:tr h="893764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set yourself a question similar to the ones you were able to answer confidently.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Use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the space below to answer the question that you have set yourself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32292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9868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own question…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My answer…</a:t>
                      </a:r>
                    </a:p>
                    <a:p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000467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860</Words>
  <Application>Microsoft Office PowerPoint</Application>
  <PresentationFormat>On-screen Show (4:3)</PresentationFormat>
  <Paragraphs>173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Longhill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 Hindle</dc:creator>
  <cp:lastModifiedBy>zeb1</cp:lastModifiedBy>
  <cp:revision>22</cp:revision>
  <dcterms:created xsi:type="dcterms:W3CDTF">2014-09-24T10:13:52Z</dcterms:created>
  <dcterms:modified xsi:type="dcterms:W3CDTF">2014-10-12T14:12:49Z</dcterms:modified>
</cp:coreProperties>
</file>