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9" r:id="rId3"/>
    <p:sldId id="270" r:id="rId4"/>
    <p:sldId id="259" r:id="rId5"/>
    <p:sldId id="262" r:id="rId6"/>
    <p:sldId id="261" r:id="rId7"/>
    <p:sldId id="260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384BC-CAE3-4FE7-BF76-13563772FA35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3E94F-666F-49AD-A396-3FEB1A24D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1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00681"/>
              </p:ext>
            </p:extLst>
          </p:nvPr>
        </p:nvGraphicFramePr>
        <p:xfrm>
          <a:off x="107504" y="116632"/>
          <a:ext cx="8856983" cy="25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35"/>
                <a:gridCol w="2007237"/>
                <a:gridCol w="2007237"/>
                <a:gridCol w="2007237"/>
                <a:gridCol w="2007237"/>
              </a:tblGrid>
              <a:tr h="37027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Questionnaires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and Sampling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identify errors in a questionnaire.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design questionnaires and surveys.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am able to identify bias.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understand</a:t>
                      </a:r>
                      <a:r>
                        <a:rPr lang="en-GB" baseline="0" dirty="0" smtClean="0"/>
                        <a:t> the impact of types of sampling on bias.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calculate the numbers to be surveyed for a stratified sample.</a:t>
                      </a:r>
                      <a:endParaRPr lang="en-GB" dirty="0"/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3100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231197" y="2996952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80962" y="3861048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79450" y="4502150"/>
            <a:ext cx="7775575" cy="2166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2325" y="4686300"/>
            <a:ext cx="7489825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I am starting </a:t>
            </a:r>
            <a:r>
              <a:rPr lang="en-GB" dirty="0" smtClean="0"/>
              <a:t>this unit </a:t>
            </a:r>
            <a:r>
              <a:rPr lang="en-GB" dirty="0"/>
              <a:t>on grade _______I can …………..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6613" y="5583238"/>
            <a:ext cx="7489825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By the end of </a:t>
            </a:r>
            <a:r>
              <a:rPr lang="en-GB" dirty="0" smtClean="0"/>
              <a:t>this unit I </a:t>
            </a:r>
            <a:r>
              <a:rPr lang="en-GB" dirty="0"/>
              <a:t>want to be able to  ……………………….</a:t>
            </a:r>
          </a:p>
          <a:p>
            <a:pPr>
              <a:defRPr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20942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70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07504" y="4508870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endParaRPr lang="en-GB" dirty="0" smtClean="0"/>
          </a:p>
          <a:p>
            <a:r>
              <a:rPr lang="en-GB" dirty="0" smtClean="0"/>
              <a:t>How much progress have you made? </a:t>
            </a:r>
          </a:p>
          <a:p>
            <a:endParaRPr lang="en-GB" dirty="0" smtClean="0"/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65455"/>
              </p:ext>
            </p:extLst>
          </p:nvPr>
        </p:nvGraphicFramePr>
        <p:xfrm>
          <a:off x="107504" y="692696"/>
          <a:ext cx="8842175" cy="25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1"/>
                <a:gridCol w="2003881"/>
                <a:gridCol w="2003881"/>
                <a:gridCol w="2003881"/>
                <a:gridCol w="2003881"/>
              </a:tblGrid>
              <a:tr h="37027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Questionnaires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and Sampling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identify errors in a questionnaire.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design questionnaires and surveys.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am able to identify bias.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understand</a:t>
                      </a:r>
                      <a:r>
                        <a:rPr lang="en-GB" baseline="0" dirty="0" smtClean="0"/>
                        <a:t> the impact of types of sampling on bias.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calculate the numbers to be surveyed for a stratified sample.</a:t>
                      </a:r>
                      <a:endParaRPr lang="en-GB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696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05929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5388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Questionnaires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and Sampling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12/10/2014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9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1038"/>
              </p:ext>
            </p:extLst>
          </p:nvPr>
        </p:nvGraphicFramePr>
        <p:xfrm>
          <a:off x="179512" y="764704"/>
          <a:ext cx="8784976" cy="5322595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Random Sample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Stratified Sample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Bias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Estimate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329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79051"/>
              </p:ext>
            </p:extLst>
          </p:nvPr>
        </p:nvGraphicFramePr>
        <p:xfrm>
          <a:off x="251522" y="260648"/>
          <a:ext cx="8712966" cy="6044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3"/>
                <a:gridCol w="4356483"/>
              </a:tblGrid>
              <a:tr h="46691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 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4894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Petros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wants to find out how teenagers communicate with each other.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designs a questionnaire.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Here are two of his questions.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questions are not suitable.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For each question, write down a reason why.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Q1)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Do you prefer to communicate with your best friend by mobile phone or by e-mail?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	 	No	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(Q2)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many e-mail addresses do you have?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	 	2	 	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	 	4	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Times New Roman"/>
                        </a:rPr>
                        <a:t>Q1</a:t>
                      </a:r>
                      <a:r>
                        <a:rPr lang="en-GB" sz="1800" baseline="0" dirty="0" smtClean="0">
                          <a:effectLst/>
                          <a:latin typeface="Times New Roman"/>
                          <a:ea typeface="Times New Roman"/>
                        </a:rPr>
                        <a:t> is unsuitable because……..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GB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aseline="0" dirty="0" smtClean="0">
                          <a:effectLst/>
                          <a:latin typeface="Times New Roman"/>
                          <a:ea typeface="Times New Roman"/>
                        </a:rPr>
                        <a:t>Q2) Is unsuitable because…….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55" y="4145206"/>
            <a:ext cx="363091" cy="36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04" y="4182194"/>
            <a:ext cx="365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23" y="5157192"/>
            <a:ext cx="365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875" y="5157191"/>
            <a:ext cx="365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40" y="5669955"/>
            <a:ext cx="365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892" y="5669954"/>
            <a:ext cx="365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9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09072"/>
              </p:ext>
            </p:extLst>
          </p:nvPr>
        </p:nvGraphicFramePr>
        <p:xfrm>
          <a:off x="251522" y="260648"/>
          <a:ext cx="8712966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3"/>
                <a:gridCol w="4356483"/>
              </a:tblGrid>
              <a:tr h="46691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and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489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Mr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Beeton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is going to open a restaurant.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wants to know what type of restaurant people like.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designs a questionnaire.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Design a suitable question he could use to find out what type of restaurant people like.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489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Janie wants to collect information about the amount of sleep the students in her class get.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Design a suitable question she could use.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9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7897"/>
              </p:ext>
            </p:extLst>
          </p:nvPr>
        </p:nvGraphicFramePr>
        <p:xfrm>
          <a:off x="251522" y="260648"/>
          <a:ext cx="8712966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3"/>
                <a:gridCol w="4356483"/>
              </a:tblGrid>
              <a:tr h="46691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B 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4894"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Hamid wants to find out what people in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Melworth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think about the sports facilities in the town.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Hamid plans to stand outside the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Melworth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sports centre one Monday morning.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plans to ask people going into the sports centre to complete a questionnaire.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Carol tells Hamid that his survey will be biased.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 one reason why the survey will be biased.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Describe one change Hamid could make to the way in which he is going to carry out his survey so that it will be less biased.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4894"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9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21471"/>
              </p:ext>
            </p:extLst>
          </p:nvPr>
        </p:nvGraphicFramePr>
        <p:xfrm>
          <a:off x="251522" y="260649"/>
          <a:ext cx="8640958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9"/>
                <a:gridCol w="4320479"/>
              </a:tblGrid>
              <a:tr h="4429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573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There are 970 students in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Bayton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High School.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Brian takes a random sample of 100 students.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He asks these 100 students which subject they like best.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They can choose English or Maths or Science.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Brian is going to use his results to work out an estimate of how many of the 970 students like English best.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Explain how.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9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00369"/>
              </p:ext>
            </p:extLst>
          </p:nvPr>
        </p:nvGraphicFramePr>
        <p:xfrm>
          <a:off x="251522" y="260649"/>
          <a:ext cx="8784974" cy="648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428490"/>
              </a:tblGrid>
              <a:tr h="45413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A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32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Explain what is meant by</a:t>
                      </a:r>
                    </a:p>
                    <a:p>
                      <a:pPr marL="0" indent="0">
                        <a:buNone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(a )              a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random sample,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(b)	a stratified sample.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329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The table opposite shows the number of students in each year group at a school.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Jenny is carrying out a survey for her GCSE Mathematics project.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She uses a stratified sample of 60 students according to year group.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Calculate the number of Year 11 students that should be in her sample.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81058"/>
              </p:ext>
            </p:extLst>
          </p:nvPr>
        </p:nvGraphicFramePr>
        <p:xfrm>
          <a:off x="4716016" y="3861048"/>
          <a:ext cx="417646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619268"/>
                <a:gridCol w="619268"/>
                <a:gridCol w="619268"/>
                <a:gridCol w="619268"/>
                <a:gridCol w="619268"/>
              </a:tblGrid>
              <a:tr h="474406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group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72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of students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65933"/>
              </p:ext>
            </p:extLst>
          </p:nvPr>
        </p:nvGraphicFramePr>
        <p:xfrm>
          <a:off x="251522" y="260649"/>
          <a:ext cx="871296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3"/>
                <a:gridCol w="4356483"/>
              </a:tblGrid>
              <a:tr h="45413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A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659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The table below some information about the members of a golf club.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The club secretary carries out a survey of the members.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He chooses a sample, stratified both by age range and by gender, of 90 of the 454 members.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Work out an estimate of the number of male members, in the age range 31 to 50, he would have to sample.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8" r="26760"/>
          <a:stretch/>
        </p:blipFill>
        <p:spPr bwMode="auto">
          <a:xfrm>
            <a:off x="323528" y="4221089"/>
            <a:ext cx="4302328" cy="262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7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926</Words>
  <Application>Microsoft Office PowerPoint</Application>
  <PresentationFormat>On-screen Show (4:3)</PresentationFormat>
  <Paragraphs>186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13</cp:revision>
  <dcterms:created xsi:type="dcterms:W3CDTF">2014-09-24T10:13:52Z</dcterms:created>
  <dcterms:modified xsi:type="dcterms:W3CDTF">2014-10-12T16:25:32Z</dcterms:modified>
</cp:coreProperties>
</file>