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76" r:id="rId3"/>
    <p:sldId id="275" r:id="rId4"/>
    <p:sldId id="288" r:id="rId5"/>
    <p:sldId id="289" r:id="rId6"/>
    <p:sldId id="290" r:id="rId7"/>
    <p:sldId id="291" r:id="rId8"/>
    <p:sldId id="292" r:id="rId9"/>
    <p:sldId id="285" r:id="rId10"/>
    <p:sldId id="271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793AB-55BF-4E6A-A22C-6CB094CDA1EA}" type="datetimeFigureOut">
              <a:rPr lang="en-GB" smtClean="0"/>
              <a:t>19/10/2014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076F8-D7BB-487E-B8B5-AA10D6A26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85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55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19/10/2014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403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19/10/2014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57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19/10/2014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25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19/10/2014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642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19/10/2014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19/10/2014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65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19/10/2014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10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19/10/2014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52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19/10/2014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48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19/10/2014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52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19/10/2014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61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3D795-6B55-4E92-A1E0-F864EAEC929A}" type="datetimeFigureOut">
              <a:rPr lang="en-GB" smtClean="0"/>
              <a:t>19/10/2014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1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127324"/>
              </p:ext>
            </p:extLst>
          </p:nvPr>
        </p:nvGraphicFramePr>
        <p:xfrm>
          <a:off x="251520" y="260648"/>
          <a:ext cx="856895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2016224"/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LO To assess my understanding of the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solving equations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Words: </a:t>
                      </a:r>
                      <a:r>
                        <a:rPr lang="en-GB" sz="2800" b="0" i="1" baseline="0" dirty="0" smtClean="0">
                          <a:solidFill>
                            <a:schemeClr val="tx1"/>
                          </a:solidFill>
                        </a:rPr>
                        <a:t>Reflect, Communicate, Explain, Justify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3E0DC8CD-EDB6-48D7-A501-0D1A43CDDE9B}" type="datetime1">
                        <a:rPr lang="en-GB" sz="2800" b="0" smtClean="0">
                          <a:solidFill>
                            <a:schemeClr val="tx1"/>
                          </a:solidFill>
                        </a:rPr>
                        <a:t>19/10/2014</a:t>
                      </a:fld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48343" y="2636912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099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215008" y="5561268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r>
              <a:rPr lang="en-GB" dirty="0" smtClean="0"/>
              <a:t>How much progress have you made? </a:t>
            </a:r>
          </a:p>
          <a:p>
            <a:r>
              <a:rPr lang="en-GB" dirty="0" smtClean="0"/>
              <a:t>What can you do to improve your skills as a learner in order to make even better progress?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998156"/>
              </p:ext>
            </p:extLst>
          </p:nvPr>
        </p:nvGraphicFramePr>
        <p:xfrm>
          <a:off x="251520" y="260648"/>
          <a:ext cx="8640961" cy="4948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/>
                <a:gridCol w="1512168"/>
                <a:gridCol w="1656184"/>
                <a:gridCol w="1656184"/>
                <a:gridCol w="1585825"/>
                <a:gridCol w="1510520"/>
              </a:tblGrid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A/A*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1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Solving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Equations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 can solve simple equations with unknowns on one side,</a:t>
                      </a:r>
                      <a:r>
                        <a:rPr lang="en-GB" sz="1600" baseline="0" dirty="0" smtClean="0"/>
                        <a:t> for example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3x + 2 = 7</a:t>
                      </a:r>
                      <a:endParaRPr lang="en-GB" sz="1600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 can solve linear equations with</a:t>
                      </a:r>
                      <a:r>
                        <a:rPr lang="en-GB" sz="1600" baseline="0" dirty="0" smtClean="0"/>
                        <a:t> unknowns </a:t>
                      </a:r>
                      <a:r>
                        <a:rPr lang="en-GB" sz="1600" dirty="0" smtClean="0"/>
                        <a:t>on both sides of the equals sign.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I</a:t>
                      </a:r>
                      <a:r>
                        <a:rPr lang="en-GB" sz="1600" baseline="0" dirty="0" smtClean="0"/>
                        <a:t> can s</a:t>
                      </a:r>
                      <a:r>
                        <a:rPr lang="en-GB" sz="1600" dirty="0" smtClean="0"/>
                        <a:t>olve linear equations where the unknown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occurs in the numerator of a fraction.</a:t>
                      </a:r>
                      <a:endParaRPr lang="en-GB" sz="1600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 can solve equations using</a:t>
                      </a:r>
                      <a:r>
                        <a:rPr lang="en-GB" sz="1600" baseline="0" dirty="0" smtClean="0"/>
                        <a:t> trial and improvement.</a:t>
                      </a:r>
                      <a:endParaRPr lang="en-GB" sz="1600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</a:t>
                      </a:r>
                      <a:r>
                        <a:rPr lang="en-GB" sz="1600" baseline="0" dirty="0" smtClean="0"/>
                        <a:t> can s</a:t>
                      </a:r>
                      <a:r>
                        <a:rPr lang="en-GB" sz="1600" dirty="0" smtClean="0"/>
                        <a:t>olve two simultaneous linear equations.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I</a:t>
                      </a:r>
                      <a:r>
                        <a:rPr lang="en-GB" sz="1600" baseline="0" dirty="0" smtClean="0"/>
                        <a:t> can s</a:t>
                      </a:r>
                      <a:r>
                        <a:rPr lang="en-GB" sz="1600" dirty="0" smtClean="0"/>
                        <a:t>olve a quadratic equation of the form  </a:t>
                      </a:r>
                    </a:p>
                    <a:p>
                      <a:r>
                        <a:rPr lang="en-GB" sz="1600" dirty="0" smtClean="0"/>
                        <a:t>x</a:t>
                      </a:r>
                      <a:r>
                        <a:rPr lang="en-GB" sz="1600" baseline="30000" dirty="0" smtClean="0"/>
                        <a:t>2</a:t>
                      </a:r>
                      <a:r>
                        <a:rPr lang="en-GB" sz="1600" dirty="0" smtClean="0"/>
                        <a:t> + </a:t>
                      </a:r>
                      <a:r>
                        <a:rPr lang="en-GB" sz="1600" dirty="0" err="1" smtClean="0"/>
                        <a:t>bx</a:t>
                      </a:r>
                      <a:r>
                        <a:rPr lang="en-GB" sz="1600" dirty="0" smtClean="0"/>
                        <a:t> + c  =  0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I</a:t>
                      </a:r>
                      <a:r>
                        <a:rPr lang="en-GB" sz="1600" baseline="0" dirty="0" smtClean="0"/>
                        <a:t> can s</a:t>
                      </a:r>
                      <a:r>
                        <a:rPr lang="en-GB" sz="1600" dirty="0" smtClean="0"/>
                        <a:t>olve linear equations involving algebraic fractions where the subject appears as the numerator.</a:t>
                      </a:r>
                      <a:endParaRPr lang="en-GB" sz="1600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</a:t>
                      </a:r>
                      <a:r>
                        <a:rPr lang="en-GB" sz="1600" baseline="0" dirty="0" smtClean="0"/>
                        <a:t> can s</a:t>
                      </a:r>
                      <a:r>
                        <a:rPr lang="en-GB" sz="1600" dirty="0" smtClean="0"/>
                        <a:t>et up and solve two simultaneous equations from a practical problem.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I</a:t>
                      </a:r>
                      <a:r>
                        <a:rPr lang="en-GB" sz="1600" baseline="0" dirty="0" smtClean="0"/>
                        <a:t> can s</a:t>
                      </a:r>
                      <a:r>
                        <a:rPr lang="en-GB" sz="1600" dirty="0" smtClean="0"/>
                        <a:t>olve a quadratic equation of the form </a:t>
                      </a:r>
                    </a:p>
                    <a:p>
                      <a:r>
                        <a:rPr lang="en-GB" sz="1600" dirty="0" smtClean="0"/>
                        <a:t>ax</a:t>
                      </a:r>
                      <a:r>
                        <a:rPr lang="en-GB" sz="1600" baseline="30000" dirty="0" smtClean="0"/>
                        <a:t>2</a:t>
                      </a:r>
                      <a:r>
                        <a:rPr lang="en-GB" sz="1600" dirty="0" smtClean="0"/>
                        <a:t> + </a:t>
                      </a:r>
                      <a:r>
                        <a:rPr lang="en-GB" sz="1600" dirty="0" err="1" smtClean="0"/>
                        <a:t>bx</a:t>
                      </a:r>
                      <a:r>
                        <a:rPr lang="en-GB" sz="1600" dirty="0" smtClean="0"/>
                        <a:t> + c = 0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I</a:t>
                      </a:r>
                      <a:r>
                        <a:rPr lang="en-GB" sz="1600" baseline="0" dirty="0" smtClean="0"/>
                        <a:t> can s</a:t>
                      </a:r>
                      <a:r>
                        <a:rPr lang="en-GB" sz="1600" dirty="0" smtClean="0"/>
                        <a:t>olve a pair of simultaneous equations where one is linear and the other is non-linear (A*)</a:t>
                      </a:r>
                      <a:endParaRPr lang="en-GB" sz="1600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7580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056534"/>
              </p:ext>
            </p:extLst>
          </p:nvPr>
        </p:nvGraphicFramePr>
        <p:xfrm>
          <a:off x="179512" y="116632"/>
          <a:ext cx="8568952" cy="6663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1846924"/>
                <a:gridCol w="2448272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98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24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Complete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mymaths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lesson or booster pack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86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245777"/>
              </p:ext>
            </p:extLst>
          </p:nvPr>
        </p:nvGraphicFramePr>
        <p:xfrm>
          <a:off x="179512" y="105671"/>
          <a:ext cx="8784976" cy="6419671"/>
        </p:xfrm>
        <a:graphic>
          <a:graphicData uri="http://schemas.openxmlformats.org/drawingml/2006/table">
            <a:tbl>
              <a:tblPr/>
              <a:tblGrid>
                <a:gridCol w="1903412"/>
                <a:gridCol w="1171330"/>
                <a:gridCol w="1317746"/>
                <a:gridCol w="4392488"/>
              </a:tblGrid>
              <a:tr h="15221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Methods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772">
                <a:tc>
                  <a:txBody>
                    <a:bodyPr/>
                    <a:lstStyle/>
                    <a:p>
                      <a:r>
                        <a:rPr lang="en-GB" dirty="0" smtClean="0"/>
                        <a:t>Term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772">
                <a:tc>
                  <a:txBody>
                    <a:bodyPr/>
                    <a:lstStyle/>
                    <a:p>
                      <a:r>
                        <a:rPr lang="en-GB" dirty="0" smtClean="0"/>
                        <a:t>Equation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772">
                <a:tc>
                  <a:txBody>
                    <a:bodyPr/>
                    <a:lstStyle/>
                    <a:p>
                      <a:r>
                        <a:rPr lang="en-GB" dirty="0" smtClean="0"/>
                        <a:t>Solve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772">
                <a:tc>
                  <a:txBody>
                    <a:bodyPr/>
                    <a:lstStyle/>
                    <a:p>
                      <a:r>
                        <a:rPr lang="en-GB" dirty="0" smtClean="0"/>
                        <a:t>Expand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772">
                <a:tc>
                  <a:txBody>
                    <a:bodyPr/>
                    <a:lstStyle/>
                    <a:p>
                      <a:r>
                        <a:rPr lang="en-GB" dirty="0" smtClean="0"/>
                        <a:t>Factorise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6854">
                <a:tc>
                  <a:txBody>
                    <a:bodyPr/>
                    <a:lstStyle/>
                    <a:p>
                      <a:r>
                        <a:rPr lang="en-GB" dirty="0" smtClean="0"/>
                        <a:t>Substitute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6854">
                <a:tc>
                  <a:txBody>
                    <a:bodyPr/>
                    <a:lstStyle/>
                    <a:p>
                      <a:r>
                        <a:rPr lang="en-GB" dirty="0" smtClean="0"/>
                        <a:t>Inverse Operation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85" y="1082345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153" y="1147338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75" y="1123288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2011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566494"/>
              </p:ext>
            </p:extLst>
          </p:nvPr>
        </p:nvGraphicFramePr>
        <p:xfrm>
          <a:off x="251520" y="260648"/>
          <a:ext cx="8640961" cy="4948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/>
                <a:gridCol w="1512168"/>
                <a:gridCol w="1656184"/>
                <a:gridCol w="1656184"/>
                <a:gridCol w="1585825"/>
                <a:gridCol w="1510520"/>
              </a:tblGrid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A/A*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1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Solving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Equations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 can solve simple equations with unknowns on one side,</a:t>
                      </a:r>
                      <a:r>
                        <a:rPr lang="en-GB" sz="1600" baseline="0" dirty="0" smtClean="0"/>
                        <a:t> for example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3x + 2 = 7</a:t>
                      </a:r>
                      <a:endParaRPr lang="en-GB" sz="1600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 can solve linear equations with</a:t>
                      </a:r>
                      <a:r>
                        <a:rPr lang="en-GB" sz="1600" baseline="0" dirty="0" smtClean="0"/>
                        <a:t> unknowns </a:t>
                      </a:r>
                      <a:r>
                        <a:rPr lang="en-GB" sz="1600" dirty="0" smtClean="0"/>
                        <a:t>on both sides of the equals sign.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I</a:t>
                      </a:r>
                      <a:r>
                        <a:rPr lang="en-GB" sz="1600" baseline="0" dirty="0" smtClean="0"/>
                        <a:t> can s</a:t>
                      </a:r>
                      <a:r>
                        <a:rPr lang="en-GB" sz="1600" dirty="0" smtClean="0"/>
                        <a:t>olve linear equations where the unknown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occurs in the numerator of a fraction.</a:t>
                      </a:r>
                      <a:endParaRPr lang="en-GB" sz="1600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 can solve equations using</a:t>
                      </a:r>
                      <a:r>
                        <a:rPr lang="en-GB" sz="1600" baseline="0" dirty="0" smtClean="0"/>
                        <a:t> trial and improvement.</a:t>
                      </a:r>
                      <a:endParaRPr lang="en-GB" sz="1600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</a:t>
                      </a:r>
                      <a:r>
                        <a:rPr lang="en-GB" sz="1600" baseline="0" dirty="0" smtClean="0"/>
                        <a:t> can s</a:t>
                      </a:r>
                      <a:r>
                        <a:rPr lang="en-GB" sz="1600" dirty="0" smtClean="0"/>
                        <a:t>olve two simultaneous linear equations.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I</a:t>
                      </a:r>
                      <a:r>
                        <a:rPr lang="en-GB" sz="1600" baseline="0" dirty="0" smtClean="0"/>
                        <a:t> can s</a:t>
                      </a:r>
                      <a:r>
                        <a:rPr lang="en-GB" sz="1600" dirty="0" smtClean="0"/>
                        <a:t>olve a quadratic equation of the form  </a:t>
                      </a:r>
                    </a:p>
                    <a:p>
                      <a:r>
                        <a:rPr lang="en-GB" sz="1600" dirty="0" smtClean="0"/>
                        <a:t>x</a:t>
                      </a:r>
                      <a:r>
                        <a:rPr lang="en-GB" sz="1600" baseline="30000" dirty="0" smtClean="0"/>
                        <a:t>2</a:t>
                      </a:r>
                      <a:r>
                        <a:rPr lang="en-GB" sz="1600" dirty="0" smtClean="0"/>
                        <a:t> + </a:t>
                      </a:r>
                      <a:r>
                        <a:rPr lang="en-GB" sz="1600" dirty="0" err="1" smtClean="0"/>
                        <a:t>bx</a:t>
                      </a:r>
                      <a:r>
                        <a:rPr lang="en-GB" sz="1600" dirty="0" smtClean="0"/>
                        <a:t> + c  =  0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I</a:t>
                      </a:r>
                      <a:r>
                        <a:rPr lang="en-GB" sz="1600" baseline="0" dirty="0" smtClean="0"/>
                        <a:t> can s</a:t>
                      </a:r>
                      <a:r>
                        <a:rPr lang="en-GB" sz="1600" dirty="0" smtClean="0"/>
                        <a:t>olve linear equations involving algebraic fractions where the subject appears as the numerator.</a:t>
                      </a:r>
                      <a:endParaRPr lang="en-GB" sz="1600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</a:t>
                      </a:r>
                      <a:r>
                        <a:rPr lang="en-GB" sz="1600" baseline="0" dirty="0" smtClean="0"/>
                        <a:t> can s</a:t>
                      </a:r>
                      <a:r>
                        <a:rPr lang="en-GB" sz="1600" dirty="0" smtClean="0"/>
                        <a:t>et up and solve two simultaneous equations from a practical problem.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I</a:t>
                      </a:r>
                      <a:r>
                        <a:rPr lang="en-GB" sz="1600" baseline="0" dirty="0" smtClean="0"/>
                        <a:t> can s</a:t>
                      </a:r>
                      <a:r>
                        <a:rPr lang="en-GB" sz="1600" dirty="0" smtClean="0"/>
                        <a:t>olve a quadratic equation of the form </a:t>
                      </a:r>
                    </a:p>
                    <a:p>
                      <a:r>
                        <a:rPr lang="en-GB" sz="1600" dirty="0" smtClean="0"/>
                        <a:t>ax</a:t>
                      </a:r>
                      <a:r>
                        <a:rPr lang="en-GB" sz="1600" baseline="30000" dirty="0" smtClean="0"/>
                        <a:t>2</a:t>
                      </a:r>
                      <a:r>
                        <a:rPr lang="en-GB" sz="1600" dirty="0" smtClean="0"/>
                        <a:t> + </a:t>
                      </a:r>
                      <a:r>
                        <a:rPr lang="en-GB" sz="1600" dirty="0" err="1" smtClean="0"/>
                        <a:t>bx</a:t>
                      </a:r>
                      <a:r>
                        <a:rPr lang="en-GB" sz="1600" dirty="0" smtClean="0"/>
                        <a:t> + c = 0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I</a:t>
                      </a:r>
                      <a:r>
                        <a:rPr lang="en-GB" sz="1600" baseline="0" dirty="0" smtClean="0"/>
                        <a:t> can s</a:t>
                      </a:r>
                      <a:r>
                        <a:rPr lang="en-GB" sz="1600" dirty="0" smtClean="0"/>
                        <a:t>olve a pair of simultaneous equations where one is linear and the other is non-linear (A*)</a:t>
                      </a:r>
                      <a:endParaRPr lang="en-GB" sz="1600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3421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570940"/>
              </p:ext>
            </p:extLst>
          </p:nvPr>
        </p:nvGraphicFramePr>
        <p:xfrm>
          <a:off x="179513" y="188640"/>
          <a:ext cx="8784976" cy="648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142"/>
                <a:gridCol w="4334834"/>
              </a:tblGrid>
              <a:tr h="40882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Solve    e + e + e + e + e = 45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How can you</a:t>
                      </a:r>
                      <a:r>
                        <a:rPr lang="en-GB" baseline="0" dirty="0" smtClean="0"/>
                        <a:t> check that your answer is correct?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Solve 18 − x = 13</a:t>
                      </a:r>
                      <a:r>
                        <a:rPr lang="da-DK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  <a:p>
                      <a:endParaRPr lang="da-DK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baseline="0" dirty="0" smtClean="0">
                          <a:solidFill>
                            <a:schemeClr val="tx1"/>
                          </a:solidFill>
                        </a:rPr>
                        <a:t>Give me another equation with the same solution.</a:t>
                      </a:r>
                    </a:p>
                    <a:p>
                      <a:endParaRPr lang="da-DK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Solve   7c = 28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How can you check that your answer is correct?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Solve 2(y − 5) = 24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How did you decide where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to start?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964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3976490"/>
                  </p:ext>
                </p:extLst>
              </p:nvPr>
            </p:nvGraphicFramePr>
            <p:xfrm>
              <a:off x="179513" y="188640"/>
              <a:ext cx="8844162" cy="63367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09328"/>
                    <a:gridCol w="4334834"/>
                  </a:tblGrid>
                  <a:tr h="40882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Grade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63942">
                    <a:tc>
                      <a:txBody>
                        <a:bodyPr/>
                        <a:lstStyle/>
                        <a:p>
                          <a:r>
                            <a:rPr lang="en-GB" noProof="0" dirty="0" smtClean="0"/>
                            <a:t>Solve</a:t>
                          </a:r>
                          <a:r>
                            <a:rPr lang="en-GB" baseline="0" noProof="0" dirty="0" smtClean="0"/>
                            <a:t> </a:t>
                          </a:r>
                          <a:r>
                            <a:rPr lang="en-GB" noProof="0" dirty="0" smtClean="0"/>
                            <a:t>4y + 3 = 2y + 14</a:t>
                          </a:r>
                        </a:p>
                        <a:p>
                          <a:r>
                            <a:rPr lang="en-GB" noProof="0" dirty="0" smtClean="0"/>
                            <a:t>Show all your working out.</a:t>
                          </a:r>
                          <a:endParaRPr lang="en-GB" noProof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da-DK" dirty="0" smtClean="0">
                              <a:solidFill>
                                <a:schemeClr val="tx1"/>
                              </a:solidFill>
                            </a:rPr>
                            <a:t>Solve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da-DK" sz="20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𝑤</m:t>
                                  </m:r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−8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da-DK" sz="2000" dirty="0" smtClean="0">
                              <a:solidFill>
                                <a:schemeClr val="tx1"/>
                              </a:solidFill>
                            </a:rPr>
                            <a:t> = 4 </a:t>
                          </a:r>
                        </a:p>
                        <a:p>
                          <a:r>
                            <a:rPr lang="da-DK" sz="1800" dirty="0" smtClean="0">
                              <a:solidFill>
                                <a:schemeClr val="tx1"/>
                              </a:solidFill>
                            </a:rPr>
                            <a:t>Show all your working out.</a:t>
                          </a:r>
                          <a:endParaRPr lang="da-DK" sz="18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63942">
                    <a:tc gridSpan="2"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The diagram shows a garden in the shape of a rectangle.</a:t>
                          </a: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All measurements are in metres.</a:t>
                          </a: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The perimeter of the garden is 32 metres.</a:t>
                          </a: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Work out the value of x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3976490"/>
                  </p:ext>
                </p:extLst>
              </p:nvPr>
            </p:nvGraphicFramePr>
            <p:xfrm>
              <a:off x="179513" y="188640"/>
              <a:ext cx="8844162" cy="63367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09328"/>
                    <a:gridCol w="4334834"/>
                  </a:tblGrid>
                  <a:tr h="40882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Grade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63942">
                    <a:tc>
                      <a:txBody>
                        <a:bodyPr/>
                        <a:lstStyle/>
                        <a:p>
                          <a:r>
                            <a:rPr lang="en-GB" noProof="0" dirty="0" smtClean="0"/>
                            <a:t>Solve</a:t>
                          </a:r>
                          <a:r>
                            <a:rPr lang="en-GB" baseline="0" noProof="0" dirty="0" smtClean="0"/>
                            <a:t> </a:t>
                          </a:r>
                          <a:r>
                            <a:rPr lang="en-GB" noProof="0" dirty="0" smtClean="0"/>
                            <a:t>4y + 3 = 2y + 14</a:t>
                          </a:r>
                        </a:p>
                        <a:p>
                          <a:r>
                            <a:rPr lang="en-GB" noProof="0" dirty="0" smtClean="0"/>
                            <a:t>Show all your working out.</a:t>
                          </a:r>
                          <a:endParaRPr lang="en-GB" noProof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4079" t="-14815" r="-141" b="-100206"/>
                          </a:stretch>
                        </a:blipFill>
                      </a:tcPr>
                    </a:tc>
                  </a:tr>
                  <a:tr h="2963942">
                    <a:tc gridSpan="2"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The diagram shows a garden in the shape of a rectangle.</a:t>
                          </a: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All measurements are in metres.</a:t>
                          </a: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The perimeter of the garden is 32 metres.</a:t>
                          </a: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Work out the value of x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27"/>
          <a:stretch/>
        </p:blipFill>
        <p:spPr bwMode="auto">
          <a:xfrm>
            <a:off x="4427984" y="3933056"/>
            <a:ext cx="4236464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8616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547178"/>
              </p:ext>
            </p:extLst>
          </p:nvPr>
        </p:nvGraphicFramePr>
        <p:xfrm>
          <a:off x="179513" y="188640"/>
          <a:ext cx="878497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27884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equation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+ 2x = 110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has a solution between 4 and 5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 a trial and improvement method to find this solution.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Give your answer correct to one decimal place.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You must show ALL your working.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438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320202"/>
              </p:ext>
            </p:extLst>
          </p:nvPr>
        </p:nvGraphicFramePr>
        <p:xfrm>
          <a:off x="179513" y="188640"/>
          <a:ext cx="8784976" cy="6552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142"/>
                <a:gridCol w="4334834"/>
              </a:tblGrid>
              <a:tr h="422757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64985">
                <a:tc>
                  <a:txBody>
                    <a:bodyPr/>
                    <a:lstStyle/>
                    <a:p>
                      <a:r>
                        <a:rPr lang="en-GB" dirty="0" smtClean="0"/>
                        <a:t>Solve the simultaneous equations</a:t>
                      </a:r>
                    </a:p>
                    <a:p>
                      <a:r>
                        <a:rPr lang="en-GB" dirty="0" smtClean="0"/>
                        <a:t>Show all your working</a:t>
                      </a:r>
                      <a:r>
                        <a:rPr lang="en-GB" baseline="0" dirty="0" smtClean="0"/>
                        <a:t> out.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5x + 2y = 11</a:t>
                      </a:r>
                    </a:p>
                    <a:p>
                      <a:r>
                        <a:rPr lang="en-GB" dirty="0" smtClean="0"/>
                        <a:t>4x – 3y = 18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Solve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Show all your working out.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64985">
                <a:tc>
                  <a:txBody>
                    <a:bodyPr/>
                    <a:lstStyle/>
                    <a:p>
                      <a:r>
                        <a:rPr lang="en-GB" dirty="0" smtClean="0"/>
                        <a:t>Solve the equation: x</a:t>
                      </a:r>
                      <a:r>
                        <a:rPr lang="en-GB" baseline="30000" dirty="0" smtClean="0"/>
                        <a:t>2</a:t>
                      </a:r>
                      <a:r>
                        <a:rPr lang="en-GB" dirty="0" smtClean="0"/>
                        <a:t> - 9x + 20 = 0</a:t>
                      </a:r>
                    </a:p>
                    <a:p>
                      <a:r>
                        <a:rPr lang="en-GB" dirty="0" smtClean="0"/>
                        <a:t>Show all your working</a:t>
                      </a:r>
                      <a:r>
                        <a:rPr lang="en-GB" baseline="0" dirty="0" smtClean="0"/>
                        <a:t> out.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Solve the equation x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+ 6x  = 2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is solving this equation different from solving the last equation?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764704"/>
            <a:ext cx="2004223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7775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491177"/>
              </p:ext>
            </p:extLst>
          </p:nvPr>
        </p:nvGraphicFramePr>
        <p:xfrm>
          <a:off x="179513" y="188640"/>
          <a:ext cx="878497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142"/>
                <a:gridCol w="4334834"/>
              </a:tblGrid>
              <a:tr h="40882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A/A*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 gridSpan="2"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Solve the simultaneous equations</a:t>
                      </a:r>
                    </a:p>
                    <a:p>
                      <a:r>
                        <a:rPr lang="en-GB" dirty="0" smtClean="0"/>
                        <a:t>x</a:t>
                      </a:r>
                      <a:r>
                        <a:rPr lang="en-GB" baseline="30000" dirty="0" smtClean="0"/>
                        <a:t>2</a:t>
                      </a:r>
                      <a:r>
                        <a:rPr lang="en-GB" dirty="0" smtClean="0"/>
                        <a:t> + y</a:t>
                      </a:r>
                      <a:r>
                        <a:rPr lang="en-GB" baseline="30000" dirty="0" smtClean="0"/>
                        <a:t>2</a:t>
                      </a:r>
                      <a:r>
                        <a:rPr lang="en-GB" dirty="0" smtClean="0"/>
                        <a:t> = 25</a:t>
                      </a:r>
                    </a:p>
                    <a:p>
                      <a:r>
                        <a:rPr lang="en-GB" dirty="0" smtClean="0"/>
                        <a:t>y = 2x + 5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Solve, by factorising, the equation     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8x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− 30x − 27 = 0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1520" y="705253"/>
            <a:ext cx="727280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The cost of theatre tickets for 4 adults and 3 children is £47.50.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cost for 2 adults and 6 children is £44</a:t>
            </a:r>
            <a:r>
              <a:rPr lang="en-US" dirty="0" smtClean="0"/>
              <a:t>.</a:t>
            </a:r>
          </a:p>
          <a:p>
            <a:r>
              <a:rPr lang="en-GB" dirty="0" smtClean="0"/>
              <a:t>How </a:t>
            </a:r>
            <a:r>
              <a:rPr lang="en-GB" dirty="0"/>
              <a:t>much does each adult and child ticket cost?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486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033395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4968552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229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868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3901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916</Words>
  <Application>Microsoft Office PowerPoint</Application>
  <PresentationFormat>On-screen Show (4:3)</PresentationFormat>
  <Paragraphs>188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45</cp:revision>
  <dcterms:created xsi:type="dcterms:W3CDTF">2014-04-26T17:34:14Z</dcterms:created>
  <dcterms:modified xsi:type="dcterms:W3CDTF">2014-10-19T07:43:37Z</dcterms:modified>
</cp:coreProperties>
</file>