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83" r:id="rId2"/>
    <p:sldId id="282" r:id="rId3"/>
    <p:sldId id="257" r:id="rId4"/>
    <p:sldId id="262" r:id="rId5"/>
    <p:sldId id="277" r:id="rId6"/>
    <p:sldId id="278" r:id="rId7"/>
    <p:sldId id="280" r:id="rId8"/>
    <p:sldId id="281" r:id="rId9"/>
    <p:sldId id="265" r:id="rId10"/>
    <p:sldId id="284" r:id="rId11"/>
    <p:sldId id="267" r:id="rId12"/>
    <p:sldId id="274" r:id="rId13"/>
    <p:sldId id="28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33"/>
    <a:srgbClr val="1C1C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3F03E0-CCED-4E5B-875B-30E5B28A1A96}" type="datetimeFigureOut">
              <a:rPr lang="en-GB" smtClean="0"/>
              <a:t>08/02/2014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115BED-0B84-41D0-A393-200473C2D0A2}" type="slidenum">
              <a:rPr lang="en-GB" smtClean="0"/>
              <a:t>‹#›</a:t>
            </a:fld>
            <a:endParaRPr lang="en-GB"/>
          </a:p>
        </p:txBody>
      </p:sp>
    </p:spTree>
    <p:extLst>
      <p:ext uri="{BB962C8B-B14F-4D97-AF65-F5344CB8AC3E}">
        <p14:creationId xmlns:p14="http://schemas.microsoft.com/office/powerpoint/2010/main" val="3022807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Explain that growth </a:t>
            </a:r>
            <a:r>
              <a:rPr lang="en-GB" dirty="0" err="1" smtClean="0"/>
              <a:t>mindset</a:t>
            </a:r>
            <a:r>
              <a:rPr lang="en-GB" dirty="0" smtClean="0"/>
              <a:t> is much more than</a:t>
            </a:r>
            <a:r>
              <a:rPr lang="en-GB" baseline="0" dirty="0" smtClean="0"/>
              <a:t> a ‘can do’ attitude, it is about what pupils do when faced with what they perceive to be failure.</a:t>
            </a:r>
            <a:endParaRPr lang="en-GB" dirty="0"/>
          </a:p>
        </p:txBody>
      </p:sp>
      <p:sp>
        <p:nvSpPr>
          <p:cNvPr id="4" name="Slide Number Placeholder 3"/>
          <p:cNvSpPr>
            <a:spLocks noGrp="1"/>
          </p:cNvSpPr>
          <p:nvPr>
            <p:ph type="sldNum" sz="quarter" idx="10"/>
          </p:nvPr>
        </p:nvSpPr>
        <p:spPr/>
        <p:txBody>
          <a:bodyPr/>
          <a:lstStyle/>
          <a:p>
            <a:fld id="{E2CF13CF-FCF9-450A-A056-91C950504FB8}" type="slidenum">
              <a:rPr lang="en-GB" smtClean="0"/>
              <a:t>7</a:t>
            </a:fld>
            <a:endParaRPr lang="en-GB"/>
          </a:p>
        </p:txBody>
      </p:sp>
    </p:spTree>
    <p:extLst>
      <p:ext uri="{BB962C8B-B14F-4D97-AF65-F5344CB8AC3E}">
        <p14:creationId xmlns:p14="http://schemas.microsoft.com/office/powerpoint/2010/main" val="25637007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Discuss</a:t>
            </a:r>
            <a:r>
              <a:rPr lang="en-GB" baseline="0" dirty="0" smtClean="0"/>
              <a:t> the importance of changing the culture of learning with reference to PACA</a:t>
            </a:r>
            <a:endParaRPr lang="en-GB" dirty="0"/>
          </a:p>
        </p:txBody>
      </p:sp>
      <p:sp>
        <p:nvSpPr>
          <p:cNvPr id="4" name="Slide Number Placeholder 3"/>
          <p:cNvSpPr>
            <a:spLocks noGrp="1"/>
          </p:cNvSpPr>
          <p:nvPr>
            <p:ph type="sldNum" sz="quarter" idx="10"/>
          </p:nvPr>
        </p:nvSpPr>
        <p:spPr/>
        <p:txBody>
          <a:bodyPr/>
          <a:lstStyle/>
          <a:p>
            <a:fld id="{E2CF13CF-FCF9-450A-A056-91C950504FB8}" type="slidenum">
              <a:rPr lang="en-GB" smtClean="0"/>
              <a:t>12</a:t>
            </a:fld>
            <a:endParaRPr lang="en-GB"/>
          </a:p>
        </p:txBody>
      </p:sp>
    </p:spTree>
    <p:extLst>
      <p:ext uri="{BB962C8B-B14F-4D97-AF65-F5344CB8AC3E}">
        <p14:creationId xmlns:p14="http://schemas.microsoft.com/office/powerpoint/2010/main" val="4217396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D8253A9-58F7-4E36-A5DB-0199D8C3D30B}" type="datetimeFigureOut">
              <a:rPr lang="en-GB" smtClean="0"/>
              <a:t>08/02/2014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B2825D-2330-4923-B581-0149B3004314}" type="slidenum">
              <a:rPr lang="en-GB" smtClean="0"/>
              <a:t>‹#›</a:t>
            </a:fld>
            <a:endParaRPr lang="en-GB"/>
          </a:p>
        </p:txBody>
      </p:sp>
    </p:spTree>
    <p:extLst>
      <p:ext uri="{BB962C8B-B14F-4D97-AF65-F5344CB8AC3E}">
        <p14:creationId xmlns:p14="http://schemas.microsoft.com/office/powerpoint/2010/main" val="497195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D8253A9-58F7-4E36-A5DB-0199D8C3D30B}" type="datetimeFigureOut">
              <a:rPr lang="en-GB" smtClean="0"/>
              <a:t>08/02/2014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B2825D-2330-4923-B581-0149B3004314}" type="slidenum">
              <a:rPr lang="en-GB" smtClean="0"/>
              <a:t>‹#›</a:t>
            </a:fld>
            <a:endParaRPr lang="en-GB"/>
          </a:p>
        </p:txBody>
      </p:sp>
    </p:spTree>
    <p:extLst>
      <p:ext uri="{BB962C8B-B14F-4D97-AF65-F5344CB8AC3E}">
        <p14:creationId xmlns:p14="http://schemas.microsoft.com/office/powerpoint/2010/main" val="3800356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D8253A9-58F7-4E36-A5DB-0199D8C3D30B}" type="datetimeFigureOut">
              <a:rPr lang="en-GB" smtClean="0"/>
              <a:t>08/02/2014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B2825D-2330-4923-B581-0149B3004314}" type="slidenum">
              <a:rPr lang="en-GB" smtClean="0"/>
              <a:t>‹#›</a:t>
            </a:fld>
            <a:endParaRPr lang="en-GB"/>
          </a:p>
        </p:txBody>
      </p:sp>
    </p:spTree>
    <p:extLst>
      <p:ext uri="{BB962C8B-B14F-4D97-AF65-F5344CB8AC3E}">
        <p14:creationId xmlns:p14="http://schemas.microsoft.com/office/powerpoint/2010/main" val="4211286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D8253A9-58F7-4E36-A5DB-0199D8C3D30B}" type="datetimeFigureOut">
              <a:rPr lang="en-GB" smtClean="0"/>
              <a:t>08/02/2014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B2825D-2330-4923-B581-0149B3004314}" type="slidenum">
              <a:rPr lang="en-GB" smtClean="0"/>
              <a:t>‹#›</a:t>
            </a:fld>
            <a:endParaRPr lang="en-GB"/>
          </a:p>
        </p:txBody>
      </p:sp>
    </p:spTree>
    <p:extLst>
      <p:ext uri="{BB962C8B-B14F-4D97-AF65-F5344CB8AC3E}">
        <p14:creationId xmlns:p14="http://schemas.microsoft.com/office/powerpoint/2010/main" val="1420485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8253A9-58F7-4E36-A5DB-0199D8C3D30B}" type="datetimeFigureOut">
              <a:rPr lang="en-GB" smtClean="0"/>
              <a:t>08/02/2014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B2825D-2330-4923-B581-0149B3004314}" type="slidenum">
              <a:rPr lang="en-GB" smtClean="0"/>
              <a:t>‹#›</a:t>
            </a:fld>
            <a:endParaRPr lang="en-GB"/>
          </a:p>
        </p:txBody>
      </p:sp>
    </p:spTree>
    <p:extLst>
      <p:ext uri="{BB962C8B-B14F-4D97-AF65-F5344CB8AC3E}">
        <p14:creationId xmlns:p14="http://schemas.microsoft.com/office/powerpoint/2010/main" val="4093436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D8253A9-58F7-4E36-A5DB-0199D8C3D30B}" type="datetimeFigureOut">
              <a:rPr lang="en-GB" smtClean="0"/>
              <a:t>08/02/2014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B2825D-2330-4923-B581-0149B3004314}" type="slidenum">
              <a:rPr lang="en-GB" smtClean="0"/>
              <a:t>‹#›</a:t>
            </a:fld>
            <a:endParaRPr lang="en-GB"/>
          </a:p>
        </p:txBody>
      </p:sp>
    </p:spTree>
    <p:extLst>
      <p:ext uri="{BB962C8B-B14F-4D97-AF65-F5344CB8AC3E}">
        <p14:creationId xmlns:p14="http://schemas.microsoft.com/office/powerpoint/2010/main" val="535203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D8253A9-58F7-4E36-A5DB-0199D8C3D30B}" type="datetimeFigureOut">
              <a:rPr lang="en-GB" smtClean="0"/>
              <a:t>08/02/2014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6B2825D-2330-4923-B581-0149B3004314}" type="slidenum">
              <a:rPr lang="en-GB" smtClean="0"/>
              <a:t>‹#›</a:t>
            </a:fld>
            <a:endParaRPr lang="en-GB"/>
          </a:p>
        </p:txBody>
      </p:sp>
    </p:spTree>
    <p:extLst>
      <p:ext uri="{BB962C8B-B14F-4D97-AF65-F5344CB8AC3E}">
        <p14:creationId xmlns:p14="http://schemas.microsoft.com/office/powerpoint/2010/main" val="2951951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D8253A9-58F7-4E36-A5DB-0199D8C3D30B}" type="datetimeFigureOut">
              <a:rPr lang="en-GB" smtClean="0"/>
              <a:t>08/02/2014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6B2825D-2330-4923-B581-0149B3004314}" type="slidenum">
              <a:rPr lang="en-GB" smtClean="0"/>
              <a:t>‹#›</a:t>
            </a:fld>
            <a:endParaRPr lang="en-GB"/>
          </a:p>
        </p:txBody>
      </p:sp>
    </p:spTree>
    <p:extLst>
      <p:ext uri="{BB962C8B-B14F-4D97-AF65-F5344CB8AC3E}">
        <p14:creationId xmlns:p14="http://schemas.microsoft.com/office/powerpoint/2010/main" val="315741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8253A9-58F7-4E36-A5DB-0199D8C3D30B}" type="datetimeFigureOut">
              <a:rPr lang="en-GB" smtClean="0"/>
              <a:t>08/02/2014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6B2825D-2330-4923-B581-0149B3004314}" type="slidenum">
              <a:rPr lang="en-GB" smtClean="0"/>
              <a:t>‹#›</a:t>
            </a:fld>
            <a:endParaRPr lang="en-GB"/>
          </a:p>
        </p:txBody>
      </p:sp>
    </p:spTree>
    <p:extLst>
      <p:ext uri="{BB962C8B-B14F-4D97-AF65-F5344CB8AC3E}">
        <p14:creationId xmlns:p14="http://schemas.microsoft.com/office/powerpoint/2010/main" val="1416850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8253A9-58F7-4E36-A5DB-0199D8C3D30B}" type="datetimeFigureOut">
              <a:rPr lang="en-GB" smtClean="0"/>
              <a:t>08/02/2014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B2825D-2330-4923-B581-0149B3004314}" type="slidenum">
              <a:rPr lang="en-GB" smtClean="0"/>
              <a:t>‹#›</a:t>
            </a:fld>
            <a:endParaRPr lang="en-GB"/>
          </a:p>
        </p:txBody>
      </p:sp>
    </p:spTree>
    <p:extLst>
      <p:ext uri="{BB962C8B-B14F-4D97-AF65-F5344CB8AC3E}">
        <p14:creationId xmlns:p14="http://schemas.microsoft.com/office/powerpoint/2010/main" val="627090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8253A9-58F7-4E36-A5DB-0199D8C3D30B}" type="datetimeFigureOut">
              <a:rPr lang="en-GB" smtClean="0"/>
              <a:t>08/02/2014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B2825D-2330-4923-B581-0149B3004314}" type="slidenum">
              <a:rPr lang="en-GB" smtClean="0"/>
              <a:t>‹#›</a:t>
            </a:fld>
            <a:endParaRPr lang="en-GB"/>
          </a:p>
        </p:txBody>
      </p:sp>
    </p:spTree>
    <p:extLst>
      <p:ext uri="{BB962C8B-B14F-4D97-AF65-F5344CB8AC3E}">
        <p14:creationId xmlns:p14="http://schemas.microsoft.com/office/powerpoint/2010/main" val="766618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253A9-58F7-4E36-A5DB-0199D8C3D30B}" type="datetimeFigureOut">
              <a:rPr lang="en-GB" smtClean="0"/>
              <a:t>08/02/2014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B2825D-2330-4923-B581-0149B3004314}" type="slidenum">
              <a:rPr lang="en-GB" smtClean="0"/>
              <a:t>‹#›</a:t>
            </a:fld>
            <a:endParaRPr lang="en-GB"/>
          </a:p>
        </p:txBody>
      </p:sp>
    </p:spTree>
    <p:extLst>
      <p:ext uri="{BB962C8B-B14F-4D97-AF65-F5344CB8AC3E}">
        <p14:creationId xmlns:p14="http://schemas.microsoft.com/office/powerpoint/2010/main" val="28338892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inlpcenter.org/wp-content/uploads/2013/05/Take-Ac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77" y="260648"/>
            <a:ext cx="8866437" cy="58875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69650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8434" name="Picture 2" descr="https://encrypted-tbn3.gstatic.com/images?q=tbn:ANd9GcSiZThvQQQKkigxr1yMXE3SEI6h9klimxh9FGOE0fBY38Ud1C5az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692696"/>
            <a:ext cx="7498478" cy="56166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1929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pic>
        <p:nvPicPr>
          <p:cNvPr id="11266" name="Picture 2" descr="C:\Users\zeb1\Pictures\Growth Mind-set Einstein_files\2e49df5f1a7a19a46777192da57baa0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16632"/>
            <a:ext cx="6624736" cy="6624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3169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5776" y="196597"/>
            <a:ext cx="4248472" cy="6354706"/>
          </a:xfrm>
          <a:prstGeom prst="rect">
            <a:avLst/>
          </a:prstGeom>
        </p:spPr>
      </p:pic>
    </p:spTree>
    <p:extLst>
      <p:ext uri="{BB962C8B-B14F-4D97-AF65-F5344CB8AC3E}">
        <p14:creationId xmlns:p14="http://schemas.microsoft.com/office/powerpoint/2010/main" val="12999018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zeb1\Pictures\Growth Mind-set Einstein_files\1e047d8977beab7cab1966b711fb67f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86810"/>
            <a:ext cx="6696744" cy="65548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9850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3316" name="Picture 4" descr="http://static.guim.co.uk/sys-images/Guardian/Pix/commercial/2008/10/09/light-bulb_460x276.jpg"/>
          <p:cNvPicPr>
            <a:picLocks noChangeAspect="1" noChangeArrowheads="1"/>
          </p:cNvPicPr>
          <p:nvPr/>
        </p:nvPicPr>
        <p:blipFill rotWithShape="1">
          <a:blip r:embed="rId2">
            <a:extLst>
              <a:ext uri="{28A0092B-C50C-407E-A947-70E740481C1C}">
                <a14:useLocalDpi xmlns:a14="http://schemas.microsoft.com/office/drawing/2010/main" val="0"/>
              </a:ext>
            </a:extLst>
          </a:blip>
          <a:srcRect l="15428" r="24781"/>
          <a:stretch/>
        </p:blipFill>
        <p:spPr bwMode="auto">
          <a:xfrm>
            <a:off x="-12430" y="2564904"/>
            <a:ext cx="3740665" cy="3753753"/>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2016224" y="369158"/>
            <a:ext cx="6804248" cy="4525963"/>
          </a:xfrm>
        </p:spPr>
        <p:txBody>
          <a:bodyPr>
            <a:noAutofit/>
          </a:bodyPr>
          <a:lstStyle/>
          <a:p>
            <a:pPr marL="0" indent="0" algn="ctr">
              <a:lnSpc>
                <a:spcPct val="150000"/>
              </a:lnSpc>
              <a:buNone/>
            </a:pPr>
            <a:r>
              <a:rPr lang="en-GB" sz="4400" b="1" i="1" dirty="0" smtClean="0">
                <a:solidFill>
                  <a:schemeClr val="bg1"/>
                </a:solidFill>
              </a:rPr>
              <a:t>Our greatest weakness lies in giving up. The most certain way to success is always to try just one more time.</a:t>
            </a:r>
          </a:p>
          <a:p>
            <a:pPr marL="0" indent="0" algn="ctr">
              <a:lnSpc>
                <a:spcPct val="150000"/>
              </a:lnSpc>
              <a:buNone/>
            </a:pPr>
            <a:r>
              <a:rPr lang="en-GB" sz="4400" b="1" i="1" dirty="0" smtClean="0">
                <a:solidFill>
                  <a:schemeClr val="bg1"/>
                </a:solidFill>
              </a:rPr>
              <a:t>Thomas Edison</a:t>
            </a:r>
            <a:endParaRPr lang="en-GB" sz="4400" b="1" i="1" dirty="0">
              <a:solidFill>
                <a:schemeClr val="bg1"/>
              </a:solidFill>
            </a:endParaRPr>
          </a:p>
        </p:txBody>
      </p:sp>
    </p:spTree>
    <p:extLst>
      <p:ext uri="{BB962C8B-B14F-4D97-AF65-F5344CB8AC3E}">
        <p14:creationId xmlns:p14="http://schemas.microsoft.com/office/powerpoint/2010/main" val="2830224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5" name="TextBox 4"/>
          <p:cNvSpPr txBox="1"/>
          <p:nvPr/>
        </p:nvSpPr>
        <p:spPr>
          <a:xfrm>
            <a:off x="827584" y="908720"/>
            <a:ext cx="7344816" cy="5078313"/>
          </a:xfrm>
          <a:prstGeom prst="rect">
            <a:avLst/>
          </a:prstGeom>
          <a:noFill/>
        </p:spPr>
        <p:txBody>
          <a:bodyPr wrap="square" rtlCol="0">
            <a:spAutoFit/>
          </a:bodyPr>
          <a:lstStyle/>
          <a:p>
            <a:pPr algn="ctr"/>
            <a:r>
              <a:rPr lang="en-GB" sz="3600" b="1" i="1" dirty="0" smtClean="0"/>
              <a:t>“The passion for stretching yourself and sticking to it , even (or especially) when it’s not going well is the hallmark of the growth </a:t>
            </a:r>
            <a:r>
              <a:rPr lang="en-GB" sz="3600" b="1" i="1" dirty="0" err="1" smtClean="0"/>
              <a:t>mindset</a:t>
            </a:r>
            <a:r>
              <a:rPr lang="en-GB" sz="3600" b="1" i="1" dirty="0" smtClean="0"/>
              <a:t>. This is the </a:t>
            </a:r>
            <a:r>
              <a:rPr lang="en-GB" sz="3600" b="1" i="1" dirty="0" err="1" smtClean="0"/>
              <a:t>mindset</a:t>
            </a:r>
            <a:r>
              <a:rPr lang="en-GB" sz="3600" b="1" i="1" dirty="0" smtClean="0"/>
              <a:t> that allows people to thrive during  some of the most challenging times in their lives.”</a:t>
            </a:r>
          </a:p>
          <a:p>
            <a:pPr algn="ctr"/>
            <a:endParaRPr lang="en-GB" sz="3600" b="1" i="1" dirty="0" smtClean="0"/>
          </a:p>
          <a:p>
            <a:pPr algn="ctr"/>
            <a:r>
              <a:rPr lang="en-GB" sz="3600" b="1" i="1" dirty="0" smtClean="0"/>
              <a:t>Carole S </a:t>
            </a:r>
            <a:r>
              <a:rPr lang="en-GB" sz="3600" b="1" i="1" dirty="0" err="1" smtClean="0"/>
              <a:t>Dweck</a:t>
            </a:r>
            <a:endParaRPr lang="en-GB" sz="3600" b="1" i="1" dirty="0"/>
          </a:p>
        </p:txBody>
      </p:sp>
    </p:spTree>
    <p:extLst>
      <p:ext uri="{BB962C8B-B14F-4D97-AF65-F5344CB8AC3E}">
        <p14:creationId xmlns:p14="http://schemas.microsoft.com/office/powerpoint/2010/main" val="2434681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4" name="TextBox 3"/>
          <p:cNvSpPr txBox="1"/>
          <p:nvPr/>
        </p:nvSpPr>
        <p:spPr>
          <a:xfrm>
            <a:off x="0" y="1124744"/>
            <a:ext cx="9144000" cy="4708981"/>
          </a:xfrm>
          <a:prstGeom prst="rect">
            <a:avLst/>
          </a:prstGeom>
          <a:noFill/>
        </p:spPr>
        <p:txBody>
          <a:bodyPr wrap="square" rtlCol="0">
            <a:spAutoFit/>
          </a:bodyPr>
          <a:lstStyle/>
          <a:p>
            <a:pPr algn="ctr"/>
            <a:r>
              <a:rPr lang="en-GB" sz="6000" b="1" i="1" dirty="0" smtClean="0"/>
              <a:t>‘There is a difference between not knowing and not knowing yet.’</a:t>
            </a:r>
          </a:p>
          <a:p>
            <a:pPr algn="ctr"/>
            <a:endParaRPr lang="en-GB" sz="6000" b="1" i="1" dirty="0" smtClean="0"/>
          </a:p>
          <a:p>
            <a:pPr algn="ctr"/>
            <a:r>
              <a:rPr lang="en-GB" sz="6000" b="1" i="1" dirty="0" smtClean="0"/>
              <a:t>Sheila Tobias</a:t>
            </a:r>
            <a:endParaRPr lang="en-GB" sz="6000" b="1" i="1" dirty="0"/>
          </a:p>
        </p:txBody>
      </p:sp>
    </p:spTree>
    <p:extLst>
      <p:ext uri="{BB962C8B-B14F-4D97-AF65-F5344CB8AC3E}">
        <p14:creationId xmlns:p14="http://schemas.microsoft.com/office/powerpoint/2010/main" val="3110975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3" name="TextBox 2"/>
          <p:cNvSpPr txBox="1"/>
          <p:nvPr/>
        </p:nvSpPr>
        <p:spPr>
          <a:xfrm>
            <a:off x="369670" y="404664"/>
            <a:ext cx="8424937" cy="6001643"/>
          </a:xfrm>
          <a:prstGeom prst="rect">
            <a:avLst/>
          </a:prstGeom>
          <a:noFill/>
        </p:spPr>
        <p:txBody>
          <a:bodyPr wrap="square" rtlCol="0">
            <a:spAutoFit/>
          </a:bodyPr>
          <a:lstStyle/>
          <a:p>
            <a:pPr algn="ctr"/>
            <a:r>
              <a:rPr lang="en-GB" sz="4800" b="1" i="1" dirty="0" smtClean="0"/>
              <a:t>A teacher’s job is not to make work easy. It is to make it difficult. If you are not challenged, you do not make mistakes. If you do not make mistakes, feedback is useless.</a:t>
            </a:r>
          </a:p>
          <a:p>
            <a:pPr algn="ctr"/>
            <a:endParaRPr lang="en-GB" sz="4800" b="1" i="1" dirty="0" smtClean="0"/>
          </a:p>
          <a:p>
            <a:pPr algn="ctr"/>
            <a:r>
              <a:rPr lang="en-GB" sz="4800" b="1" dirty="0" smtClean="0"/>
              <a:t>John Hattie</a:t>
            </a:r>
            <a:endParaRPr lang="en-GB" sz="4800" b="1" dirty="0"/>
          </a:p>
        </p:txBody>
      </p:sp>
    </p:spTree>
    <p:extLst>
      <p:ext uri="{BB962C8B-B14F-4D97-AF65-F5344CB8AC3E}">
        <p14:creationId xmlns:p14="http://schemas.microsoft.com/office/powerpoint/2010/main" val="4003682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TextBox 1"/>
          <p:cNvSpPr txBox="1"/>
          <p:nvPr/>
        </p:nvSpPr>
        <p:spPr>
          <a:xfrm>
            <a:off x="539552" y="836712"/>
            <a:ext cx="8208912" cy="4976234"/>
          </a:xfrm>
          <a:prstGeom prst="rect">
            <a:avLst/>
          </a:prstGeom>
          <a:noFill/>
        </p:spPr>
        <p:txBody>
          <a:bodyPr wrap="square" rtlCol="0">
            <a:spAutoFit/>
          </a:bodyPr>
          <a:lstStyle/>
          <a:p>
            <a:pPr algn="ctr">
              <a:lnSpc>
                <a:spcPct val="150000"/>
              </a:lnSpc>
            </a:pPr>
            <a:r>
              <a:rPr lang="en-GB" sz="4000" dirty="0" smtClean="0">
                <a:latin typeface="Comic Sans MS" pitchFamily="66" charset="0"/>
              </a:rPr>
              <a:t>Sometimes what we call</a:t>
            </a:r>
          </a:p>
          <a:p>
            <a:pPr algn="ctr">
              <a:lnSpc>
                <a:spcPct val="150000"/>
              </a:lnSpc>
            </a:pPr>
            <a:r>
              <a:rPr lang="en-GB" sz="9600" dirty="0" smtClean="0">
                <a:latin typeface="Comic Sans MS" pitchFamily="66" charset="0"/>
              </a:rPr>
              <a:t>“failure” </a:t>
            </a:r>
          </a:p>
          <a:p>
            <a:pPr algn="ctr">
              <a:lnSpc>
                <a:spcPct val="150000"/>
              </a:lnSpc>
            </a:pPr>
            <a:r>
              <a:rPr lang="en-GB" sz="4000" dirty="0" smtClean="0">
                <a:latin typeface="Comic Sans MS" pitchFamily="66" charset="0"/>
              </a:rPr>
              <a:t>is really just that necessary struggle called learning.</a:t>
            </a:r>
            <a:endParaRPr lang="en-GB" sz="4000" dirty="0">
              <a:latin typeface="Comic Sans MS" pitchFamily="66" charset="0"/>
            </a:endParaRPr>
          </a:p>
        </p:txBody>
      </p:sp>
    </p:spTree>
    <p:extLst>
      <p:ext uri="{BB962C8B-B14F-4D97-AF65-F5344CB8AC3E}">
        <p14:creationId xmlns:p14="http://schemas.microsoft.com/office/powerpoint/2010/main" val="32193110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2" descr="http://www.biography.com/imported/images/Biography/Images/Profiles/E/Thomas-Edison-9284349-1-40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6136" y="3501008"/>
            <a:ext cx="3108970" cy="310897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51520" y="889358"/>
            <a:ext cx="8064896" cy="4154984"/>
          </a:xfrm>
          <a:prstGeom prst="rect">
            <a:avLst/>
          </a:prstGeom>
        </p:spPr>
        <p:txBody>
          <a:bodyPr wrap="square">
            <a:spAutoFit/>
          </a:bodyPr>
          <a:lstStyle/>
          <a:p>
            <a:r>
              <a:rPr lang="en-GB" sz="4400" i="1" dirty="0">
                <a:solidFill>
                  <a:schemeClr val="bg1"/>
                </a:solidFill>
              </a:rPr>
              <a:t>‘You must learn to fail intelligently. Failing is one of the greatest arts in the world. One fails forward towards success</a:t>
            </a:r>
            <a:r>
              <a:rPr lang="en-GB" sz="4400" i="1" dirty="0" smtClean="0">
                <a:solidFill>
                  <a:schemeClr val="bg1"/>
                </a:solidFill>
              </a:rPr>
              <a:t>.’</a:t>
            </a:r>
          </a:p>
          <a:p>
            <a:endParaRPr lang="en-GB" sz="4400" i="1" dirty="0">
              <a:solidFill>
                <a:schemeClr val="bg1"/>
              </a:solidFill>
            </a:endParaRPr>
          </a:p>
          <a:p>
            <a:r>
              <a:rPr lang="en-GB" sz="4400" i="1" dirty="0" smtClean="0">
                <a:solidFill>
                  <a:schemeClr val="bg1"/>
                </a:solidFill>
              </a:rPr>
              <a:t>Thomas Edison</a:t>
            </a:r>
            <a:endParaRPr lang="en-GB" sz="4400" dirty="0">
              <a:solidFill>
                <a:schemeClr val="bg1"/>
              </a:solidFill>
            </a:endParaRPr>
          </a:p>
        </p:txBody>
      </p:sp>
    </p:spTree>
    <p:extLst>
      <p:ext uri="{BB962C8B-B14F-4D97-AF65-F5344CB8AC3E}">
        <p14:creationId xmlns:p14="http://schemas.microsoft.com/office/powerpoint/2010/main" val="6001254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71736" y="620688"/>
            <a:ext cx="8532262" cy="4832092"/>
          </a:xfrm>
          <a:prstGeom prst="rect">
            <a:avLst/>
          </a:prstGeom>
        </p:spPr>
        <p:txBody>
          <a:bodyPr wrap="square">
            <a:spAutoFit/>
          </a:bodyPr>
          <a:lstStyle/>
          <a:p>
            <a:r>
              <a:rPr lang="en-GB" sz="4400" i="1" dirty="0" smtClean="0">
                <a:solidFill>
                  <a:schemeClr val="bg1"/>
                </a:solidFill>
              </a:rPr>
              <a:t>‘I think and think for months and years. Ninety nine times out of a hundred I am wrong. The hundredth time I am right.’</a:t>
            </a:r>
          </a:p>
          <a:p>
            <a:endParaRPr lang="en-GB" sz="4400" i="1" dirty="0" smtClean="0">
              <a:solidFill>
                <a:schemeClr val="bg1"/>
              </a:solidFill>
            </a:endParaRPr>
          </a:p>
          <a:p>
            <a:r>
              <a:rPr lang="en-GB" sz="4400" i="1" dirty="0" smtClean="0">
                <a:solidFill>
                  <a:schemeClr val="bg1"/>
                </a:solidFill>
              </a:rPr>
              <a:t>Albert Einstein</a:t>
            </a:r>
          </a:p>
          <a:p>
            <a:endParaRPr lang="en-GB" sz="4400" i="1"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2040" y="3212976"/>
            <a:ext cx="3987483" cy="3384376"/>
          </a:xfrm>
          <a:prstGeom prst="rect">
            <a:avLst/>
          </a:prstGeom>
        </p:spPr>
      </p:pic>
    </p:spTree>
    <p:extLst>
      <p:ext uri="{BB962C8B-B14F-4D97-AF65-F5344CB8AC3E}">
        <p14:creationId xmlns:p14="http://schemas.microsoft.com/office/powerpoint/2010/main" val="38197387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333333"/>
        </a:solidFill>
        <a:effectLst/>
      </p:bgPr>
    </p:bg>
    <p:spTree>
      <p:nvGrpSpPr>
        <p:cNvPr id="1" name=""/>
        <p:cNvGrpSpPr/>
        <p:nvPr/>
      </p:nvGrpSpPr>
      <p:grpSpPr>
        <a:xfrm>
          <a:off x="0" y="0"/>
          <a:ext cx="0" cy="0"/>
          <a:chOff x="0" y="0"/>
          <a:chExt cx="0" cy="0"/>
        </a:xfrm>
      </p:grpSpPr>
      <p:pic>
        <p:nvPicPr>
          <p:cNvPr id="9218" name="Picture 2" descr="C:\Users\zeb1\Pictures\Growth Mind-set Einstein_files\1872a415462484805e46e02cc034c23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301142"/>
            <a:ext cx="6385164" cy="63851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30253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253</Words>
  <Application>Microsoft Office PowerPoint</Application>
  <PresentationFormat>On-screen Show (4:3)</PresentationFormat>
  <Paragraphs>24</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zeb1</dc:creator>
  <cp:lastModifiedBy>zeb1</cp:lastModifiedBy>
  <cp:revision>7</cp:revision>
  <dcterms:created xsi:type="dcterms:W3CDTF">2014-02-08T13:47:18Z</dcterms:created>
  <dcterms:modified xsi:type="dcterms:W3CDTF">2014-02-08T14:49:40Z</dcterms:modified>
</cp:coreProperties>
</file>