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58" r:id="rId4"/>
    <p:sldId id="266" r:id="rId5"/>
    <p:sldId id="261" r:id="rId6"/>
    <p:sldId id="267" r:id="rId7"/>
    <p:sldId id="264" r:id="rId8"/>
    <p:sldId id="268" r:id="rId9"/>
    <p:sldId id="270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10558-1D85-401A-BBD8-92575E79DED1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DB87-20BA-485E-AB25-9AD8F9627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06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5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7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0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8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6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36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5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8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3703-AC6C-44B4-B0AC-AF358B3EA15A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48BB-273A-41BF-B8A5-B43012F45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0035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Probability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15/11/2014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28230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135" y="5033549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 </a:t>
            </a:r>
            <a:r>
              <a:rPr lang="en-GB" dirty="0"/>
              <a:t>out the probability that at least one of the bulbs will grow into a yellow tulip..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96555"/>
            <a:ext cx="596701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2550" y="760636"/>
            <a:ext cx="294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Yvonne </a:t>
            </a:r>
            <a:r>
              <a:rPr lang="en-GB" dirty="0"/>
              <a:t>has 10 tulip bulbs in a bag.</a:t>
            </a:r>
          </a:p>
          <a:p>
            <a:r>
              <a:rPr lang="en-GB" dirty="0"/>
              <a:t>7 of the tulip bulbs will grow into red tulips. </a:t>
            </a:r>
          </a:p>
          <a:p>
            <a:r>
              <a:rPr lang="en-GB" dirty="0"/>
              <a:t>3 of the tulip bulbs will grow into yellow tulips.</a:t>
            </a:r>
          </a:p>
          <a:p>
            <a:r>
              <a:rPr lang="en-GB" dirty="0"/>
              <a:t>Yvonne takes at random two tulip bulbs from the bag. </a:t>
            </a:r>
          </a:p>
          <a:p>
            <a:r>
              <a:rPr lang="en-GB" dirty="0"/>
              <a:t>She plants the bulbs.</a:t>
            </a:r>
          </a:p>
          <a:p>
            <a:r>
              <a:rPr lang="en-GB" dirty="0" smtClean="0"/>
              <a:t>Complete </a:t>
            </a:r>
            <a:r>
              <a:rPr lang="en-GB" dirty="0"/>
              <a:t>the probability tree diagram.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0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66920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ten pens in a box.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 of the pens are red.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of the pens are black.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Josh takes at random a pen from the box.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puts the pen into his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then takes at random another pen from the box.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probability that Josh takes one pen of each colour.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9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23165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2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074" y="5085184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25472"/>
              </p:ext>
            </p:extLst>
          </p:nvPr>
        </p:nvGraphicFramePr>
        <p:xfrm>
          <a:off x="155374" y="256997"/>
          <a:ext cx="8640960" cy="4510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150"/>
                <a:gridCol w="2245538"/>
                <a:gridCol w="1769212"/>
                <a:gridCol w="1749875"/>
                <a:gridCol w="1958185"/>
              </a:tblGrid>
              <a:tr h="36159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Grade  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D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C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B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A/A*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</a:tr>
              <a:tr h="388762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Probability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 marT="45693" marB="45693" vert="vert27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a probability of an event happening if I know the probability of all other events.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the expected number of successes from x trials if I know the probability of successes.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w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rite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the probability of an event happening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baseline="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k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now and can use the word </a:t>
                      </a:r>
                      <a:r>
                        <a:rPr lang="en-GB" sz="1400" b="1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OR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in probability.</a:t>
                      </a:r>
                      <a:endParaRPr lang="en-US" sz="1400" kern="1400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probability from relative frequency. 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ompare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this with theoretical probability.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omplete a sample space diagram listing all probabilities.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d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raw and use tree diagrams to work out probabilities of combined events. 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k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now how to use the words </a:t>
                      </a:r>
                      <a:r>
                        <a:rPr lang="en-GB" sz="1400" b="1" dirty="0" smtClean="0">
                          <a:latin typeface="Comic Sans MS" pitchFamily="66" charset="0"/>
                          <a:cs typeface="Arial" charset="0"/>
                        </a:rPr>
                        <a:t>OR AND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 in probability.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us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e and / or / tree diagrams to work out probabilities of specific outcomes of combined events.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u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se and / or / tree diagrams to work out probabilities of specific outcomes of combined events when the probability of the event changes depending on the previous outcome (without replacement). 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T="45693" marB="45693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629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42522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580293"/>
              </p:ext>
            </p:extLst>
          </p:nvPr>
        </p:nvGraphicFramePr>
        <p:xfrm>
          <a:off x="179511" y="476672"/>
          <a:ext cx="8640961" cy="6192686"/>
        </p:xfrm>
        <a:graphic>
          <a:graphicData uri="http://schemas.openxmlformats.org/drawingml/2006/table">
            <a:tbl>
              <a:tblPr/>
              <a:tblGrid>
                <a:gridCol w="1872208"/>
                <a:gridCol w="1152128"/>
                <a:gridCol w="1296144"/>
                <a:gridCol w="4320481"/>
              </a:tblGrid>
              <a:tr h="14859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Biased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</a:t>
                      </a:r>
                      <a:r>
                        <a:rPr lang="en-GB" baseline="0" dirty="0" smtClean="0"/>
                        <a:t> Frequency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Sample Space</a:t>
                      </a:r>
                      <a:r>
                        <a:rPr lang="en-GB" baseline="0" dirty="0" smtClean="0"/>
                        <a:t> Diagram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Probability</a:t>
                      </a:r>
                      <a:r>
                        <a:rPr lang="en-GB" baseline="0" dirty="0" smtClean="0"/>
                        <a:t> Tree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96">
                <a:tc>
                  <a:txBody>
                    <a:bodyPr/>
                    <a:lstStyle/>
                    <a:p>
                      <a:r>
                        <a:rPr lang="en-GB" dirty="0" smtClean="0"/>
                        <a:t>Combined</a:t>
                      </a:r>
                      <a:r>
                        <a:rPr lang="en-GB" baseline="0" dirty="0" smtClean="0"/>
                        <a:t> Events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5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6225"/>
              </p:ext>
            </p:extLst>
          </p:nvPr>
        </p:nvGraphicFramePr>
        <p:xfrm>
          <a:off x="155374" y="256997"/>
          <a:ext cx="8640960" cy="4510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150"/>
                <a:gridCol w="2245538"/>
                <a:gridCol w="1769212"/>
                <a:gridCol w="1749875"/>
                <a:gridCol w="1958185"/>
              </a:tblGrid>
              <a:tr h="36159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Grade  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D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C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B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omic Sans MS" pitchFamily="66" charset="0"/>
                        </a:rPr>
                        <a:t>A/A*</a:t>
                      </a:r>
                      <a:endParaRPr lang="en-GB" sz="1800" b="1" dirty="0">
                        <a:latin typeface="Comic Sans MS" pitchFamily="66" charset="0"/>
                      </a:endParaRPr>
                    </a:p>
                  </a:txBody>
                  <a:tcPr marT="45693" marB="45693"/>
                </a:tc>
              </a:tr>
              <a:tr h="388762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Probability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 marT="45693" marB="45693" vert="vert27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a probability of an event happening if I know the probability of all other events.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the expected number of successes from x trials if I know the probability of successes.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w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rite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the probability of an event happening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400" baseline="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k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now and can use the word </a:t>
                      </a:r>
                      <a:r>
                        <a:rPr lang="en-GB" sz="1400" b="1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OR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in probability.</a:t>
                      </a:r>
                      <a:endParaRPr lang="en-US" sz="1400" kern="1400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alculate probability from relative frequency. 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ompare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this with theoretical probability.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 can c</a:t>
                      </a:r>
                      <a:r>
                        <a:rPr lang="en-GB" sz="140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charset="0"/>
                        </a:rPr>
                        <a:t>omplete a sample space diagram listing all probabilities.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d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raw and use tree diagrams to work out probabilities of combined events. 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k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now how to use the words </a:t>
                      </a:r>
                      <a:r>
                        <a:rPr lang="en-GB" sz="1400" b="1" dirty="0" smtClean="0">
                          <a:latin typeface="Comic Sans MS" pitchFamily="66" charset="0"/>
                          <a:cs typeface="Arial" charset="0"/>
                        </a:rPr>
                        <a:t>OR AND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 in probability.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us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e and / or / tree diagrams to work out probabilities of specific outcomes of combined events.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omic Sans MS" pitchFamily="66" charset="0"/>
                          <a:cs typeface="Arial" charset="0"/>
                        </a:rPr>
                        <a:t> can u</a:t>
                      </a:r>
                      <a:r>
                        <a:rPr lang="en-GB" sz="1400" dirty="0" smtClean="0">
                          <a:latin typeface="Comic Sans MS" pitchFamily="66" charset="0"/>
                          <a:cs typeface="Arial" charset="0"/>
                        </a:rPr>
                        <a:t>se and / or / tree diagrams to work out probabilities of specific outcomes of combined events when the probability of the event changes depending on the previous outcome (without replacement). 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T="45693" marB="45693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17475" y="4725144"/>
            <a:ext cx="9001125" cy="802279"/>
            <a:chOff x="117475" y="3202785"/>
            <a:chExt cx="9001125" cy="802279"/>
          </a:xfrm>
        </p:grpSpPr>
        <p:pic>
          <p:nvPicPr>
            <p:cNvPr id="4" name="Picture 2" descr="http://t3.gstatic.com/images?q=tbn:ANd9GcSd0o3kWbE6mEOBTFDrppPjSOUPxWNbl1HHNdnYrLajan2QOLbAS0xeaufQ:www.blokeish.com/blog/wp-content/uploads/2009/12/stick-man-first-animation-pivot-alfie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36525" y="3202785"/>
              <a:ext cx="412751" cy="773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117475" y="4005064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08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23517"/>
              </p:ext>
            </p:extLst>
          </p:nvPr>
        </p:nvGraphicFramePr>
        <p:xfrm>
          <a:off x="251520" y="116631"/>
          <a:ext cx="8640960" cy="660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474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145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only red counters, blue counters, white counters and black counters in a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table shows the probability that a counter taken at random from the bag will be red or blue.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	  	 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 the probability that Tania takes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either a red counter or a blue counter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The number of white counters in the bag is the same as the number of black counters in the bag.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Tania takes at random a counter from the bag.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 the probability that Tania takes a white counter.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240 counters in the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number of red counters in the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71194"/>
              </p:ext>
            </p:extLst>
          </p:nvPr>
        </p:nvGraphicFramePr>
        <p:xfrm>
          <a:off x="1475656" y="155679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Colour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Probability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91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48425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64704"/>
            <a:ext cx="3604668" cy="267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764704"/>
            <a:ext cx="4176464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Josh plays a game with two sets of cards.</a:t>
            </a:r>
          </a:p>
          <a:p>
            <a:r>
              <a:rPr lang="en-GB" dirty="0"/>
              <a:t>Josh takes at random one card from each set.</a:t>
            </a:r>
          </a:p>
          <a:p>
            <a:r>
              <a:rPr lang="en-GB" dirty="0"/>
              <a:t>He adds the numbers on the two </a:t>
            </a:r>
            <a:r>
              <a:rPr lang="en-GB" dirty="0" smtClean="0"/>
              <a:t>cards to </a:t>
            </a:r>
            <a:r>
              <a:rPr lang="en-GB" dirty="0"/>
              <a:t>get the total score.</a:t>
            </a:r>
          </a:p>
          <a:p>
            <a:r>
              <a:rPr lang="en-GB" dirty="0"/>
              <a:t>Complete the table to show all the </a:t>
            </a:r>
          </a:p>
          <a:p>
            <a:r>
              <a:rPr lang="en-GB" dirty="0"/>
              <a:t>possible total scores. </a:t>
            </a: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is the probability that Josh's total score will </a:t>
            </a:r>
            <a:r>
              <a:rPr lang="en-GB" dirty="0" smtClean="0"/>
              <a:t> be </a:t>
            </a:r>
            <a:r>
              <a:rPr lang="en-GB" dirty="0"/>
              <a:t>greater than 12?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0788" y="4005064"/>
            <a:ext cx="4169204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Josh's </a:t>
            </a:r>
            <a:r>
              <a:rPr lang="en-GB" dirty="0"/>
              <a:t>year group are raising money for a sponsored skydive.</a:t>
            </a:r>
          </a:p>
          <a:p>
            <a:r>
              <a:rPr lang="en-GB" dirty="0"/>
              <a:t>60 students are each going to play Josh's card game once. </a:t>
            </a:r>
          </a:p>
          <a:p>
            <a:r>
              <a:rPr lang="en-GB" dirty="0"/>
              <a:t>Each student pays 50p to play the game.</a:t>
            </a:r>
          </a:p>
          <a:p>
            <a:r>
              <a:rPr lang="en-GB" dirty="0"/>
              <a:t>Josh pays £1.50 to any player getting a total of 8</a:t>
            </a:r>
          </a:p>
          <a:p>
            <a:r>
              <a:rPr lang="en-GB" dirty="0"/>
              <a:t>Show that Josh can expect to make a profit of £21 from his game.</a:t>
            </a:r>
          </a:p>
        </p:txBody>
      </p:sp>
    </p:spTree>
    <p:extLst>
      <p:ext uri="{BB962C8B-B14F-4D97-AF65-F5344CB8AC3E}">
        <p14:creationId xmlns:p14="http://schemas.microsoft.com/office/powerpoint/2010/main" val="140050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65571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Lorna carries out a survey about the number of times customers go to a shop.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She asks at random 100 customers how many times they went to the shop last month.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table shows Lorna's results.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of the 100 customers is chosen at random.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the probability that this customer went to the shop 5 or more times?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Last month the shop had a total of 1500 customers.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an estimate for the number of customers who went to the shop exactly 2 times last month.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8" y="1700808"/>
            <a:ext cx="781779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51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170644"/>
              </p:ext>
            </p:extLst>
          </p:nvPr>
        </p:nvGraphicFramePr>
        <p:xfrm>
          <a:off x="251520" y="188639"/>
          <a:ext cx="8712968" cy="642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4465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405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Carolyn has 20 biscuits in a tin.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She has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 plain biscuits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 chocolate biscuits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 ginger biscuits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Carolyn takes at random two biscuits from the tin.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probability that the two biscuits were not the same type.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93937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14" y="1109374"/>
            <a:ext cx="6496766" cy="491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5135" y="5033549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 out the probability that either event A will happen or event B will happen but not both.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550" y="760636"/>
            <a:ext cx="2583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Event A and event B are independent events.</a:t>
            </a:r>
          </a:p>
          <a:p>
            <a:endParaRPr lang="en-GB" dirty="0"/>
          </a:p>
          <a:p>
            <a:r>
              <a:rPr lang="en-GB" dirty="0"/>
              <a:t>The probability that event A will happen is 0.3</a:t>
            </a:r>
          </a:p>
          <a:p>
            <a:r>
              <a:rPr lang="en-GB" dirty="0"/>
              <a:t>The probability that event B will happen is 0.6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1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507374"/>
              </p:ext>
            </p:extLst>
          </p:nvPr>
        </p:nvGraphicFramePr>
        <p:xfrm>
          <a:off x="251520" y="188639"/>
          <a:ext cx="8712968" cy="6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960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161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Clive wants to estimate the number of bees in a beehive.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Clive catches 50 bees from the beehive.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marks each bee with a dye.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then lets the bees go.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next day, Clive catches 40 bees from the beehive.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 of these bees have been marked with the dye.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an estimate for the number of bees in the beehive.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7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1208</Words>
  <Application>Microsoft Office PowerPoint</Application>
  <PresentationFormat>On-screen Show (4:3)</PresentationFormat>
  <Paragraphs>220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9</cp:revision>
  <dcterms:created xsi:type="dcterms:W3CDTF">2013-10-12T12:02:33Z</dcterms:created>
  <dcterms:modified xsi:type="dcterms:W3CDTF">2014-11-15T13:52:48Z</dcterms:modified>
</cp:coreProperties>
</file>