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59" r:id="rId3"/>
    <p:sldId id="268" r:id="rId4"/>
    <p:sldId id="282" r:id="rId5"/>
    <p:sldId id="277" r:id="rId6"/>
    <p:sldId id="283" r:id="rId7"/>
    <p:sldId id="280" r:id="rId8"/>
    <p:sldId id="284" r:id="rId9"/>
    <p:sldId id="271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1596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E85C1-F582-463A-A684-D599CD5F6709}" type="datetimeFigureOut">
              <a:rPr lang="en-GB" smtClean="0"/>
              <a:t>21/07/2015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BB5535-EAFE-4B5B-98D7-DDCA71EDF0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371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EFD6BF9-A3FB-48A4-91FA-A68511F5CBF7}" type="slidenum">
              <a:rPr lang="en-GB" smtClean="0"/>
              <a:pPr eaLnBrk="1" hangingPunct="1"/>
              <a:t>1</a:t>
            </a:fld>
            <a:endParaRPr lang="en-GB" smtClean="0"/>
          </a:p>
        </p:txBody>
      </p:sp>
      <p:sp>
        <p:nvSpPr>
          <p:cNvPr id="20483" name="Rectangle 6"/>
          <p:cNvSpPr txBox="1">
            <a:spLocks noGrp="1" noChangeArrowheads="1"/>
          </p:cNvSpPr>
          <p:nvPr/>
        </p:nvSpPr>
        <p:spPr bwMode="auto">
          <a:xfrm>
            <a:off x="3885275" y="8684826"/>
            <a:ext cx="2971092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4BC8E9D0-BE0D-483E-8ACB-9A62A6488924}" type="slidenum">
              <a:rPr lang="en-GB" sz="1200"/>
              <a:pPr algn="r"/>
              <a:t>1</a:t>
            </a:fld>
            <a:endParaRPr lang="en-GB" sz="1200"/>
          </a:p>
        </p:txBody>
      </p:sp>
      <p:sp>
        <p:nvSpPr>
          <p:cNvPr id="2048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9663" y="812800"/>
            <a:ext cx="5343525" cy="4008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834" y="5078701"/>
            <a:ext cx="6048295" cy="481109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56626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5F9E2-7073-4E88-A40A-130504EDFBD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802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Dialogue</a:t>
            </a:r>
            <a:r>
              <a:rPr lang="en-GB" baseline="0" dirty="0" smtClean="0"/>
              <a:t> marking sheet.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5F9E2-7073-4E88-A40A-130504EDFBD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817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21/07/2015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593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21/07/2015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647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21/07/2015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20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21/07/2015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43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21/07/2015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263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21/07/2015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884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21/07/2015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432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21/07/2015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806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21/07/2015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959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21/07/2015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590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21/07/2015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27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BAA00-203D-4FBD-AC85-57C47A2F90A6}" type="datetimeFigureOut">
              <a:rPr lang="en-GB" smtClean="0"/>
              <a:t>21/07/2015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F8426-34B9-4FCA-B096-5F7CD0395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7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7086600" y="965200"/>
            <a:ext cx="1905000" cy="679450"/>
          </a:xfrm>
          <a:prstGeom prst="rect">
            <a:avLst/>
          </a:prstGeom>
          <a:solidFill>
            <a:srgbClr val="FFCC00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7086600" y="152400"/>
            <a:ext cx="1905000" cy="812800"/>
          </a:xfrm>
          <a:prstGeom prst="rect">
            <a:avLst/>
          </a:prstGeom>
          <a:solidFill>
            <a:srgbClr val="FFCC00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lIns="90000" tIns="53063" rIns="90000" bIns="45000"/>
          <a:lstStyle/>
          <a:p>
            <a:pPr algn="ctr" eaLnBrk="0">
              <a:lnSpc>
                <a:spcPct val="98000"/>
              </a:lnSpc>
              <a:tabLst>
                <a:tab pos="723900" algn="l"/>
                <a:tab pos="1447800" algn="l"/>
              </a:tabLst>
            </a:pPr>
            <a:r>
              <a:rPr lang="en-GB" sz="3200">
                <a:solidFill>
                  <a:srgbClr val="000000"/>
                </a:solidFill>
                <a:latin typeface="Calibri" pitchFamily="34" charset="0"/>
              </a:rPr>
              <a:t>RAG</a:t>
            </a: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152400" y="965200"/>
            <a:ext cx="7227888" cy="679450"/>
          </a:xfrm>
          <a:prstGeom prst="rect">
            <a:avLst/>
          </a:prstGeom>
          <a:solidFill>
            <a:srgbClr val="FFCC00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lIns="90000" tIns="50040" rIns="90000" bIns="45000"/>
          <a:lstStyle/>
          <a:p>
            <a:pPr eaLnBrk="0"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2400" b="1" i="1">
                <a:solidFill>
                  <a:srgbClr val="000000"/>
                </a:solidFill>
                <a:latin typeface="Calibri" pitchFamily="34" charset="0"/>
              </a:rPr>
              <a:t>Key Words: Reflect, Communicate, Explain, Justify</a:t>
            </a: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152400" y="152400"/>
            <a:ext cx="7227888" cy="812800"/>
          </a:xfrm>
          <a:prstGeom prst="rect">
            <a:avLst/>
          </a:prstGeom>
          <a:solidFill>
            <a:srgbClr val="FFCC00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lIns="90000" tIns="52056" rIns="90000" bIns="45000"/>
          <a:lstStyle/>
          <a:p>
            <a:pPr eaLnBrk="0"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2400" b="1" dirty="0">
                <a:solidFill>
                  <a:srgbClr val="000000"/>
                </a:solidFill>
              </a:rPr>
              <a:t>LO To assess </a:t>
            </a:r>
            <a:r>
              <a:rPr lang="en-GB" sz="2400" b="1" dirty="0" smtClean="0">
                <a:solidFill>
                  <a:srgbClr val="000000"/>
                </a:solidFill>
              </a:rPr>
              <a:t>my </a:t>
            </a:r>
            <a:r>
              <a:rPr lang="en-GB" sz="2400" b="1" dirty="0">
                <a:solidFill>
                  <a:srgbClr val="000000"/>
                </a:solidFill>
              </a:rPr>
              <a:t>understanding </a:t>
            </a:r>
            <a:r>
              <a:rPr lang="en-GB" sz="2400" b="1" dirty="0" smtClean="0">
                <a:solidFill>
                  <a:srgbClr val="000000"/>
                </a:solidFill>
              </a:rPr>
              <a:t>of place value.</a:t>
            </a:r>
            <a:endParaRPr lang="en-GB" sz="2400" dirty="0"/>
          </a:p>
        </p:txBody>
      </p:sp>
      <p:sp>
        <p:nvSpPr>
          <p:cNvPr id="3078" name="Rectangle 12"/>
          <p:cNvSpPr>
            <a:spLocks noChangeArrowheads="1"/>
          </p:cNvSpPr>
          <p:nvPr/>
        </p:nvSpPr>
        <p:spPr bwMode="auto">
          <a:xfrm>
            <a:off x="7380288" y="908050"/>
            <a:ext cx="1512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50040" rIns="90000" bIns="45000"/>
          <a:lstStyle/>
          <a:p>
            <a:pPr eaLnBrk="0">
              <a:lnSpc>
                <a:spcPct val="98000"/>
              </a:lnSpc>
              <a:tabLst>
                <a:tab pos="723900" algn="l"/>
                <a:tab pos="1447800" algn="l"/>
              </a:tabLst>
            </a:pPr>
            <a:fld id="{8A5BF150-B20C-4994-8877-A299422C4D69}" type="datetime5">
              <a:rPr lang="en-GB" sz="2000">
                <a:solidFill>
                  <a:srgbClr val="000000"/>
                </a:solidFill>
                <a:latin typeface="Calibri" pitchFamily="34" charset="0"/>
              </a:rPr>
              <a:pPr eaLnBrk="0">
                <a:lnSpc>
                  <a:spcPct val="98000"/>
                </a:lnSpc>
                <a:tabLst>
                  <a:tab pos="723900" algn="l"/>
                  <a:tab pos="1447800" algn="l"/>
                </a:tabLst>
              </a:pPr>
              <a:t>21-Jul-15</a:t>
            </a:fld>
            <a:endParaRPr lang="en-GB" sz="2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079" name="TextBox 10"/>
          <p:cNvSpPr txBox="1">
            <a:spLocks noChangeArrowheads="1"/>
          </p:cNvSpPr>
          <p:nvPr/>
        </p:nvSpPr>
        <p:spPr bwMode="auto">
          <a:xfrm>
            <a:off x="357188" y="2071688"/>
            <a:ext cx="8462962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800" u="sng" dirty="0"/>
              <a:t>Starter Activity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Complete the ‘Heard the Word </a:t>
            </a:r>
            <a:r>
              <a:rPr lang="en-GB" sz="2800" dirty="0" smtClean="0"/>
              <a:t>Grid.’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Are there any key </a:t>
            </a:r>
            <a:r>
              <a:rPr lang="en-GB" sz="2800" dirty="0" smtClean="0"/>
              <a:t>words or symbols </a:t>
            </a:r>
            <a:r>
              <a:rPr lang="en-GB" sz="2800" dirty="0"/>
              <a:t>that you have learnt or have a better understanding of </a:t>
            </a:r>
            <a:r>
              <a:rPr lang="en-GB" sz="2800" dirty="0" smtClean="0"/>
              <a:t>now than </a:t>
            </a:r>
            <a:r>
              <a:rPr lang="en-GB" sz="2800" dirty="0"/>
              <a:t>you did </a:t>
            </a:r>
            <a:r>
              <a:rPr lang="en-GB" sz="2800" dirty="0" smtClean="0"/>
              <a:t>at the start of this unit of work?</a:t>
            </a: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17297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/>
          <p:nvPr/>
        </p:nvSpPr>
        <p:spPr>
          <a:xfrm>
            <a:off x="215008" y="5085184"/>
            <a:ext cx="89289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smtClean="0"/>
              <a:t>Use the flight paths above to highlight the mathematical skills that you have now which you didn’t have at the start of the unit of work.</a:t>
            </a:r>
          </a:p>
          <a:p>
            <a:r>
              <a:rPr lang="en-GB" sz="2000" dirty="0" smtClean="0"/>
              <a:t>How much progress have you made? </a:t>
            </a:r>
          </a:p>
          <a:p>
            <a:r>
              <a:rPr lang="en-GB" sz="2000" dirty="0" smtClean="0"/>
              <a:t>What can you do to improve your skills as a learner in order to make even better progress?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89165"/>
              </p:ext>
            </p:extLst>
          </p:nvPr>
        </p:nvGraphicFramePr>
        <p:xfrm>
          <a:off x="192571" y="104945"/>
          <a:ext cx="8712970" cy="47306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590"/>
                <a:gridCol w="383590"/>
                <a:gridCol w="1589158"/>
                <a:gridCol w="1589158"/>
                <a:gridCol w="1589158"/>
                <a:gridCol w="1589158"/>
                <a:gridCol w="1589158"/>
              </a:tblGrid>
              <a:tr h="379215">
                <a:tc rowSpan="5"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Flight Path</a:t>
                      </a:r>
                      <a:endParaRPr lang="en-GB" sz="1800" dirty="0"/>
                    </a:p>
                  </a:txBody>
                  <a:tcPr marT="45702" marB="45702" vert="vert27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/>
                        <a:t>5</a:t>
                      </a:r>
                      <a:endParaRPr lang="en-GB" sz="1800" b="0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9215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/>
                        <a:t>4</a:t>
                      </a:r>
                      <a:endParaRPr lang="en-GB" sz="1800" b="0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noFill/>
                  </a:tcPr>
                </a:tc>
              </a:tr>
              <a:tr h="379215">
                <a:tc vMerge="1"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/>
                        <a:t>3</a:t>
                      </a:r>
                      <a:endParaRPr lang="en-GB" sz="1800" b="0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2" marB="45702"/>
                </a:tc>
              </a:tr>
              <a:tr h="379215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/>
                        <a:t>2</a:t>
                      </a:r>
                      <a:endParaRPr lang="en-GB" sz="1800" b="0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/>
                </a:tc>
              </a:tr>
              <a:tr h="379215">
                <a:tc vMerge="1"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/>
                        <a:t>1</a:t>
                      </a:r>
                      <a:endParaRPr lang="en-GB" sz="1800" b="0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2" marB="45702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/>
                </a:tc>
              </a:tr>
              <a:tr h="186462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Year 7 Autumn</a:t>
                      </a:r>
                      <a:r>
                        <a:rPr lang="en-GB" sz="1800" b="1" baseline="0" dirty="0" smtClean="0"/>
                        <a:t> 1</a:t>
                      </a:r>
                    </a:p>
                    <a:p>
                      <a:pPr algn="ctr"/>
                      <a:r>
                        <a:rPr lang="en-GB" sz="1800" b="1" baseline="0" dirty="0" smtClean="0"/>
                        <a:t>Number line – Place Value</a:t>
                      </a:r>
                      <a:endParaRPr lang="en-GB" sz="1800" b="1" dirty="0"/>
                    </a:p>
                  </a:txBody>
                  <a:tcPr marT="45702" marB="45702" vert="vert27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 can order numbers to 100 using terms such as greater, less than and in between.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 understand simple decimal notation.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aseline="0" dirty="0" smtClean="0">
                        <a:latin typeface="Calibri" panose="020F0502020204030204" pitchFamily="34" charset="0"/>
                      </a:endParaRP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 can order decimals to two or three places.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aseline="0" dirty="0" smtClean="0">
                        <a:latin typeface="Calibri" panose="020F0502020204030204" pitchFamily="34" charset="0"/>
                      </a:endParaRP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 can match terminating decimals to fractions.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aseline="0" dirty="0" smtClean="0">
                        <a:latin typeface="Calibri" panose="020F0502020204030204" pitchFamily="34" charset="0"/>
                      </a:endParaRP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 can recognise which fractions are terminating decimals and which are recurring and give reasons why.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aseline="0" dirty="0" smtClean="0">
                        <a:latin typeface="Calibri" panose="020F0502020204030204" pitchFamily="34" charset="0"/>
                      </a:endParaRPr>
                    </a:p>
                  </a:txBody>
                  <a:tcPr marT="45702" marB="4570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1095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519347"/>
              </p:ext>
            </p:extLst>
          </p:nvPr>
        </p:nvGraphicFramePr>
        <p:xfrm>
          <a:off x="179512" y="188640"/>
          <a:ext cx="8568952" cy="64807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3756"/>
                <a:gridCol w="4295196"/>
              </a:tblGrid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My teachers probing question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My answer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52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9242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What I will do to act upon my ‘Even Better If’’ comment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9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Strategy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Tick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strategy you will use.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Complete a mymaths lesson or booster pack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Use a revision guide or text book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Ask my teacher to explain during a lesson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Ask a peer to explain during a lesson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Ask someone at home to help 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Attend a revision session at school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Attend homework club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Something else (describe your strategy here)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834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-68263" y="79375"/>
            <a:ext cx="1349376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altLang="en-US">
              <a:latin typeface="Calibri" pitchFamily="34" charset="0"/>
            </a:endParaRPr>
          </a:p>
        </p:txBody>
      </p:sp>
      <p:graphicFrame>
        <p:nvGraphicFramePr>
          <p:cNvPr id="25957" name="Group 3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747291"/>
              </p:ext>
            </p:extLst>
          </p:nvPr>
        </p:nvGraphicFramePr>
        <p:xfrm>
          <a:off x="357188" y="214313"/>
          <a:ext cx="8358186" cy="6535079"/>
        </p:xfrm>
        <a:graphic>
          <a:graphicData uri="http://schemas.openxmlformats.org/drawingml/2006/table">
            <a:tbl>
              <a:tblPr/>
              <a:tblGrid>
                <a:gridCol w="1682629"/>
                <a:gridCol w="1053865"/>
                <a:gridCol w="1215501"/>
                <a:gridCol w="4406191"/>
              </a:tblGrid>
              <a:tr h="14144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Key Words / symbols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Never heard before?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Heard of but not sure what it means? 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Know what it means and can explain it in context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Jot down your ideas here...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7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Integer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74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&lt;</a:t>
                      </a:r>
                      <a:endParaRPr lang="en-GB" sz="3600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74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&gt;</a:t>
                      </a:r>
                      <a:endParaRPr lang="en-GB" sz="3600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74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=</a:t>
                      </a:r>
                      <a:endParaRPr lang="en-GB" sz="3600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74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≠</a:t>
                      </a:r>
                      <a:endParaRPr lang="en-GB" sz="3600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74">
                <a:tc>
                  <a:txBody>
                    <a:bodyPr/>
                    <a:lstStyle/>
                    <a:p>
                      <a:r>
                        <a:rPr lang="en-GB" dirty="0" smtClean="0"/>
                        <a:t>Numerator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74">
                <a:tc>
                  <a:txBody>
                    <a:bodyPr/>
                    <a:lstStyle/>
                    <a:p>
                      <a:r>
                        <a:rPr lang="en-GB" dirty="0" smtClean="0"/>
                        <a:t>Denominator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74">
                <a:tc>
                  <a:txBody>
                    <a:bodyPr/>
                    <a:lstStyle/>
                    <a:p>
                      <a:r>
                        <a:rPr lang="en-GB" dirty="0" smtClean="0"/>
                        <a:t>Equivalent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98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171574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0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1171575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195845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92496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760321"/>
              </p:ext>
            </p:extLst>
          </p:nvPr>
        </p:nvGraphicFramePr>
        <p:xfrm>
          <a:off x="179512" y="764704"/>
          <a:ext cx="8712970" cy="53402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590"/>
                <a:gridCol w="383590"/>
                <a:gridCol w="1589158"/>
                <a:gridCol w="1589158"/>
                <a:gridCol w="1589158"/>
                <a:gridCol w="1589158"/>
                <a:gridCol w="1589158"/>
              </a:tblGrid>
              <a:tr h="379215">
                <a:tc rowSpan="5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Flight Path</a:t>
                      </a:r>
                      <a:endParaRPr lang="en-GB" dirty="0"/>
                    </a:p>
                  </a:txBody>
                  <a:tcPr marT="45702" marB="45702" vert="vert27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0" dirty="0" smtClean="0"/>
                        <a:t>5</a:t>
                      </a:r>
                      <a:endParaRPr lang="en-GB" b="0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9215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0" dirty="0" smtClean="0"/>
                        <a:t>4</a:t>
                      </a:r>
                      <a:endParaRPr lang="en-GB" b="0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noFill/>
                  </a:tcPr>
                </a:tc>
              </a:tr>
              <a:tr h="379215">
                <a:tc vMerge="1"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/>
                        <a:t>3</a:t>
                      </a:r>
                      <a:endParaRPr lang="en-GB" sz="1800" b="0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2" marB="45702"/>
                </a:tc>
              </a:tr>
              <a:tr h="379215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0" dirty="0" smtClean="0"/>
                        <a:t>2</a:t>
                      </a:r>
                      <a:endParaRPr lang="en-GB" b="0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/>
                </a:tc>
              </a:tr>
              <a:tr h="379215">
                <a:tc vMerge="1"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 smtClean="0"/>
                        <a:t>1</a:t>
                      </a:r>
                      <a:endParaRPr lang="en-GB" sz="1800" b="0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2" marB="45702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/>
                </a:tc>
              </a:tr>
              <a:tr h="1864620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Year 7 Autumn</a:t>
                      </a:r>
                      <a:r>
                        <a:rPr lang="en-GB" sz="2400" b="1" baseline="0" dirty="0" smtClean="0"/>
                        <a:t> 1</a:t>
                      </a:r>
                    </a:p>
                    <a:p>
                      <a:pPr algn="ctr"/>
                      <a:r>
                        <a:rPr lang="en-GB" sz="2400" b="1" baseline="0" dirty="0" smtClean="0"/>
                        <a:t>Number line – Place Value</a:t>
                      </a:r>
                      <a:endParaRPr lang="en-GB" sz="2400" b="1" dirty="0"/>
                    </a:p>
                  </a:txBody>
                  <a:tcPr marT="45702" marB="45702" vert="vert27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 can order numbers to 100 using terms such as greater, less than and in between.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 understand simple decimal notation.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aseline="0" dirty="0" smtClean="0">
                        <a:latin typeface="Calibri" panose="020F0502020204030204" pitchFamily="34" charset="0"/>
                      </a:endParaRP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 can order decimals to two or three places.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aseline="0" dirty="0" smtClean="0">
                        <a:latin typeface="Calibri" panose="020F0502020204030204" pitchFamily="34" charset="0"/>
                      </a:endParaRP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 can match terminating decimals to fractions.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aseline="0" dirty="0" smtClean="0">
                        <a:latin typeface="Calibri" panose="020F0502020204030204" pitchFamily="34" charset="0"/>
                      </a:endParaRP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 can recognise which fractions are terminating decimals and which are recurring and give reasons why.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aseline="0" dirty="0" smtClean="0">
                        <a:latin typeface="Calibri" panose="020F0502020204030204" pitchFamily="34" charset="0"/>
                      </a:endParaRPr>
                    </a:p>
                  </a:txBody>
                  <a:tcPr marT="45702" marB="4570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553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741491"/>
              </p:ext>
            </p:extLst>
          </p:nvPr>
        </p:nvGraphicFramePr>
        <p:xfrm>
          <a:off x="179513" y="116630"/>
          <a:ext cx="8640959" cy="6654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367"/>
                <a:gridCol w="7712592"/>
              </a:tblGrid>
              <a:tr h="2184243">
                <a:tc>
                  <a:txBody>
                    <a:bodyPr/>
                    <a:lstStyle/>
                    <a:p>
                      <a:pPr algn="ctr"/>
                      <a:r>
                        <a:rPr lang="en-GB" sz="1800" b="1" baseline="0" dirty="0" smtClean="0">
                          <a:solidFill>
                            <a:schemeClr val="tx1"/>
                          </a:solidFill>
                        </a:rPr>
                        <a:t>Fluency</a:t>
                      </a:r>
                      <a:endParaRPr lang="en-GB" sz="18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Place the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</a:rPr>
                        <a:t>se numbers in order from smallest to biggest using the number line below</a:t>
                      </a:r>
                    </a:p>
                    <a:p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</a:rPr>
                        <a:t>23,    91,    34,    17,     56,    88.</a:t>
                      </a:r>
                      <a:endParaRPr lang="en-GB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84243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Problem</a:t>
                      </a:r>
                      <a:r>
                        <a:rPr lang="en-GB" sz="1800" b="1" baseline="0" dirty="0" smtClean="0">
                          <a:solidFill>
                            <a:schemeClr val="tx1"/>
                          </a:solidFill>
                        </a:rPr>
                        <a:t> Solving</a:t>
                      </a:r>
                      <a:endParaRPr lang="en-GB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Holly made a number using these digit cards.</a:t>
                      </a:r>
                    </a:p>
                    <a:p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hundreds digit is greater than 4</a:t>
                      </a:r>
                    </a:p>
                    <a:p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Holly’s number is odd.</a:t>
                      </a:r>
                    </a:p>
                    <a:p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is the biggest number that Holly could have made?</a:t>
                      </a:r>
                    </a:p>
                    <a:p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84243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Reasoning</a:t>
                      </a:r>
                      <a:endParaRPr lang="en-GB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Tom says that any number with 9 tens is going to be bigger than any number with 6 tens.  </a:t>
                      </a:r>
                    </a:p>
                    <a:p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 Tom right? </a:t>
                      </a:r>
                    </a:p>
                    <a:p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Explain your answer.</a:t>
                      </a:r>
                    </a:p>
                    <a:p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1187624" y="1484784"/>
            <a:ext cx="7416824" cy="792088"/>
            <a:chOff x="1187624" y="1554759"/>
            <a:chExt cx="7618746" cy="104322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7624" y="1628800"/>
              <a:ext cx="7618746" cy="969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 flipH="1">
              <a:off x="1368248" y="1592372"/>
              <a:ext cx="21602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</a:t>
              </a:r>
              <a:endParaRPr lang="en-GB" dirty="0"/>
            </a:p>
          </p:txBody>
        </p:sp>
        <p:sp>
          <p:nvSpPr>
            <p:cNvPr id="7" name="TextBox 6"/>
            <p:cNvSpPr txBox="1"/>
            <p:nvPr/>
          </p:nvSpPr>
          <p:spPr>
            <a:xfrm flipH="1">
              <a:off x="2028392" y="1566210"/>
              <a:ext cx="432048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10</a:t>
              </a:r>
              <a:endParaRPr lang="en-GB" dirty="0"/>
            </a:p>
          </p:txBody>
        </p:sp>
        <p:sp>
          <p:nvSpPr>
            <p:cNvPr id="8" name="TextBox 7"/>
            <p:cNvSpPr txBox="1"/>
            <p:nvPr/>
          </p:nvSpPr>
          <p:spPr>
            <a:xfrm flipH="1">
              <a:off x="2698268" y="1566210"/>
              <a:ext cx="432048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2</a:t>
              </a:r>
              <a:r>
                <a:rPr lang="en-GB" dirty="0" smtClean="0"/>
                <a:t>0</a:t>
              </a:r>
              <a:endParaRPr lang="en-GB" dirty="0"/>
            </a:p>
          </p:txBody>
        </p:sp>
        <p:sp>
          <p:nvSpPr>
            <p:cNvPr id="9" name="TextBox 8"/>
            <p:cNvSpPr txBox="1"/>
            <p:nvPr/>
          </p:nvSpPr>
          <p:spPr>
            <a:xfrm flipH="1">
              <a:off x="3444008" y="1566210"/>
              <a:ext cx="432048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3</a:t>
              </a:r>
              <a:r>
                <a:rPr lang="en-GB" dirty="0" smtClean="0"/>
                <a:t>0</a:t>
              </a:r>
              <a:endParaRPr lang="en-GB" dirty="0"/>
            </a:p>
          </p:txBody>
        </p:sp>
        <p:sp>
          <p:nvSpPr>
            <p:cNvPr id="10" name="TextBox 9"/>
            <p:cNvSpPr txBox="1"/>
            <p:nvPr/>
          </p:nvSpPr>
          <p:spPr>
            <a:xfrm flipH="1">
              <a:off x="4121594" y="1568025"/>
              <a:ext cx="432048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4</a:t>
              </a:r>
              <a:r>
                <a:rPr lang="en-GB" dirty="0" smtClean="0"/>
                <a:t>0</a:t>
              </a:r>
              <a:endParaRPr lang="en-GB" dirty="0"/>
            </a:p>
          </p:txBody>
        </p:sp>
        <p:sp>
          <p:nvSpPr>
            <p:cNvPr id="11" name="TextBox 10"/>
            <p:cNvSpPr txBox="1"/>
            <p:nvPr/>
          </p:nvSpPr>
          <p:spPr>
            <a:xfrm flipH="1">
              <a:off x="4750450" y="1565081"/>
              <a:ext cx="432048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5</a:t>
              </a:r>
              <a:r>
                <a:rPr lang="en-GB" dirty="0" smtClean="0"/>
                <a:t>0</a:t>
              </a:r>
              <a:endParaRPr lang="en-GB" dirty="0"/>
            </a:p>
          </p:txBody>
        </p:sp>
        <p:sp>
          <p:nvSpPr>
            <p:cNvPr id="12" name="TextBox 11"/>
            <p:cNvSpPr txBox="1"/>
            <p:nvPr/>
          </p:nvSpPr>
          <p:spPr>
            <a:xfrm flipH="1">
              <a:off x="5463978" y="1561529"/>
              <a:ext cx="432048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6</a:t>
              </a:r>
              <a:r>
                <a:rPr lang="en-GB" dirty="0" smtClean="0"/>
                <a:t>0</a:t>
              </a:r>
              <a:endParaRPr lang="en-GB" dirty="0"/>
            </a:p>
          </p:txBody>
        </p:sp>
        <p:sp>
          <p:nvSpPr>
            <p:cNvPr id="13" name="TextBox 12"/>
            <p:cNvSpPr txBox="1"/>
            <p:nvPr/>
          </p:nvSpPr>
          <p:spPr>
            <a:xfrm flipH="1">
              <a:off x="6113274" y="1568025"/>
              <a:ext cx="432048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7</a:t>
              </a:r>
              <a:r>
                <a:rPr lang="en-GB" dirty="0" smtClean="0"/>
                <a:t>0</a:t>
              </a:r>
              <a:endParaRPr lang="en-GB" dirty="0"/>
            </a:p>
          </p:txBody>
        </p:sp>
        <p:sp>
          <p:nvSpPr>
            <p:cNvPr id="14" name="TextBox 13"/>
            <p:cNvSpPr txBox="1"/>
            <p:nvPr/>
          </p:nvSpPr>
          <p:spPr>
            <a:xfrm flipH="1">
              <a:off x="6845160" y="1556455"/>
              <a:ext cx="432048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8</a:t>
              </a:r>
              <a:r>
                <a:rPr lang="en-GB" dirty="0" smtClean="0"/>
                <a:t>0</a:t>
              </a:r>
              <a:endParaRPr lang="en-GB" dirty="0"/>
            </a:p>
          </p:txBody>
        </p:sp>
        <p:sp>
          <p:nvSpPr>
            <p:cNvPr id="15" name="TextBox 14"/>
            <p:cNvSpPr txBox="1"/>
            <p:nvPr/>
          </p:nvSpPr>
          <p:spPr>
            <a:xfrm flipH="1">
              <a:off x="7535164" y="1554759"/>
              <a:ext cx="432048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9</a:t>
              </a:r>
              <a:r>
                <a:rPr lang="en-GB" dirty="0" smtClean="0"/>
                <a:t>0</a:t>
              </a:r>
              <a:endParaRPr lang="en-GB" dirty="0"/>
            </a:p>
          </p:txBody>
        </p:sp>
        <p:sp>
          <p:nvSpPr>
            <p:cNvPr id="16" name="TextBox 15"/>
            <p:cNvSpPr txBox="1"/>
            <p:nvPr/>
          </p:nvSpPr>
          <p:spPr>
            <a:xfrm flipH="1">
              <a:off x="8161305" y="1561529"/>
              <a:ext cx="591391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100</a:t>
              </a:r>
              <a:endParaRPr lang="en-GB" dirty="0"/>
            </a:p>
          </p:txBody>
        </p:sp>
      </p:grp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961303"/>
              </p:ext>
            </p:extLst>
          </p:nvPr>
        </p:nvGraphicFramePr>
        <p:xfrm>
          <a:off x="1187624" y="2780928"/>
          <a:ext cx="2304256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576064"/>
                <a:gridCol w="576064"/>
                <a:gridCol w="576064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362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879260"/>
              </p:ext>
            </p:extLst>
          </p:nvPr>
        </p:nvGraphicFramePr>
        <p:xfrm>
          <a:off x="179513" y="116630"/>
          <a:ext cx="8640959" cy="6552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367"/>
                <a:gridCol w="7712592"/>
              </a:tblGrid>
              <a:tr h="2184243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Fluency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Place these numbers in order from smallest to biggest using the number line below:-</a:t>
                      </a:r>
                    </a:p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0.3      0.9     0.7    0.25</a:t>
                      </a:r>
                    </a:p>
                    <a:p>
                      <a:endParaRPr lang="en-GB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84243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Problem Solving</a:t>
                      </a:r>
                      <a:endParaRPr lang="en-GB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Here are 3 digit cards and a decimal point.</a:t>
                      </a:r>
                    </a:p>
                    <a:p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How many 2 digit numbers that are less than 3 is it possible to make using these cards? You can use each card more than once.</a:t>
                      </a:r>
                    </a:p>
                    <a:p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84243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Reasoning</a:t>
                      </a:r>
                      <a:endParaRPr lang="en-GB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Emma says that 3.60 is more than 3.6</a:t>
                      </a:r>
                    </a:p>
                    <a:p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 Emma correct?</a:t>
                      </a:r>
                    </a:p>
                    <a:p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Explain your answer.</a:t>
                      </a:r>
                    </a:p>
                    <a:p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218735"/>
              </p:ext>
            </p:extLst>
          </p:nvPr>
        </p:nvGraphicFramePr>
        <p:xfrm>
          <a:off x="1351974" y="2780928"/>
          <a:ext cx="2304256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576064"/>
                <a:gridCol w="576064"/>
                <a:gridCol w="576064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1187624" y="1196752"/>
            <a:ext cx="7564760" cy="1087806"/>
            <a:chOff x="1313618" y="1052736"/>
            <a:chExt cx="7564760" cy="1087806"/>
          </a:xfrm>
        </p:grpSpPr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13618" y="1178231"/>
              <a:ext cx="7564760" cy="962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8356998" y="1052736"/>
              <a:ext cx="50405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</a:t>
              </a:r>
              <a:endParaRPr lang="en-GB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43970" y="1052736"/>
              <a:ext cx="50405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0.5</a:t>
              </a:r>
              <a:endParaRPr lang="en-GB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475656" y="1052736"/>
              <a:ext cx="50405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600376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503395"/>
              </p:ext>
            </p:extLst>
          </p:nvPr>
        </p:nvGraphicFramePr>
        <p:xfrm>
          <a:off x="179513" y="116630"/>
          <a:ext cx="8640959" cy="6552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367"/>
                <a:gridCol w="7712592"/>
              </a:tblGrid>
              <a:tr h="2184243">
                <a:tc>
                  <a:txBody>
                    <a:bodyPr/>
                    <a:lstStyle/>
                    <a:p>
                      <a:pPr algn="ctr"/>
                      <a:r>
                        <a:rPr lang="en-GB" sz="18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Fluency</a:t>
                      </a:r>
                      <a:endParaRPr lang="en-GB" sz="1800" b="1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Put these decimals in order from largest to smallest: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6.615,     6.67,     6.111,     6.606,     6.06</a:t>
                      </a:r>
                    </a:p>
                    <a:p>
                      <a:endParaRPr lang="en-GB" sz="16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84243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Problem</a:t>
                      </a:r>
                      <a:r>
                        <a:rPr lang="en-GB" sz="18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Solving</a:t>
                      </a:r>
                      <a:endParaRPr lang="en-GB" sz="18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endParaRPr lang="en-GB" sz="18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Last year, Bill weighed 85.7 kg. This year Bill weighs 85.12kg. </a:t>
                      </a:r>
                    </a:p>
                    <a:p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Describe how Bill’s weight has changed.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84243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Reasoning</a:t>
                      </a:r>
                      <a:endParaRPr lang="en-GB" sz="18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Convince me that 0.36 is greater than 0.351</a:t>
                      </a:r>
                    </a:p>
                    <a:p>
                      <a:endParaRPr lang="en-GB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2532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74640863"/>
                  </p:ext>
                </p:extLst>
              </p:nvPr>
            </p:nvGraphicFramePr>
            <p:xfrm>
              <a:off x="179513" y="116630"/>
              <a:ext cx="8640959" cy="655272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28367"/>
                    <a:gridCol w="7712592"/>
                  </a:tblGrid>
                  <a:tr h="21842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baseline="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Fluency</a:t>
                          </a:r>
                          <a:endParaRPr lang="en-GB" sz="1800" b="1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b="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Write the following fractions as decimals:-</a:t>
                          </a:r>
                        </a:p>
                        <a:p>
                          <a:endParaRPr lang="en-GB" sz="1600" b="0" dirty="0" smtClean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  <a:p>
                          <a:r>
                            <a:rPr lang="en-GB" sz="1600" b="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b="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     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GB" sz="24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b="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    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en-GB" sz="24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b="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       2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4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           Show your working</a:t>
                          </a:r>
                          <a:r>
                            <a:rPr lang="en-GB" sz="1600" b="0" baseline="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out.</a:t>
                          </a:r>
                          <a:endParaRPr lang="en-GB" sz="1600" b="0" dirty="0" smtClean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1842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Problem</a:t>
                          </a:r>
                          <a:r>
                            <a:rPr lang="en-GB" sz="1800" b="1" baseline="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Solving</a:t>
                          </a:r>
                          <a:endParaRPr lang="en-GB" sz="1800" b="1" dirty="0" smtClean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  <a:p>
                          <a:pPr algn="ctr"/>
                          <a:endParaRPr lang="en-GB" sz="1600" b="1" dirty="0" smtClean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Write numbers in the boxes so that the fractions are in size order. </a:t>
                          </a:r>
                          <a:endParaRPr lang="en-GB" sz="1600" b="0" i="0" u="none" strike="noStrike" kern="1200" baseline="0" dirty="0" smtClean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1842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Reasoning</a:t>
                          </a:r>
                          <a:endParaRPr lang="en-GB" sz="1800" b="1" dirty="0" smtClean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Convince me that</a:t>
                          </a:r>
                        </a:p>
                        <a:p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12</m:t>
                                  </m:r>
                                </m:num>
                                <m:den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GB" sz="2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2400" b="0" i="0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  </m:t>
                              </m:r>
                              <m:r>
                                <a:rPr kumimoji="0" lang="en-GB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&lt;   </m:t>
                              </m:r>
                              <m:f>
                                <m:fPr>
                                  <m:ctrlPr>
                                    <a:rPr kumimoji="0" lang="en-GB" sz="24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4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kumimoji="0" lang="en-GB" sz="24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GB" sz="1600" b="0" i="0" u="none" strike="noStrike" kern="1200" baseline="0" dirty="0" smtClean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74640863"/>
                  </p:ext>
                </p:extLst>
              </p:nvPr>
            </p:nvGraphicFramePr>
            <p:xfrm>
              <a:off x="179513" y="116630"/>
              <a:ext cx="8640959" cy="655272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28367"/>
                    <a:gridCol w="7712592"/>
                  </a:tblGrid>
                  <a:tr h="21842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baseline="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Fluency</a:t>
                          </a:r>
                          <a:endParaRPr lang="en-GB" sz="1800" b="1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2006" t="-838" b="-200559"/>
                          </a:stretch>
                        </a:blipFill>
                      </a:tcPr>
                    </a:tc>
                  </a:tr>
                  <a:tr h="21842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Problem</a:t>
                          </a:r>
                          <a:r>
                            <a:rPr lang="en-GB" sz="1800" b="1" baseline="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Solving</a:t>
                          </a:r>
                          <a:endParaRPr lang="en-GB" sz="1800" b="1" dirty="0" smtClean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  <a:p>
                          <a:pPr algn="ctr"/>
                          <a:endParaRPr lang="en-GB" sz="1600" b="1" dirty="0" smtClean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Write numbers in the boxes so that the fractions are in size order. </a:t>
                          </a:r>
                          <a:endParaRPr lang="en-GB" sz="1600" b="0" i="0" u="none" strike="noStrike" kern="1200" baseline="0" dirty="0" smtClean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1842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Reasoning</a:t>
                          </a:r>
                          <a:endParaRPr lang="en-GB" sz="1800" b="1" dirty="0" smtClean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2006" t="-201117" b="-27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39557" t="23917" r="37986" b="60520"/>
          <a:stretch/>
        </p:blipFill>
        <p:spPr>
          <a:xfrm>
            <a:off x="2771800" y="2708920"/>
            <a:ext cx="4248472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603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69473907"/>
                  </p:ext>
                </p:extLst>
              </p:nvPr>
            </p:nvGraphicFramePr>
            <p:xfrm>
              <a:off x="179513" y="116630"/>
              <a:ext cx="8640959" cy="655272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28367"/>
                    <a:gridCol w="7712592"/>
                  </a:tblGrid>
                  <a:tr h="21842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baseline="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Fluency</a:t>
                          </a:r>
                          <a:endParaRPr lang="en-GB" sz="1800" b="1" baseline="0" dirty="0" smtClean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Circle any fractions that are recurring decimals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6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kumimoji="0" lang="en-GB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GB" sz="20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   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20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0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kumimoji="0" lang="en-GB" sz="20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11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GB" sz="20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   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20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0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kumimoji="0" lang="en-GB" sz="20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30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GB" sz="20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    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20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0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kumimoji="0" lang="en-GB" sz="20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25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GB" sz="20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    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20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0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21</m:t>
                                  </m:r>
                                </m:num>
                                <m:den>
                                  <m:r>
                                    <a:rPr kumimoji="0" lang="en-GB" sz="20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56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GB" sz="2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   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6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1842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Problem</a:t>
                          </a:r>
                          <a:r>
                            <a:rPr lang="en-GB" sz="1800" b="1" baseline="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Solving</a:t>
                          </a:r>
                          <a:endParaRPr lang="en-GB" sz="1800" b="1" dirty="0" smtClean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  <a:p>
                          <a:pPr algn="ctr"/>
                          <a:endParaRPr lang="en-GB" sz="1800" b="1" dirty="0" smtClean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  <a:p>
                          <a:pPr algn="ctr"/>
                          <a:endParaRPr lang="en-GB" sz="1800" b="1" dirty="0" smtClean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The number 2.525252525252.... can be written as a fraction. </a:t>
                          </a:r>
                        </a:p>
                        <a:p>
                          <a:r>
                            <a:rPr lang="en-GB" sz="16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What is the sum of the denominator and numerator?</a:t>
                          </a:r>
                        </a:p>
                        <a:p>
                          <a:endParaRPr lang="en-GB" sz="1600" b="0" i="0" u="none" strike="noStrike" kern="1200" baseline="0" dirty="0" smtClean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1842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Reasoning</a:t>
                          </a:r>
                          <a:endParaRPr lang="en-GB" sz="1800" b="1" dirty="0" smtClean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  <a:p>
                          <a:pPr algn="ctr"/>
                          <a:endParaRPr lang="en-GB" sz="1800" b="1" dirty="0" smtClean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How can you tell that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kumimoji="0" lang="en-GB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GB" sz="16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will terminate and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0" lang="en-GB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GB" sz="20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kumimoji="0" lang="en-GB" sz="16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will recur without converting them into decimals?</a:t>
                          </a:r>
                        </a:p>
                        <a:p>
                          <a:endParaRPr lang="en-GB" sz="1600" b="0" i="0" u="none" strike="noStrike" kern="1200" baseline="0" dirty="0" smtClean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69473907"/>
                  </p:ext>
                </p:extLst>
              </p:nvPr>
            </p:nvGraphicFramePr>
            <p:xfrm>
              <a:off x="179513" y="116630"/>
              <a:ext cx="8640959" cy="655272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28367"/>
                    <a:gridCol w="7712592"/>
                  </a:tblGrid>
                  <a:tr h="21842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baseline="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Fluency</a:t>
                          </a:r>
                          <a:endParaRPr lang="en-GB" sz="1800" b="1" baseline="0" dirty="0" smtClean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2006" t="-838" b="-200559"/>
                          </a:stretch>
                        </a:blipFill>
                      </a:tcPr>
                    </a:tc>
                  </a:tr>
                  <a:tr h="21842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Problem</a:t>
                          </a:r>
                          <a:r>
                            <a:rPr lang="en-GB" sz="1800" b="1" baseline="0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Solving</a:t>
                          </a:r>
                          <a:endParaRPr lang="en-GB" sz="1800" b="1" dirty="0" smtClean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  <a:p>
                          <a:pPr algn="ctr"/>
                          <a:endParaRPr lang="en-GB" sz="1800" b="1" dirty="0" smtClean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  <a:p>
                          <a:pPr algn="ctr"/>
                          <a:endParaRPr lang="en-GB" sz="1800" b="1" dirty="0" smtClean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The number 2.525252525252.... can be written as a fraction. </a:t>
                          </a:r>
                        </a:p>
                        <a:p>
                          <a:r>
                            <a:rPr lang="en-GB" sz="16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What is the sum of the denominator and numerator?</a:t>
                          </a:r>
                        </a:p>
                        <a:p>
                          <a:endParaRPr lang="en-GB" sz="1600" b="0" i="0" u="none" strike="noStrike" kern="1200" baseline="0" dirty="0" smtClean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1842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Reasoning</a:t>
                          </a:r>
                          <a:endParaRPr lang="en-GB" sz="1800" b="1" dirty="0" smtClean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  <a:p>
                          <a:pPr algn="ctr"/>
                          <a:endParaRPr lang="en-GB" sz="1800" b="1" dirty="0" smtClean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2006" t="-201117" b="-27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85895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31917"/>
              </p:ext>
            </p:extLst>
          </p:nvPr>
        </p:nvGraphicFramePr>
        <p:xfrm>
          <a:off x="179512" y="116632"/>
          <a:ext cx="8712970" cy="6645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5"/>
                <a:gridCol w="4356485"/>
              </a:tblGrid>
              <a:tr h="893764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 space below to set yourself a question similar to the ones you were able to answer confidently.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 space below to answer the question that you have set yourself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6548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 question…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answer…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6548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 question…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answer…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22863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831</Words>
  <Application>Microsoft Office PowerPoint</Application>
  <PresentationFormat>On-screen Show (4:3)</PresentationFormat>
  <Paragraphs>172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Longhill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Hindle</dc:creator>
  <cp:lastModifiedBy>zeb1</cp:lastModifiedBy>
  <cp:revision>46</cp:revision>
  <dcterms:created xsi:type="dcterms:W3CDTF">2014-09-15T15:07:27Z</dcterms:created>
  <dcterms:modified xsi:type="dcterms:W3CDTF">2015-07-21T18:56:16Z</dcterms:modified>
</cp:coreProperties>
</file>