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317" r:id="rId3"/>
    <p:sldId id="315" r:id="rId4"/>
    <p:sldId id="319" r:id="rId5"/>
    <p:sldId id="320" r:id="rId6"/>
    <p:sldId id="321" r:id="rId7"/>
    <p:sldId id="322" r:id="rId8"/>
    <p:sldId id="323" r:id="rId9"/>
    <p:sldId id="324" r:id="rId10"/>
    <p:sldId id="329" r:id="rId11"/>
    <p:sldId id="326" r:id="rId12"/>
    <p:sldId id="327" r:id="rId13"/>
    <p:sldId id="328" r:id="rId14"/>
    <p:sldId id="331" r:id="rId15"/>
    <p:sldId id="334" r:id="rId16"/>
    <p:sldId id="33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67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C8BC3-7619-4DBA-B552-2933CDD6702D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5F9E2-7073-4E88-A40A-130504EDF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1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95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Dialogue</a:t>
            </a:r>
            <a:r>
              <a:rPr lang="en-GB" baseline="0" dirty="0" smtClean="0"/>
              <a:t> marking sheet. Print slides 15-16 two to a page on coloured paper.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65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4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8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1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4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4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57B6-5A0F-489C-93E4-05BD72A4696A}" type="datetimeFigureOut">
              <a:rPr lang="en-GB" smtClean="0"/>
              <a:t>15/03/2014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5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 smtClean="0">
                <a:solidFill>
                  <a:srgbClr val="000000"/>
                </a:solidFill>
              </a:rPr>
              <a:t>Learning Objective: </a:t>
            </a:r>
            <a:r>
              <a:rPr lang="en-GB" sz="2400" b="1" dirty="0">
                <a:solidFill>
                  <a:srgbClr val="000000"/>
                </a:solidFill>
              </a:rPr>
              <a:t>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of </a:t>
            </a:r>
            <a:r>
              <a:rPr lang="en-GB" sz="2400" b="1" dirty="0" smtClean="0">
                <a:solidFill>
                  <a:srgbClr val="000000"/>
                </a:solidFill>
              </a:rPr>
              <a:t>solving equations.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15-Mar-14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Grid’ and compare it to the one you completed at the start of </a:t>
            </a:r>
            <a:r>
              <a:rPr lang="en-GB" sz="2800" dirty="0" smtClean="0"/>
              <a:t>this unit of work.</a:t>
            </a:r>
            <a:endParaRPr lang="en-GB" sz="2800" dirty="0"/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words that you have learnt or have a better understanding of than you did before?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551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08799"/>
              </p:ext>
            </p:extLst>
          </p:nvPr>
        </p:nvGraphicFramePr>
        <p:xfrm>
          <a:off x="251520" y="188640"/>
          <a:ext cx="8496944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672408"/>
                <a:gridCol w="4104456"/>
              </a:tblGrid>
              <a:tr h="98876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973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6c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Explain the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method that</a:t>
                      </a:r>
                      <a:r>
                        <a:rPr lang="en-GB" sz="1800" baseline="0" dirty="0" smtClean="0"/>
                        <a:t> you would use to </a:t>
                      </a:r>
                      <a:r>
                        <a:rPr lang="en-GB" sz="1800" dirty="0" smtClean="0"/>
                        <a:t>solve the</a:t>
                      </a:r>
                      <a:r>
                        <a:rPr lang="en-GB" sz="1800" baseline="0" dirty="0" smtClean="0"/>
                        <a:t> equation below</a:t>
                      </a:r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dirty="0" smtClean="0"/>
                        <a:t>8x - 3 = 5x +</a:t>
                      </a:r>
                      <a:r>
                        <a:rPr lang="en-GB" sz="1800" baseline="0" dirty="0" smtClean="0"/>
                        <a:t> 9</a:t>
                      </a:r>
                      <a:endParaRPr lang="en-GB" sz="1800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How can you check that your answer is correct?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9973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6b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Explain the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method that</a:t>
                      </a:r>
                      <a:r>
                        <a:rPr lang="en-GB" sz="1800" baseline="0" dirty="0" smtClean="0"/>
                        <a:t> you would use to </a:t>
                      </a:r>
                      <a:r>
                        <a:rPr lang="en-GB" sz="1800" dirty="0" smtClean="0"/>
                        <a:t>solve the</a:t>
                      </a:r>
                      <a:r>
                        <a:rPr lang="en-GB" sz="1800" baseline="0" dirty="0" smtClean="0"/>
                        <a:t> equation below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5(5x – 2) = 4(3x + 6)</a:t>
                      </a:r>
                      <a:endParaRPr lang="en-GB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How can you check that your answer is correct?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6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zeb1\Desktop\A2 Equa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t="23607" r="49606" b="27518"/>
          <a:stretch/>
        </p:blipFill>
        <p:spPr bwMode="auto">
          <a:xfrm>
            <a:off x="1691680" y="1556792"/>
            <a:ext cx="2736304" cy="212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62519"/>
              </p:ext>
            </p:extLst>
          </p:nvPr>
        </p:nvGraphicFramePr>
        <p:xfrm>
          <a:off x="251520" y="188640"/>
          <a:ext cx="8712968" cy="653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742"/>
                <a:gridCol w="3913452"/>
                <a:gridCol w="376577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312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6a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The area of this rectangle is 27cm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baseline="0" dirty="0" smtClean="0"/>
                        <a:t>. Calculate the value of x and use it to find the height of the rectangle</a:t>
                      </a:r>
                      <a:endParaRPr lang="en-GB" sz="1800" baseline="30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1117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own level  6 question and answer.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7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98788"/>
              </p:ext>
            </p:extLst>
          </p:nvPr>
        </p:nvGraphicFramePr>
        <p:xfrm>
          <a:off x="251520" y="116633"/>
          <a:ext cx="8712969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245"/>
                <a:gridCol w="2220014"/>
                <a:gridCol w="5168710"/>
              </a:tblGrid>
              <a:tr h="62263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9044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7c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Explain the method that</a:t>
                      </a:r>
                      <a:r>
                        <a:rPr lang="en-GB" sz="1800" baseline="0" noProof="0" dirty="0" smtClean="0"/>
                        <a:t> you would use to solve these simultaneous equations.</a:t>
                      </a:r>
                      <a:endParaRPr lang="en-GB" sz="1800" noProof="0" dirty="0" smtClean="0"/>
                    </a:p>
                    <a:p>
                      <a:endParaRPr lang="es-ES" sz="1800" dirty="0" smtClean="0"/>
                    </a:p>
                    <a:p>
                      <a:r>
                        <a:rPr lang="es-ES" sz="1800" dirty="0" smtClean="0"/>
                        <a:t>x + 5y = 8</a:t>
                      </a:r>
                    </a:p>
                    <a:p>
                      <a:r>
                        <a:rPr lang="es-ES" sz="1800" dirty="0" smtClean="0"/>
                        <a:t>x + 4y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= 7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9044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7b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the method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you would use to 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olve these simultaneous equations: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16,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6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98088"/>
              </p:ext>
            </p:extLst>
          </p:nvPr>
        </p:nvGraphicFramePr>
        <p:xfrm>
          <a:off x="251520" y="188640"/>
          <a:ext cx="8496944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12"/>
                <a:gridCol w="2957060"/>
                <a:gridCol w="4248472"/>
              </a:tblGrid>
              <a:tr h="99987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0422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7a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think of two numbers. When I double the first one and add on the second I get 17. When I treble the first one and subtract the second one I get 18. Explain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how you would work out what numbers I thought of.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0422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own level  7 question and answer.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7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151419"/>
              </p:ext>
            </p:extLst>
          </p:nvPr>
        </p:nvGraphicFramePr>
        <p:xfrm>
          <a:off x="251520" y="116631"/>
          <a:ext cx="8496944" cy="661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12"/>
                <a:gridCol w="2164972"/>
                <a:gridCol w="5040560"/>
              </a:tblGrid>
              <a:tr h="101098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 8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87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 heating installation for the school hall consists of 5 radiators and 4 convector heaters and the cost including labour is £2080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 the sports hall 6 radiators and 7 convector heaters are used and the cost including labour is £3076.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 each hall, installation costs £400.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Find the cost of a radiator and the cost of a convector heater.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871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1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08769"/>
              </p:ext>
            </p:extLst>
          </p:nvPr>
        </p:nvGraphicFramePr>
        <p:xfrm>
          <a:off x="34925" y="142875"/>
          <a:ext cx="9109076" cy="3449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368"/>
                <a:gridCol w="1199377"/>
                <a:gridCol w="1787535"/>
                <a:gridCol w="2303170"/>
                <a:gridCol w="1575313"/>
                <a:gridCol w="1575313"/>
              </a:tblGrid>
              <a:tr h="370955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3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4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5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6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7/8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  <a:tr h="3078683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3600" i="1" dirty="0" smtClean="0">
                          <a:latin typeface="+mn-lt"/>
                          <a:cs typeface="Calibri" pitchFamily="34" charset="0"/>
                        </a:rPr>
                        <a:t>Algebra</a:t>
                      </a:r>
                      <a:endParaRPr lang="en-GB" sz="3600" i="1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 vert="vert27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am beginning to understand the role of the = sign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find missing numbers.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baseline="0" dirty="0" smtClean="0">
                          <a:latin typeface="+mn-lt"/>
                        </a:rPr>
                        <a:t>I can match a formula expressed in words to a calculation.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solve linear equations with unknowns on one side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negative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match a formula expressed in words to an algebraic  expression.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solve linear equations with unknowns on both sides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with negative numbers and brackets.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>
                          <a:latin typeface="+mn-lt"/>
                        </a:rPr>
                        <a:t>I can construct and solve linear equations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 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construct and solve simultaneous equations.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0050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learning journey above to highlight the mathematical skills you have learnt in this unit of work.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37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479593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3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68691"/>
              </p:ext>
            </p:extLst>
          </p:nvPr>
        </p:nvGraphicFramePr>
        <p:xfrm>
          <a:off x="357188" y="214313"/>
          <a:ext cx="8358247" cy="6348424"/>
        </p:xfrm>
        <a:graphic>
          <a:graphicData uri="http://schemas.openxmlformats.org/drawingml/2006/table">
            <a:tbl>
              <a:tblPr/>
              <a:tblGrid>
                <a:gridCol w="1682641"/>
                <a:gridCol w="1053873"/>
                <a:gridCol w="1215510"/>
                <a:gridCol w="4406223"/>
              </a:tblGrid>
              <a:tr h="871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Equation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Substitute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Solve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94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71437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5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71437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6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71437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8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62011"/>
              </p:ext>
            </p:extLst>
          </p:nvPr>
        </p:nvGraphicFramePr>
        <p:xfrm>
          <a:off x="34925" y="142875"/>
          <a:ext cx="9109076" cy="3449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368"/>
                <a:gridCol w="1199377"/>
                <a:gridCol w="1787535"/>
                <a:gridCol w="2303170"/>
                <a:gridCol w="1575313"/>
                <a:gridCol w="1575313"/>
              </a:tblGrid>
              <a:tr h="370955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Level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3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4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5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6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7/8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  <a:tr h="3078683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GB" sz="3600" i="1" dirty="0" smtClean="0">
                          <a:latin typeface="+mn-lt"/>
                          <a:cs typeface="Calibri" pitchFamily="34" charset="0"/>
                        </a:rPr>
                        <a:t>Algebra</a:t>
                      </a:r>
                      <a:endParaRPr lang="en-GB" sz="3600" i="1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 vert="vert27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am beginning to understand the role of the = sign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find missing numbers.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baseline="0" dirty="0" smtClean="0">
                          <a:latin typeface="+mn-lt"/>
                        </a:rPr>
                        <a:t>I can match a formula expressed in words to a calculation.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baseline="0" dirty="0" smtClean="0">
                        <a:latin typeface="+mn-lt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solve linear equations with unknowns on one side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negative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match a formula expressed in words to an algebraic  expression.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solve linear equations with unknowns on both sides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with negative numbers and brackets.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>
                          <a:latin typeface="+mn-lt"/>
                        </a:rPr>
                        <a:t>I can construct and solve linear equations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I can </a:t>
                      </a:r>
                      <a:r>
                        <a:rPr lang="en-GB" sz="1400" i="0" baseline="0" dirty="0" smtClean="0"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lang="en-GB" sz="1400" i="0" dirty="0" smtClean="0">
                          <a:latin typeface="+mn-lt"/>
                          <a:cs typeface="Calibri" pitchFamily="34" charset="0"/>
                        </a:rPr>
                        <a:t>construct and solve simultaneous equations.</a:t>
                      </a:r>
                      <a:endParaRPr lang="en-GB" sz="1400" i="0" dirty="0">
                        <a:latin typeface="+mn-lt"/>
                        <a:cs typeface="Calibri" pitchFamily="34" charset="0"/>
                      </a:endParaRPr>
                    </a:p>
                  </a:txBody>
                  <a:tcPr marT="45735" marB="4573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0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270506"/>
              </p:ext>
            </p:extLst>
          </p:nvPr>
        </p:nvGraphicFramePr>
        <p:xfrm>
          <a:off x="251520" y="188640"/>
          <a:ext cx="8640959" cy="633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300"/>
                <a:gridCol w="2201666"/>
                <a:gridCol w="5125993"/>
              </a:tblGrid>
              <a:tr h="97765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9523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3c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True</a:t>
                      </a:r>
                      <a:r>
                        <a:rPr lang="en-GB" sz="1800" baseline="0" dirty="0" smtClean="0"/>
                        <a:t> or false</a:t>
                      </a:r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12 + 8 = 6 + 14</a:t>
                      </a:r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How do you know?</a:t>
                      </a:r>
                    </a:p>
                    <a:p>
                      <a:endParaRPr lang="en-GB" sz="1800" baseline="0" dirty="0" smtClean="0"/>
                    </a:p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9523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3b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True or false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12 – 5 = 5 –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How do you know?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6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573714"/>
              </p:ext>
            </p:extLst>
          </p:nvPr>
        </p:nvGraphicFramePr>
        <p:xfrm>
          <a:off x="251520" y="188641"/>
          <a:ext cx="8712969" cy="6549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4032448"/>
                <a:gridCol w="3672409"/>
              </a:tblGrid>
              <a:tr h="483337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Here are the instructions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for a puzzle. </a:t>
                      </a:r>
                    </a:p>
                    <a:p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Fill in the table.</a:t>
                      </a:r>
                    </a:p>
                    <a:p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Complete thi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 sentence. </a:t>
                      </a:r>
                    </a:p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The final number in the </a:t>
                      </a:r>
                    </a:p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puzzle will always be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……………………………………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……………………………………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3098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3a</a:t>
                      </a:r>
                    </a:p>
                    <a:p>
                      <a:pPr algn="l"/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220">
                <a:tc rowSpan="2"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own level 3 question and answer.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182">
                <a:tc vMerge="1"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500" y="476672"/>
            <a:ext cx="4392488" cy="28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9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13640"/>
              </p:ext>
            </p:extLst>
          </p:nvPr>
        </p:nvGraphicFramePr>
        <p:xfrm>
          <a:off x="103733" y="98796"/>
          <a:ext cx="8784977" cy="6563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189"/>
                <a:gridCol w="744978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one number at the end of each equation to make it correct.</a:t>
                      </a:r>
                    </a:p>
                    <a:p>
                      <a:endParaRPr lang="en-GB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r>
                        <a:rPr lang="en-GB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+ 34 = 16 + </a:t>
                      </a: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GB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 + 150 = 500 + ..................</a:t>
                      </a:r>
                    </a:p>
                    <a:p>
                      <a:pPr marL="342900" indent="-342900">
                        <a:buAutoNum type="alphaLcParenBoth"/>
                      </a:pPr>
                      <a:endParaRPr lang="en-GB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Both"/>
                      </a:pPr>
                      <a:endParaRPr lang="en-GB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Both" startAt="2"/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+ 6 = 4 + ..................</a:t>
                      </a:r>
                    </a:p>
                    <a:p>
                      <a:pPr marL="342900" indent="-342900">
                        <a:buAutoNum type="alphaLcParenBoth" startAt="2"/>
                      </a:pPr>
                      <a:endParaRPr lang="en-GB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Both" startAt="2"/>
                      </a:pPr>
                      <a:endParaRPr lang="en-GB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(c)     37 – 20 = 27 – ..................</a:t>
                      </a:r>
                    </a:p>
                    <a:p>
                      <a:endParaRPr lang="en-GB" sz="1800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4845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4c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5787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25099" y="3212976"/>
            <a:ext cx="6356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Look at this equation. </a:t>
            </a:r>
          </a:p>
          <a:p>
            <a:endParaRPr lang="en-GB" sz="2000" dirty="0"/>
          </a:p>
          <a:p>
            <a:r>
              <a:rPr lang="en-GB" sz="2000" dirty="0" smtClean="0"/>
              <a:t>4 + a = b</a:t>
            </a:r>
          </a:p>
          <a:p>
            <a:endParaRPr lang="en-GB" sz="2000" dirty="0"/>
          </a:p>
          <a:p>
            <a:r>
              <a:rPr lang="en-GB" sz="2000" dirty="0" smtClean="0"/>
              <a:t>Write a pair of numbers for a and b to make the equation true.</a:t>
            </a:r>
          </a:p>
          <a:p>
            <a:endParaRPr lang="en-GB" sz="2000" dirty="0"/>
          </a:p>
          <a:p>
            <a:r>
              <a:rPr lang="en-GB" sz="2000" dirty="0"/>
              <a:t>a</a:t>
            </a:r>
            <a:r>
              <a:rPr lang="en-GB" sz="2000" dirty="0" smtClean="0"/>
              <a:t> = …………………………..</a:t>
            </a:r>
          </a:p>
          <a:p>
            <a:endParaRPr lang="en-GB" sz="2000" dirty="0"/>
          </a:p>
          <a:p>
            <a:r>
              <a:rPr lang="en-GB" sz="2000" dirty="0"/>
              <a:t>b</a:t>
            </a:r>
            <a:r>
              <a:rPr lang="en-GB" sz="2000" dirty="0" smtClean="0"/>
              <a:t> = ……………………………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60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34873"/>
              </p:ext>
            </p:extLst>
          </p:nvPr>
        </p:nvGraphicFramePr>
        <p:xfrm>
          <a:off x="225528" y="120739"/>
          <a:ext cx="8738960" cy="6620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302"/>
                <a:gridCol w="3698532"/>
                <a:gridCol w="3925126"/>
              </a:tblGrid>
              <a:tr h="44412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86027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4a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980">
                <a:tc rowSpan="2"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My own level 4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question and answer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Question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smtClean="0"/>
                        <a:t>Answer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2494">
                <a:tc vMerge="1"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48263" y="1042023"/>
            <a:ext cx="18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 stands for the total you pay in £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619672" y="487516"/>
            <a:ext cx="7252302" cy="1473868"/>
            <a:chOff x="1115616" y="904462"/>
            <a:chExt cx="7252302" cy="1473868"/>
          </a:xfrm>
        </p:grpSpPr>
        <p:grpSp>
          <p:nvGrpSpPr>
            <p:cNvPr id="11" name="Group 10"/>
            <p:cNvGrpSpPr/>
            <p:nvPr/>
          </p:nvGrpSpPr>
          <p:grpSpPr>
            <a:xfrm>
              <a:off x="1115616" y="904462"/>
              <a:ext cx="6921780" cy="1080120"/>
              <a:chOff x="1115616" y="904462"/>
              <a:chExt cx="6921780" cy="108012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860932" y="904462"/>
                <a:ext cx="417646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The equation shows how much you </a:t>
                </a:r>
              </a:p>
              <a:p>
                <a:r>
                  <a:rPr lang="en-GB" sz="1600" dirty="0" smtClean="0"/>
                  <a:t>pay to hire a car.</a:t>
                </a:r>
              </a:p>
              <a:p>
                <a:endParaRPr lang="en-GB" sz="1600" dirty="0"/>
              </a:p>
              <a:p>
                <a:r>
                  <a:rPr lang="en-GB" sz="1600" dirty="0" smtClean="0"/>
                  <a:t>     N X 20 = T</a:t>
                </a: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115616" y="904462"/>
                <a:ext cx="2160240" cy="1080120"/>
                <a:chOff x="1115616" y="904462"/>
                <a:chExt cx="2160240" cy="1080120"/>
              </a:xfrm>
            </p:grpSpPr>
            <p:sp>
              <p:nvSpPr>
                <p:cNvPr id="3" name="TextBox 2"/>
                <p:cNvSpPr txBox="1"/>
                <p:nvPr/>
              </p:nvSpPr>
              <p:spPr>
                <a:xfrm>
                  <a:off x="1414867" y="1063198"/>
                  <a:ext cx="1860989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600" dirty="0" smtClean="0"/>
                    <a:t>N Stands for the number of days.</a:t>
                  </a:r>
                  <a:endParaRPr lang="en-GB" sz="1600" dirty="0"/>
                </a:p>
              </p:txBody>
            </p:sp>
            <p:sp>
              <p:nvSpPr>
                <p:cNvPr id="9" name="Oval Callout 8"/>
                <p:cNvSpPr/>
                <p:nvPr/>
              </p:nvSpPr>
              <p:spPr>
                <a:xfrm>
                  <a:off x="1115616" y="904462"/>
                  <a:ext cx="2160240" cy="1080120"/>
                </a:xfrm>
                <a:prstGeom prst="wedgeEllipseCallout">
                  <a:avLst>
                    <a:gd name="adj1" fmla="val 80292"/>
                    <a:gd name="adj2" fmla="val 36130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 dirty="0"/>
                </a:p>
              </p:txBody>
            </p:sp>
          </p:grpSp>
        </p:grpSp>
        <p:sp>
          <p:nvSpPr>
            <p:cNvPr id="12" name="Oval Callout 11"/>
            <p:cNvSpPr/>
            <p:nvPr/>
          </p:nvSpPr>
          <p:spPr>
            <a:xfrm>
              <a:off x="6320696" y="1185940"/>
              <a:ext cx="2047222" cy="1192390"/>
            </a:xfrm>
            <a:prstGeom prst="wedgeEllipseCallout">
              <a:avLst>
                <a:gd name="adj1" fmla="val -104594"/>
                <a:gd name="adj2" fmla="val -51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03648" y="2060848"/>
            <a:ext cx="350107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Leena</a:t>
            </a:r>
            <a:r>
              <a:rPr lang="en-GB" dirty="0" smtClean="0"/>
              <a:t> hires the car for 6 days. How much does she pay?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40374" y="2060848"/>
            <a:ext cx="350107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Jack pays £180 to hire a car. How many days did he hire the car for?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15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66725"/>
              </p:ext>
            </p:extLst>
          </p:nvPr>
        </p:nvGraphicFramePr>
        <p:xfrm>
          <a:off x="107505" y="188640"/>
          <a:ext cx="8928991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077"/>
                <a:gridCol w="3034230"/>
                <a:gridCol w="4537684"/>
              </a:tblGrid>
              <a:tr h="9669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026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5c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Show</a:t>
                      </a:r>
                      <a:r>
                        <a:rPr lang="en-GB" sz="1800" baseline="0" dirty="0" smtClean="0"/>
                        <a:t> me the steps that you would take to solve this equation 5c + 4 = 39</a:t>
                      </a:r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How can you check that your answer is correct.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5489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5b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Show</a:t>
                      </a:r>
                      <a:r>
                        <a:rPr lang="en-GB" sz="1800" baseline="0" dirty="0" smtClean="0"/>
                        <a:t> me the steps that you would take to solve this equation </a:t>
                      </a:r>
                      <a:r>
                        <a:rPr lang="en-GB" sz="1800" dirty="0" smtClean="0"/>
                        <a:t>7c</a:t>
                      </a:r>
                      <a:r>
                        <a:rPr lang="en-GB" sz="1800" baseline="0" dirty="0" smtClean="0"/>
                        <a:t> – 3 = 46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How can you check that your answer is correct.</a:t>
                      </a:r>
                      <a:endParaRPr lang="en-GB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224079"/>
              </p:ext>
            </p:extLst>
          </p:nvPr>
        </p:nvGraphicFramePr>
        <p:xfrm>
          <a:off x="251520" y="188640"/>
          <a:ext cx="8784976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189"/>
                <a:gridCol w="2769267"/>
                <a:gridCol w="4680520"/>
              </a:tblGrid>
              <a:tr h="9669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5489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5a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Show</a:t>
                      </a:r>
                      <a:r>
                        <a:rPr lang="en-GB" sz="1800" baseline="0" dirty="0" smtClean="0"/>
                        <a:t> me the steps that you would take to solve this equation </a:t>
                      </a:r>
                    </a:p>
                    <a:p>
                      <a:r>
                        <a:rPr lang="en-GB" sz="1800" baseline="0" dirty="0" smtClean="0"/>
                        <a:t>5(a + 3) = 40</a:t>
                      </a:r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How can you check that your answer is correct.</a:t>
                      </a:r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026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own level 5 question and answer.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4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1012</Words>
  <Application>Microsoft Office PowerPoint</Application>
  <PresentationFormat>On-screen Show (4:3)</PresentationFormat>
  <Paragraphs>237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55</cp:revision>
  <dcterms:created xsi:type="dcterms:W3CDTF">2014-01-05T17:53:59Z</dcterms:created>
  <dcterms:modified xsi:type="dcterms:W3CDTF">2014-03-15T23:24:42Z</dcterms:modified>
</cp:coreProperties>
</file>