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3" r:id="rId2"/>
    <p:sldId id="264" r:id="rId3"/>
    <p:sldId id="285" r:id="rId4"/>
    <p:sldId id="271" r:id="rId5"/>
    <p:sldId id="290" r:id="rId6"/>
    <p:sldId id="291" r:id="rId7"/>
    <p:sldId id="292" r:id="rId8"/>
    <p:sldId id="293" r:id="rId9"/>
    <p:sldId id="294" r:id="rId10"/>
    <p:sldId id="295" r:id="rId11"/>
    <p:sldId id="296" r:id="rId12"/>
    <p:sldId id="297" r:id="rId13"/>
    <p:sldId id="298" r:id="rId14"/>
    <p:sldId id="326" r:id="rId15"/>
    <p:sldId id="328" r:id="rId16"/>
    <p:sldId id="303" r:id="rId17"/>
    <p:sldId id="304" r:id="rId18"/>
    <p:sldId id="305" r:id="rId19"/>
    <p:sldId id="319" r:id="rId20"/>
    <p:sldId id="320" r:id="rId21"/>
    <p:sldId id="325" r:id="rId22"/>
    <p:sldId id="321" r:id="rId23"/>
    <p:sldId id="322" r:id="rId24"/>
    <p:sldId id="323" r:id="rId25"/>
    <p:sldId id="324" r:id="rId26"/>
    <p:sldId id="315" r:id="rId27"/>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5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BCE60-BE99-472F-82FA-E9E36BED9F7C}" type="doc">
      <dgm:prSet loTypeId="urn:microsoft.com/office/officeart/2005/8/layout/venn1" loCatId="relationship" qsTypeId="urn:microsoft.com/office/officeart/2005/8/quickstyle/simple1" qsCatId="simple" csTypeId="urn:microsoft.com/office/officeart/2005/8/colors/accent1_2" csCatId="accent1" phldr="1"/>
      <dgm:spPr/>
    </dgm:pt>
    <dgm:pt modelId="{8D59490B-5B57-4175-99F9-3C92FAE9EF58}">
      <dgm:prSet phldrT="[Text]" custT="1"/>
      <dgm:spPr>
        <a:solidFill>
          <a:schemeClr val="accent1">
            <a:lumMod val="20000"/>
            <a:lumOff val="80000"/>
          </a:schemeClr>
        </a:solidFill>
      </dgm:spPr>
      <dgm:t>
        <a:bodyPr/>
        <a:lstStyle/>
        <a:p>
          <a:r>
            <a:rPr lang="en-GB" sz="2800" dirty="0" smtClean="0"/>
            <a:t>Growth </a:t>
          </a:r>
        </a:p>
        <a:p>
          <a:r>
            <a:rPr lang="en-GB" sz="2800" dirty="0" smtClean="0"/>
            <a:t>Mind-Set</a:t>
          </a:r>
        </a:p>
      </dgm:t>
    </dgm:pt>
    <dgm:pt modelId="{26851B8E-2AFF-4DD0-825F-2B8888A9FCCD}" type="parTrans" cxnId="{FE51CA00-7723-4F8B-8D72-C7E0FCA9A18E}">
      <dgm:prSet/>
      <dgm:spPr/>
      <dgm:t>
        <a:bodyPr/>
        <a:lstStyle/>
        <a:p>
          <a:endParaRPr lang="en-GB"/>
        </a:p>
      </dgm:t>
    </dgm:pt>
    <dgm:pt modelId="{C7C8B86F-C69A-425E-BDE0-12CE32321DDC}" type="sibTrans" cxnId="{FE51CA00-7723-4F8B-8D72-C7E0FCA9A18E}">
      <dgm:prSet/>
      <dgm:spPr/>
      <dgm:t>
        <a:bodyPr/>
        <a:lstStyle/>
        <a:p>
          <a:endParaRPr lang="en-GB"/>
        </a:p>
      </dgm:t>
    </dgm:pt>
    <dgm:pt modelId="{36FC4FB9-CE64-47C1-A396-0EA4E7A9245B}">
      <dgm:prSet phldrT="[Text]" custT="1"/>
      <dgm:spPr>
        <a:solidFill>
          <a:schemeClr val="accent1">
            <a:lumMod val="40000"/>
            <a:lumOff val="60000"/>
            <a:alpha val="50000"/>
          </a:schemeClr>
        </a:solidFill>
      </dgm:spPr>
      <dgm:t>
        <a:bodyPr/>
        <a:lstStyle/>
        <a:p>
          <a:r>
            <a:rPr lang="en-GB" sz="2800" dirty="0" smtClean="0"/>
            <a:t>        Fixed Mind-Set</a:t>
          </a:r>
          <a:endParaRPr lang="en-GB" sz="2800" dirty="0"/>
        </a:p>
      </dgm:t>
    </dgm:pt>
    <dgm:pt modelId="{7BAB47AE-C49B-43A0-B5AB-C57E21797DF7}" type="parTrans" cxnId="{FD986413-FEAD-4955-A60A-1F06720CC329}">
      <dgm:prSet/>
      <dgm:spPr/>
      <dgm:t>
        <a:bodyPr/>
        <a:lstStyle/>
        <a:p>
          <a:endParaRPr lang="en-GB"/>
        </a:p>
      </dgm:t>
    </dgm:pt>
    <dgm:pt modelId="{4520C61B-9834-4E14-A8CB-CAD5DA5DF3D0}" type="sibTrans" cxnId="{FD986413-FEAD-4955-A60A-1F06720CC329}">
      <dgm:prSet/>
      <dgm:spPr/>
      <dgm:t>
        <a:bodyPr/>
        <a:lstStyle/>
        <a:p>
          <a:endParaRPr lang="en-GB"/>
        </a:p>
      </dgm:t>
    </dgm:pt>
    <dgm:pt modelId="{EBFB36FC-7D9D-4A9F-BB50-15F2FA72B7C4}" type="pres">
      <dgm:prSet presAssocID="{755BCE60-BE99-472F-82FA-E9E36BED9F7C}" presName="compositeShape" presStyleCnt="0">
        <dgm:presLayoutVars>
          <dgm:chMax val="7"/>
          <dgm:dir/>
          <dgm:resizeHandles val="exact"/>
        </dgm:presLayoutVars>
      </dgm:prSet>
      <dgm:spPr/>
    </dgm:pt>
    <dgm:pt modelId="{33B0B246-9DE3-4900-9C0C-48AF2FD982B4}" type="pres">
      <dgm:prSet presAssocID="{8D59490B-5B57-4175-99F9-3C92FAE9EF58}" presName="circ1" presStyleLbl="vennNode1" presStyleIdx="0" presStyleCnt="2" custScaleX="128633" custScaleY="129603"/>
      <dgm:spPr/>
      <dgm:t>
        <a:bodyPr/>
        <a:lstStyle/>
        <a:p>
          <a:endParaRPr lang="en-GB"/>
        </a:p>
      </dgm:t>
    </dgm:pt>
    <dgm:pt modelId="{2C078E89-6FDD-4885-ADA7-D07694314A62}" type="pres">
      <dgm:prSet presAssocID="{8D59490B-5B57-4175-99F9-3C92FAE9EF58}" presName="circ1Tx" presStyleLbl="revTx" presStyleIdx="0" presStyleCnt="0">
        <dgm:presLayoutVars>
          <dgm:chMax val="0"/>
          <dgm:chPref val="0"/>
          <dgm:bulletEnabled val="1"/>
        </dgm:presLayoutVars>
      </dgm:prSet>
      <dgm:spPr/>
      <dgm:t>
        <a:bodyPr/>
        <a:lstStyle/>
        <a:p>
          <a:endParaRPr lang="en-GB"/>
        </a:p>
      </dgm:t>
    </dgm:pt>
    <dgm:pt modelId="{A38E637C-87BB-429C-8BB3-F823905053E2}" type="pres">
      <dgm:prSet presAssocID="{36FC4FB9-CE64-47C1-A396-0EA4E7A9245B}" presName="circ2" presStyleLbl="vennNode1" presStyleIdx="1" presStyleCnt="2" custScaleX="121788" custScaleY="129603"/>
      <dgm:spPr/>
      <dgm:t>
        <a:bodyPr/>
        <a:lstStyle/>
        <a:p>
          <a:endParaRPr lang="en-GB"/>
        </a:p>
      </dgm:t>
    </dgm:pt>
    <dgm:pt modelId="{35AD08D4-2624-472F-963A-69A46BF66400}" type="pres">
      <dgm:prSet presAssocID="{36FC4FB9-CE64-47C1-A396-0EA4E7A9245B}" presName="circ2Tx" presStyleLbl="revTx" presStyleIdx="0" presStyleCnt="0">
        <dgm:presLayoutVars>
          <dgm:chMax val="0"/>
          <dgm:chPref val="0"/>
          <dgm:bulletEnabled val="1"/>
        </dgm:presLayoutVars>
      </dgm:prSet>
      <dgm:spPr/>
      <dgm:t>
        <a:bodyPr/>
        <a:lstStyle/>
        <a:p>
          <a:endParaRPr lang="en-GB"/>
        </a:p>
      </dgm:t>
    </dgm:pt>
  </dgm:ptLst>
  <dgm:cxnLst>
    <dgm:cxn modelId="{20D33F40-C0D8-40DF-B068-04681271CB5E}" type="presOf" srcId="{755BCE60-BE99-472F-82FA-E9E36BED9F7C}" destId="{EBFB36FC-7D9D-4A9F-BB50-15F2FA72B7C4}" srcOrd="0" destOrd="0" presId="urn:microsoft.com/office/officeart/2005/8/layout/venn1"/>
    <dgm:cxn modelId="{2725C13E-BAF9-40AB-9A73-0319EB2DF45B}" type="presOf" srcId="{8D59490B-5B57-4175-99F9-3C92FAE9EF58}" destId="{33B0B246-9DE3-4900-9C0C-48AF2FD982B4}" srcOrd="0" destOrd="0" presId="urn:microsoft.com/office/officeart/2005/8/layout/venn1"/>
    <dgm:cxn modelId="{FD986413-FEAD-4955-A60A-1F06720CC329}" srcId="{755BCE60-BE99-472F-82FA-E9E36BED9F7C}" destId="{36FC4FB9-CE64-47C1-A396-0EA4E7A9245B}" srcOrd="1" destOrd="0" parTransId="{7BAB47AE-C49B-43A0-B5AB-C57E21797DF7}" sibTransId="{4520C61B-9834-4E14-A8CB-CAD5DA5DF3D0}"/>
    <dgm:cxn modelId="{C3E02152-19D2-4865-9DF9-F809BCA711BD}" type="presOf" srcId="{36FC4FB9-CE64-47C1-A396-0EA4E7A9245B}" destId="{A38E637C-87BB-429C-8BB3-F823905053E2}" srcOrd="0" destOrd="0" presId="urn:microsoft.com/office/officeart/2005/8/layout/venn1"/>
    <dgm:cxn modelId="{72722876-0266-4140-A511-C374F8FDB178}" type="presOf" srcId="{8D59490B-5B57-4175-99F9-3C92FAE9EF58}" destId="{2C078E89-6FDD-4885-ADA7-D07694314A62}" srcOrd="1" destOrd="0" presId="urn:microsoft.com/office/officeart/2005/8/layout/venn1"/>
    <dgm:cxn modelId="{FE51CA00-7723-4F8B-8D72-C7E0FCA9A18E}" srcId="{755BCE60-BE99-472F-82FA-E9E36BED9F7C}" destId="{8D59490B-5B57-4175-99F9-3C92FAE9EF58}" srcOrd="0" destOrd="0" parTransId="{26851B8E-2AFF-4DD0-825F-2B8888A9FCCD}" sibTransId="{C7C8B86F-C69A-425E-BDE0-12CE32321DDC}"/>
    <dgm:cxn modelId="{987CB02B-3DCC-4D9A-85C0-3B219857B98A}" type="presOf" srcId="{36FC4FB9-CE64-47C1-A396-0EA4E7A9245B}" destId="{35AD08D4-2624-472F-963A-69A46BF66400}" srcOrd="1" destOrd="0" presId="urn:microsoft.com/office/officeart/2005/8/layout/venn1"/>
    <dgm:cxn modelId="{4565788D-235F-4BB8-A46B-8B889E228B9A}" type="presParOf" srcId="{EBFB36FC-7D9D-4A9F-BB50-15F2FA72B7C4}" destId="{33B0B246-9DE3-4900-9C0C-48AF2FD982B4}" srcOrd="0" destOrd="0" presId="urn:microsoft.com/office/officeart/2005/8/layout/venn1"/>
    <dgm:cxn modelId="{350083F5-F5AD-48E7-AD82-0DE3E9C378C0}" type="presParOf" srcId="{EBFB36FC-7D9D-4A9F-BB50-15F2FA72B7C4}" destId="{2C078E89-6FDD-4885-ADA7-D07694314A62}" srcOrd="1" destOrd="0" presId="urn:microsoft.com/office/officeart/2005/8/layout/venn1"/>
    <dgm:cxn modelId="{D667E241-6B55-4AF7-BB41-7B17D5DD6F78}" type="presParOf" srcId="{EBFB36FC-7D9D-4A9F-BB50-15F2FA72B7C4}" destId="{A38E637C-87BB-429C-8BB3-F823905053E2}" srcOrd="2" destOrd="0" presId="urn:microsoft.com/office/officeart/2005/8/layout/venn1"/>
    <dgm:cxn modelId="{A677BE76-A8ED-4EB9-B62D-DDEF7D8B6FEC}" type="presParOf" srcId="{EBFB36FC-7D9D-4A9F-BB50-15F2FA72B7C4}" destId="{35AD08D4-2624-472F-963A-69A46BF66400}"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0B246-9DE3-4900-9C0C-48AF2FD982B4}">
      <dsp:nvSpPr>
        <dsp:cNvPr id="0" name=""/>
        <dsp:cNvSpPr/>
      </dsp:nvSpPr>
      <dsp:spPr>
        <a:xfrm>
          <a:off x="-389587" y="6"/>
          <a:ext cx="5860450" cy="5904642"/>
        </a:xfrm>
        <a:prstGeom prst="ellipse">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Growth </a:t>
          </a:r>
        </a:p>
        <a:p>
          <a:pPr lvl="0" algn="ctr" defTabSz="1244600">
            <a:lnSpc>
              <a:spcPct val="90000"/>
            </a:lnSpc>
            <a:spcBef>
              <a:spcPct val="0"/>
            </a:spcBef>
            <a:spcAft>
              <a:spcPct val="35000"/>
            </a:spcAft>
          </a:pPr>
          <a:r>
            <a:rPr lang="en-GB" sz="2800" kern="1200" dirty="0" smtClean="0"/>
            <a:t>Mind-Set</a:t>
          </a:r>
        </a:p>
      </dsp:txBody>
      <dsp:txXfrm>
        <a:off x="428763" y="696290"/>
        <a:ext cx="3378998" cy="4512074"/>
      </dsp:txXfrm>
    </dsp:sp>
    <dsp:sp modelId="{A38E637C-87BB-429C-8BB3-F823905053E2}">
      <dsp:nvSpPr>
        <dsp:cNvPr id="0" name=""/>
        <dsp:cNvSpPr/>
      </dsp:nvSpPr>
      <dsp:spPr>
        <a:xfrm>
          <a:off x="3049904" y="6"/>
          <a:ext cx="5548595" cy="5904642"/>
        </a:xfrm>
        <a:prstGeom prst="ellipse">
          <a:avLst/>
        </a:prstGeom>
        <a:solidFill>
          <a:schemeClr val="accent1">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GB" sz="2800" kern="1200" dirty="0" smtClean="0"/>
            <a:t>        Fixed Mind-Set</a:t>
          </a:r>
          <a:endParaRPr lang="en-GB" sz="2800" kern="1200" dirty="0"/>
        </a:p>
      </dsp:txBody>
      <dsp:txXfrm>
        <a:off x="4624505" y="696290"/>
        <a:ext cx="3199190" cy="451207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6593FB5E-9BA4-4BED-AD62-7AD7423057C3}" type="datetimeFigureOut">
              <a:rPr lang="en-GB" smtClean="0"/>
              <a:t>05/03/2014</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E2CF13CF-FCF9-450A-A056-91C950504FB8}" type="slidenum">
              <a:rPr lang="en-GB" smtClean="0"/>
              <a:t>‹#›</a:t>
            </a:fld>
            <a:endParaRPr lang="en-GB"/>
          </a:p>
        </p:txBody>
      </p:sp>
    </p:spTree>
    <p:extLst>
      <p:ext uri="{BB962C8B-B14F-4D97-AF65-F5344CB8AC3E}">
        <p14:creationId xmlns:p14="http://schemas.microsoft.com/office/powerpoint/2010/main" val="3044122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screen as colleagues</a:t>
            </a:r>
            <a:r>
              <a:rPr lang="en-GB" baseline="0" dirty="0" smtClean="0"/>
              <a:t> arrive. Explain about question and use of post its to ask questions.</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a:t>
            </a:fld>
            <a:endParaRPr lang="en-GB"/>
          </a:p>
        </p:txBody>
      </p:sp>
    </p:spTree>
    <p:extLst>
      <p:ext uri="{BB962C8B-B14F-4D97-AF65-F5344CB8AC3E}">
        <p14:creationId xmlns:p14="http://schemas.microsoft.com/office/powerpoint/2010/main" val="1002042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we celebrating progress in assemblies rather than grades.</a:t>
            </a:r>
          </a:p>
          <a:p>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18</a:t>
            </a:fld>
            <a:endParaRPr lang="en-GB"/>
          </a:p>
        </p:txBody>
      </p:sp>
    </p:spTree>
    <p:extLst>
      <p:ext uri="{BB962C8B-B14F-4D97-AF65-F5344CB8AC3E}">
        <p14:creationId xmlns:p14="http://schemas.microsoft.com/office/powerpoint/2010/main" val="2338145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a:t>
            </a:r>
            <a:r>
              <a:rPr lang="en-GB" baseline="0" dirty="0" smtClean="0"/>
              <a:t> the importance of sharing progress with students in addition to sharing attainment. </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21</a:t>
            </a:fld>
            <a:endParaRPr lang="en-GB"/>
          </a:p>
        </p:txBody>
      </p:sp>
    </p:spTree>
    <p:extLst>
      <p:ext uri="{BB962C8B-B14F-4D97-AF65-F5344CB8AC3E}">
        <p14:creationId xmlns:p14="http://schemas.microsoft.com/office/powerpoint/2010/main" val="3443240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Share Website </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26</a:t>
            </a:fld>
            <a:endParaRPr lang="en-GB"/>
          </a:p>
        </p:txBody>
      </p:sp>
    </p:spTree>
    <p:extLst>
      <p:ext uri="{BB962C8B-B14F-4D97-AF65-F5344CB8AC3E}">
        <p14:creationId xmlns:p14="http://schemas.microsoft.com/office/powerpoint/2010/main" val="946153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Brief</a:t>
            </a:r>
            <a:r>
              <a:rPr lang="en-GB" baseline="0" dirty="0" smtClean="0"/>
              <a:t> introduction.</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2</a:t>
            </a:fld>
            <a:endParaRPr lang="en-GB"/>
          </a:p>
        </p:txBody>
      </p:sp>
    </p:spTree>
    <p:extLst>
      <p:ext uri="{BB962C8B-B14F-4D97-AF65-F5344CB8AC3E}">
        <p14:creationId xmlns:p14="http://schemas.microsoft.com/office/powerpoint/2010/main" val="353059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Answers</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3</a:t>
            </a:fld>
            <a:endParaRPr lang="en-GB"/>
          </a:p>
        </p:txBody>
      </p:sp>
    </p:spTree>
    <p:extLst>
      <p:ext uri="{BB962C8B-B14F-4D97-AF65-F5344CB8AC3E}">
        <p14:creationId xmlns:p14="http://schemas.microsoft.com/office/powerpoint/2010/main" val="3278203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Share this table with colleagues. Ask colleagues to pick 3 of the strategies which they currently use which promote a fixed </a:t>
            </a:r>
            <a:r>
              <a:rPr lang="en-GB" baseline="0" dirty="0" err="1" smtClean="0"/>
              <a:t>mindset</a:t>
            </a:r>
            <a:r>
              <a:rPr lang="en-GB" baseline="0" dirty="0" smtClean="0"/>
              <a:t>, how they could they tweak these to promote a growth </a:t>
            </a:r>
            <a:r>
              <a:rPr lang="en-GB" baseline="0" dirty="0" err="1" smtClean="0"/>
              <a:t>mindset</a:t>
            </a:r>
            <a:r>
              <a:rPr lang="en-GB" baseline="0" dirty="0" smtClean="0"/>
              <a:t>? (How can you change your habits.)</a:t>
            </a:r>
            <a:endParaRPr lang="en-GB" dirty="0" smtClean="0"/>
          </a:p>
          <a:p>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4</a:t>
            </a:fld>
            <a:endParaRPr lang="en-GB"/>
          </a:p>
        </p:txBody>
      </p:sp>
    </p:spTree>
    <p:extLst>
      <p:ext uri="{BB962C8B-B14F-4D97-AF65-F5344CB8AC3E}">
        <p14:creationId xmlns:p14="http://schemas.microsoft.com/office/powerpoint/2010/main" val="1406592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a:t>
            </a:r>
            <a:r>
              <a:rPr lang="en-GB" baseline="0" dirty="0" smtClean="0"/>
              <a:t> colleagues to the speech bubbles which will be positioned around the room.</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5</a:t>
            </a:fld>
            <a:endParaRPr lang="en-GB"/>
          </a:p>
        </p:txBody>
      </p:sp>
    </p:spTree>
    <p:extLst>
      <p:ext uri="{BB962C8B-B14F-4D97-AF65-F5344CB8AC3E}">
        <p14:creationId xmlns:p14="http://schemas.microsoft.com/office/powerpoint/2010/main" val="3895175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these</a:t>
            </a:r>
            <a:r>
              <a:rPr lang="en-GB" baseline="0" dirty="0" smtClean="0"/>
              <a:t> around the room on posters. </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6</a:t>
            </a:fld>
            <a:endParaRPr lang="en-GB"/>
          </a:p>
        </p:txBody>
      </p:sp>
    </p:spTree>
    <p:extLst>
      <p:ext uri="{BB962C8B-B14F-4D97-AF65-F5344CB8AC3E}">
        <p14:creationId xmlns:p14="http://schemas.microsoft.com/office/powerpoint/2010/main" val="1851426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Activity 4 Group Task –</a:t>
            </a:r>
            <a:r>
              <a:rPr lang="en-GB" baseline="0" dirty="0" smtClean="0"/>
              <a:t> Give each group a set of these 5 templates to discuss. Do they use anything similar in their classrooms? Are there any that they might consider using?</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11</a:t>
            </a:fld>
            <a:endParaRPr lang="en-GB"/>
          </a:p>
        </p:txBody>
      </p:sp>
    </p:spTree>
    <p:extLst>
      <p:ext uri="{BB962C8B-B14F-4D97-AF65-F5344CB8AC3E}">
        <p14:creationId xmlns:p14="http://schemas.microsoft.com/office/powerpoint/2010/main" val="103481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we celebrated progress in assemblies rather than grades.</a:t>
            </a:r>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16</a:t>
            </a:fld>
            <a:endParaRPr lang="en-GB"/>
          </a:p>
        </p:txBody>
      </p:sp>
    </p:spTree>
    <p:extLst>
      <p:ext uri="{BB962C8B-B14F-4D97-AF65-F5344CB8AC3E}">
        <p14:creationId xmlns:p14="http://schemas.microsoft.com/office/powerpoint/2010/main" val="727096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How we celebrating progress in assemblies rather than grades.</a:t>
            </a:r>
          </a:p>
          <a:p>
            <a:endParaRPr lang="en-GB" dirty="0"/>
          </a:p>
        </p:txBody>
      </p:sp>
      <p:sp>
        <p:nvSpPr>
          <p:cNvPr id="4" name="Slide Number Placeholder 3"/>
          <p:cNvSpPr>
            <a:spLocks noGrp="1"/>
          </p:cNvSpPr>
          <p:nvPr>
            <p:ph type="sldNum" sz="quarter" idx="10"/>
          </p:nvPr>
        </p:nvSpPr>
        <p:spPr/>
        <p:txBody>
          <a:bodyPr/>
          <a:lstStyle/>
          <a:p>
            <a:fld id="{E2CF13CF-FCF9-450A-A056-91C950504FB8}" type="slidenum">
              <a:rPr lang="en-GB" smtClean="0"/>
              <a:t>17</a:t>
            </a:fld>
            <a:endParaRPr lang="en-GB"/>
          </a:p>
        </p:txBody>
      </p:sp>
    </p:spTree>
    <p:extLst>
      <p:ext uri="{BB962C8B-B14F-4D97-AF65-F5344CB8AC3E}">
        <p14:creationId xmlns:p14="http://schemas.microsoft.com/office/powerpoint/2010/main" val="69411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6DEF40C-90FE-4388-92BF-D1DE29C49E0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74963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EF40C-90FE-4388-92BF-D1DE29C49E0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214058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EF40C-90FE-4388-92BF-D1DE29C49E0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402176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6DEF40C-90FE-4388-92BF-D1DE29C49E0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81235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DEF40C-90FE-4388-92BF-D1DE29C49E03}" type="datetimeFigureOut">
              <a:rPr lang="en-GB" smtClean="0"/>
              <a:t>05/03/2014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209698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6DEF40C-90FE-4388-92BF-D1DE29C49E03}" type="datetimeFigureOut">
              <a:rPr lang="en-GB" smtClean="0"/>
              <a:t>05/03/2014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413322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6DEF40C-90FE-4388-92BF-D1DE29C49E03}" type="datetimeFigureOut">
              <a:rPr lang="en-GB" smtClean="0"/>
              <a:t>05/03/2014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3616659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6DEF40C-90FE-4388-92BF-D1DE29C49E03}" type="datetimeFigureOut">
              <a:rPr lang="en-GB" smtClean="0"/>
              <a:t>05/03/2014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2094557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EF40C-90FE-4388-92BF-D1DE29C49E03}" type="datetimeFigureOut">
              <a:rPr lang="en-GB" smtClean="0"/>
              <a:t>05/03/2014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129336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EF40C-90FE-4388-92BF-D1DE29C49E03}" type="datetimeFigureOut">
              <a:rPr lang="en-GB" smtClean="0"/>
              <a:t>05/03/2014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164668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DEF40C-90FE-4388-92BF-D1DE29C49E03}" type="datetimeFigureOut">
              <a:rPr lang="en-GB" smtClean="0"/>
              <a:t>05/03/2014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E0005F-15CF-457E-9144-31F1BA757B5D}" type="slidenum">
              <a:rPr lang="en-GB" smtClean="0"/>
              <a:t>‹#›</a:t>
            </a:fld>
            <a:endParaRPr lang="en-GB"/>
          </a:p>
        </p:txBody>
      </p:sp>
    </p:spTree>
    <p:extLst>
      <p:ext uri="{BB962C8B-B14F-4D97-AF65-F5344CB8AC3E}">
        <p14:creationId xmlns:p14="http://schemas.microsoft.com/office/powerpoint/2010/main" val="214427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EF40C-90FE-4388-92BF-D1DE29C49E03}" type="datetimeFigureOut">
              <a:rPr lang="en-GB" smtClean="0"/>
              <a:t>05/03/2014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0005F-15CF-457E-9144-31F1BA757B5D}" type="slidenum">
              <a:rPr lang="en-GB" smtClean="0"/>
              <a:t>‹#›</a:t>
            </a:fld>
            <a:endParaRPr lang="en-GB"/>
          </a:p>
        </p:txBody>
      </p:sp>
    </p:spTree>
    <p:extLst>
      <p:ext uri="{BB962C8B-B14F-4D97-AF65-F5344CB8AC3E}">
        <p14:creationId xmlns:p14="http://schemas.microsoft.com/office/powerpoint/2010/main" val="2040498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uk/imgres?imgurl=http://www.blokeish.com/blog/wp-content/uploads/2009/12/stick-man-first-animation-pivot-alfie.gif&amp;imgrefurl=http://www.blokeish.com/2009/12/make-the-stickman-animation-yourself-with-pivot/&amp;usg=__Zw0FsLTOIebaPACsElwR1XaS2sM=&amp;h=415&amp;w=506&amp;sz=7&amp;hl=en&amp;start=4&amp;zoom=1&amp;tbnid=C-zXQ-IEwx78tM:&amp;tbnh=107&amp;tbnw=131&amp;ei=HJBcUPGTC4b88gTA6IDYAQ&amp;prev=/search?q=stickman&amp;um=1&amp;hl=en&amp;safe=vss&amp;sa=N&amp;rlz=1T4GGHP_enGB499GB500&amp;sout=1&amp;tbm=isch&amp;um=1&amp;itbs=1" TargetMode="Externa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b="1" dirty="0" smtClean="0"/>
              <a:t>Carol S. Dweck:</a:t>
            </a:r>
            <a:r>
              <a:rPr lang="en-GB" dirty="0" smtClean="0"/>
              <a:t> </a:t>
            </a:r>
            <a:r>
              <a:rPr lang="en-GB" dirty="0" err="1" smtClean="0"/>
              <a:t>Mindset</a:t>
            </a:r>
            <a:endParaRPr lang="en-GB" dirty="0" smtClean="0"/>
          </a:p>
          <a:p>
            <a:pPr marL="0" indent="0">
              <a:buNone/>
            </a:pPr>
            <a:endParaRPr lang="en-GB" dirty="0" smtClean="0"/>
          </a:p>
          <a:p>
            <a:pPr marL="0" indent="0">
              <a:buNone/>
            </a:pPr>
            <a:endParaRPr lang="en-GB" dirty="0"/>
          </a:p>
          <a:p>
            <a:pPr marL="0" indent="0">
              <a:buNone/>
            </a:pPr>
            <a:r>
              <a:rPr lang="en-GB" dirty="0" smtClean="0"/>
              <a:t>‘IQ tests can measure current skills, but nothing can measure someone's potential. It is impossible to tell what people are capable of in the future if they catch fire and apply themselves.’</a:t>
            </a:r>
            <a:endParaRPr lang="en-GB" dirty="0"/>
          </a:p>
        </p:txBody>
      </p:sp>
      <p:sp>
        <p:nvSpPr>
          <p:cNvPr id="2" name="AutoShape 2" descr="data:image/jpeg;base64,/9j/4AAQSkZJRgABAQAAAQABAAD/2wCEAAkGBxQSEhQUEhIUFRUUFBQXFRYXFBUWFxYUFxUWFxcUFhQYHCggGBolGxcVIjEhJSkrLi4uFx8zODMsNygtLisBCgoKDg0OGxAQGiwcHCQsLCwsLCwsLCwsLCwsLCwsLCwsLCwsLCwsLCwsLCwsLCwsLCwsLCw0LC4sLCwsLiwsLP/AABEIAMUBAAMBIgACEQEDEQH/xAAcAAABBQEBAQAAAAAAAAAAAAAAAQMEBgcCBQj/xABMEAACAQIDAwcEDggEBgMAAAABAgADEQQSIQUxQQYTIlFhcZEHMoGhFBcjNEJSU2Jzk7Gz0fA1kpSisrTB00NyguEVFiQzY9JVw/H/xAAZAQEAAwEBAAAAAAAAAAAAAAAAAQIDBAX/xAAiEQEBAQACAwABBQEAAAAAAAAAAQIDERIhMVEEEzJBYSL/2gAMAwEAAhEDEQA/ANEhCEAhCEAhCEAhCEAhCEAhCEAhCEAhCECBU3nvM5nb7z3mczzdfXXPjmE6MSQkCLARZMCTqEIBCLCSEixYQEhFhJBCEIEyEIjMACSQANSSbADrJnoOMsJyjgi6kEdYII8ROalZV85lW+65Av3XgOQjVTEIpszop6iwB8CZ01VQQpZQTuBIBPcOMDuE4qVAouxAHWSAPExBXW2bOuW9s2YWvutfdeA5CM08UjGy1EJ6gyk+AMdMBYRWQjeCPQYBD1HwMBIRcpvaxv1W18IvNnqPgYHMSKykbwR3wgQn3nvnM7fee+czztT27J8IYk6iSvQSM4nFJTF3a0Z2ntJKClmPomabc2s9ZiSd/wCbAS+MXStvS5bT5Z0aei3dvAekzzqHLkk609PRKK1M31EWmpB0nROLMU8q1TBcqaT2DXUnr3T3kYEXBuJi9N9NfGW/kbtkq/NOdG809tt3pmeuPr4tNL3CAizNckIQgEIQgS4d8I3WYhSVXMbaLcC57zoJ6DjVPkY/MOcOx6GIT2Xh9wAzn3ekO5iGHY56p1tD3XaOCqHWmtTE0qYNirFaJL1u/NdR2ITxjtfYdephcIoYUcVhTSy1AVcaIKdYrvurIWIBA1AkraWznFbBmjSvSwpe/TUMVakaYCgnVhoTe3fA55QUlOL2aSqk8/X1IF/etU/aAfRHOVeykxKUabEqTXUrUW2em4R2V1a2hBAPbOts4Wq+Iwj06YZMPUqO55xVJD0XpAIp3kZr623dsk7VSqTRNOnnyVQ79NVsoVlIW+9ulfWw03wPP2dtI1VrYTFqoxNOk+cW6FekVIGIpA6FTpcDzWuNI3tWgv8Awh1yrb2De2UWvzIN92++t5N5RbF9koCj8ziKYJoVha6EixVrXuh3Ea9e+G08DUbAtQRAajYcUrFgFVjTy3LcQD1QOtnbNo1MJQWpRpsvsehoUX5JdQd6ntEj8hca969Gqxqew8U9FXbVmpDVMx4sAbX36SRs58QlClT9jqKiUkQsay8zdFC5rrdyNL2yyRyf2WuHQhmLvUd6lapaxes5uzBb6AaAC+4cYHr4ikygkNmRjvvcE3uL9RnSg8yOla1Q7zb4IjYqBVZb5s1uBsLG99QNZ0HXmwubXNm8023WtA4qMyt51yosDv0tfQ+nfHEY802p89OJ6jGHCgCxudbm1uqwjqOvNlb6lgdxtpwgMs5Nrm9hYd2v4mJEiwPNq1GzHTift74I53GVurys/wCr5jmre780WLf+TJmt3yytoR3zj1np05ruI7WBJ3AXiyPtFSaVQLvNN7d+UzFes85S7RNWra+i/bxni313RKr7+s3j2zFVt53iwnXJ4xl13TtKgWINt+no4x/FYEKo7d89SjhCyqUFyPyRed4qjlTpA3a9l42NtezqlPP22/b9KqTlMQYi27QjUSVtHAOOllsO+/jPIvrNJ1Yx1OmtcjNr+yKHSN3pkK195Bvlb7Z78z/yX+fXHzU9TNNBnPqdVfPwkIsQyqSQiwgSoQhPQcghCEAhCEAhCEAhCEAhCEAhCEAiRYQMa2tUy42q3xcU7fq1iZqtffftmScoffWJ+nrfxtNVo1M1JG66aH90Tn5I2wkSNtN7Uah6qb/wmPAzz+UQJw1YLv5tvC2vqnLPraskrHWWPYfQoKwXMXY8BusdLkG26VisDL9yDqK2GUPbosynxzD1MJ08vrMRwzvXSRsdGLAmkUudd27tt4+mTdr7KbnCadiCBv1tp1ceHhJGJx6A6aKp4Le54AARrG7cUuqpnvYWIGgPzphXX4/08PD7EqvfPl3G9lsN/CwHDrlM2nh+brOp4TUm25pZt44TNOUfSxLEcbH02mnFf+mHPmTKw+TjEBa7Kf8AEQBe8a2mkzNfJ/s9mrB7dGnqT28B33mlSOT+TLPwRIsSUSQwgYQJUIQnoOQQhAQGWxVMaGogPVnUf1iezKfylP6xPxmc8veVFbALhuYSj7r7JL56SvqtY2sf9RlQ9tHG/Ewv7Ov4wN19mU/lKf1ifjD2ZT+Up/WJ+Mwr20cb8TC/s6/jD20cb8TC/s6/jA3X2ZT+Up/WJ+MPZlP5Sn9Yn4zCvbRxvxML+zr+MPbRxvxML+zr+MDdfZlP5Sn9Yn4w9mU/lKf1ifjMK9tHG/Ewv7Ov4z3uQvLrE4vHUaFZMPkcVc2Wgqno0XcWPeoga6DFkPYw/wCnofQUfu1kyAQhEgYtt/31iPp633jTSuTtTNg6B/8AEB+rcf0ma7f99Yj6et940v8AyGqZsEg+K1Vf3yR/FMNtsvWQxW137jvjazsTkv1sznljyf5gipTuaTGx+YeAPZ1Hsicjq+r0wbXAYHrN7HTwmjkcN4/PCRW2TSJutNVb4yqAe423jsl/3O89VGZ467V98UyFUKgAg+6MTlv1HKLiLVqutyrUQetFZie7OABPVbD/AAXFuriD3dc6o7KpjXXuFh9krK7J7eFRw1S2eswZjewsAB1X6zK3tvBlsQgUqM5VczGyhjuzHgJcdr4pR0U3LvnkbW2OGwFWu97qUcdRLOtMKewhpfjt8mHN86XLk9sgYWkKdyxJux+d2dk9SZhyU5XvhwtKtepSGgPw6Y6gfhKOo+g8JoOzNsUMR/2agY/F1Vh3odZO8WVhnUsToRYkos5MIRIEuEIT0HIICEBAxfyy+bge7F/fCZoJpfll83A92L++EzSAT1Ng7HOJLjOEyBCLqSGL1EpqtxuOZxv4AnhPLnv0OT1cCmVYLzopMLMw88tlBsN4yEnquJFsn1bOLr57Jtzky2Fpq71UYs+VVXW4yK+YNe1rMNd2+eDLAdjV6gKisHWmW+E5UMtPMbKw32sveRPHx+ENJ2RiCVNjY3F+Iv2bvRImpfRrNnvpHlt8lH6Vw3dX/lqsqUtvko/SuG7q/wDLVZZVvWxve9D6Cj92smSHsb3vQ+go/drJkAhCEDFdve+sR9PW+8bhLv5PbjDuCCLVTa4I0Kg6XnvMlNWYhUBLG5Ci5N9STbfO/ZA7fz3zm1rtvmGDoT3zsGR2xCljqNbEa+McDTmv1rDl52pjDPbU6AbzwHbeVjbnLRKYK4e1R/jnzF/9j6u2TnN18RbIt1ZMykdf5v3yrnEE5hmPRJU69X+xEncgWrV6T167Fi7FU3AKib8qjQXYsP8ATPIxtE0sdXU7qmRx35cunpEtcWL8ezFamSco3nQd53Sz+UOgKWymQaZqmHT0Bw32JIOw8JzmIpjfY3PcNfttJnlfxGXC0afF62b0Kjf+wluH6jmrKFjtNrbju3HiO0HhGbzpTOxyrJs7ldiaVrvzq/Fqan9fzvSby77D5SUsVoDkqfJsRc9qn4Q9fZMmvAVLbpTXFNRaasbgYSh8i+VDF1w9dswbSk584HeEY8QeB33IGsvN5y6zc3qtZe02JCUbbfJnaVWvVehtI0qbMSlO79EdU7nKvMUTN/8Ak/a//wAsfF5fdj4d6dGklV+cqIiq76nMw3trrr/WBkXll83A92L++EzQTS/LL5uB7sX98JmkAlgXlVUBXoIQjs4HSGrUhStcG4AAuO0mPvypBpPT5qw9jrQpWKiygKGZ2y3LEqGsLA3NxxE3/nRC2Z6BI56rUNMFAjKyZKYPRvdQeBtfMeOlbO/sXzq5+V42D5SVKRORUsarVbEs2pQrlJLXIF7663E8Z2JJJNybknrPXLfiOV1KogVqB0JY25uxZ61OpUW2XRDzffdjwneI5aoSGGH1FQscxQh1Wg1Jc4y6sbqT3EDfok69yF1b6tUu0tvko/SuG7q/8tVlWr1SzFmN2Yksesk3J8ZafJR+lcN3V/5arLKN62P73ofQUfu1ibVxRpUy6gEgqNb21IH9YxhqTPglSm2R3wiqj/FdqGVW9BIMptLk5jsP7pidoHEUxoaZLnU6BulpoZnzWzFsbfp5NcuZfy0DCVMyKx+EoOm7Xqj0z/C8mNoGqlVdosKJdHFG9Swp3B5vq3aTQDLZveZWe51qyflUcbimWtUUg2znidxOkkYepdQeu49IMadueeruD0qtRG7VzHIfD7JKpUcqW1vmuLDs1nn7lmrHVn3k2aYYG6g66yRs6m/SCsyAEZWZQQ3WoN7+oRs4gAWYgd519AEYq7SrIPcgxHxbLbwIvInfafXSH5RcXVXCKpy2qVlVmW+qhXbKe8qPDtmYgS9crdpvWwpWoqDLURh0WVwdV806HQmUYTt4f4ufc6rT+QPKxajUcIaASyFVYPe5RSxuCN5sTvk/lhgL1qJG8pUBPcyEfaZm/JTE83jcM/AVkB/yscjepjNb5XtlbDG293X0lR+HqlOXPXxpxX2b5PbGYrUqBijspSmw4aglvEAeMx3aWJqVartWd2YMwOclilmN1sT0bHgOqbdtrHGlRdKZIanSYsw+DZSdOo31vMIXT8/1luGekcl7rTsRs/D+w6imkoQUrrU6Nx0WOdW3kiwNzvv2zMEP2CPtiXyZM7ZPi5jl3/FvaRnNgfzwk8PHrHfd7V3qa+FRrxc0bpnSKTNmZwOQQQbEEEHqINwR6ZseydoCvRp1R8NbnsYaMP1gZi95f/Jvjb06lK/mMHA7G0PrA8ZhzZ9dtMX20WEITdiICEBAxfyy+bge7F/fCZpNL8svm4Huxf3wmaKNRc23a9XbALz0dgbQWhXSq6FwmY5Q2U3KMqkEg2IJB3cJYa+Mos+XnqQAw7qDb3JXJVRlOXNqgLZTex0vrOcRtGgyG1RFSpWYPTKdM0+cpheHRC00zXB3sRKef+Nv25+Xi8odtNinUkBVRSAoNxmYlnbquWJ3Dqnkky6ttJM1Y89RLLTtSsMgXMzNkRshzZQFGoG+3XGqeOpWwq87ROS7MCpCEhNC5y3RyWYHeLqDI8r+C8c/Kny2+Sj9K4bur/y1WV/bdZXr1GViyltGIAJAFgSAAOHVLB5KP0rhu6v/AC1WXjKzq9N62P73ofQUfulneOwgqoUYkAkbuw3trONje96H0FH7tZMiyWdUzq5vcN0KQVVUahQACezjHIQiTr4W91UWpCnXqutyzs4a5084ncN9oin41372a3gNJ3jW90ew+G2/vPCNWPXOXV7refE6jiFXdTA7rD/9j4xCN1j0TzfN1YqJymMVvNue3cvjMtZlXmqi8tlHsR7EGzU/41EzgTQ9vg1MNVtrZc3RBI6JudfRM8nR+n68eoz5e+3aMQbg2I1B6iNQfG3hNy2Ri12jg6NUrZ1ZXK9VWmbMAfitrbv6xMME1nyY1T7FTKfNaoCOu7k2l+Selc/Xscs1WjgMSfhNTK34kvYX8SZh5mweVPFAYCw31K9NPDPU/wDr9cx8yeOejRCPz2xvEHSORmtNFHKtfQRXO4Rtm1v+fzundJeJ3mB289rkbjeaxVPqe9M9zbv3gs8NjrOqVQqwI3ggjvBuJWzudJl6fQkIQllBAQgIGL+WXzcD3Yv74TM5vnKPkvRxy0hiPZaNRNYDm6L2OeqWvcoQdALWPGeJ7V2C+U2h9Qf7UDH7xc01/wBq/BfKbQ+oP9qHtX4L5TaH1B/tQMgvC81/2r8F8ptD6g/2oe1dgvlNofUn+1Ax+W3yUfpXDd1f+Wqy5+1dgvlNofUn+1PS5O8h8Lg8QmIptjWennsHoNlOdGQ3tTB3MePCBddje96H0FH7tZMkXZSEUKIYEEUaQIIsQQiggjgR1SVAIQhAre0Vp3qHpKwLnUEAm53EixnkUKdZ9ysB+qPXqZ6m0NrlXcAbmYXJ6iZX8byoVfOrKOxTc+q8823VvUdnWZHrps0jV3A7tT+sfwjuainUx7el4X0lJr8rEJsqu56yQo/H1Tza/KOs3mhU7hmPrk/s719PPM+NB2ntoClUsL+5vv3eaR/WZgm6FXGVH8+ox7CdPAaTik86uHj8Ix5NeR4TV/Jet8KOHuj/AGzKJpnkvLmgQHAAqH175fk+Iz9c+V2tanh6fE1Kj+ChR/EZmt5dfKvic1egh3pSa/8Aqe1/BRKJUq20G8+qTj4jX127204xoxVW3eeM4Msqbfh3x4NoTGTHBrADEWdN1TlYH0TCEJKohEhAWESLAIRIQFhEhAWJFiXgLCJCAsIQgYVyuqFsVXGYm1esLEmwGduG6eKac1jbnk7Fao9Wm9RWqMznMuZbsSTYjUantlU2jyGxdL/D5xetNfFTZvAGYTkja5qpLTnagz0v+HsDZlIPURY+En4XYbtuU+Em8kPGvEpn8iJUFjLphOS3FrAcZXuU1KnTrFabhhlW9iD0tbjT0SOPkmr1E7z1PaIjXE9/kpyg9jFgx0Jvbt75V6VW3dOamIKsbWINprZ2zle/y020uIxHOLu5tFHeCxJ/eng0F4neZxmznMbX7N0kCJOkWkcxozp2jTSRzUfQ2jym2+RnMm5Dw/2gcn1mcubaR3J6JHqqb6wPoyEISVTFQNnFr5bDda+bNrmvwy9Xb1iMVBWtUta5KmlqNBcAq3oUtf52m6ToQIRFW68NKV/NtcMeez233W1svEx/DZrNnvfPUt5vmF2KbvmW3x6EBjB58o5wdLW5016RtoNxIsbcOsxhUrZW6RBy6eZfOHY6GxABXKNeuToQPPRa4RLm75jntltlysNN29sptvG6P9O73v8ACyWy2tkFrg63zX7JJhAjYMvlUVB09cxFrXA3jsPDj9sbqJV90Kt8NObFlPRvSLHw5wW3690mwgR6GfKQ2rXq2ItYDO3N/ukddspvEwee3T45bXy3HQXNmtwzXtaSYQCJFiQPZw46K/5R9kcIjdC+Vf8AKv2COTnv1vKiYnZtKp59ND22FxPNxXJhCPc3ameGgYeG/wBc9099oZha/Dr4eJ0lbjN+pmqzLlDyO2gVZabUqqkW0Yo3dlbT1zPMdyZxmHBNbCVUUfCCZkA6zUS6gd5E+hH2gp8xs3+QB9erMejG6uE54FaiaHgWLk9jAi3gJM3MT1EWeX180RmuNfCbXtfkLhHY2QI3xqTZfFPNv6JVNp+TCrvw9ZH+bUujehlBBPhLZ583/EXi1/ShUdNZIv49XZ13k3aHJzE4e/O0XUD4Vsy9+Zbi3faQFHHwN5rL38Uss+keNNHnjRkoNFbyXTBtpa/HWcUQL98f5gcNIDRRhqTeI1Q3HrjxccYyx10kj6JhCEKiEIQCEIQCEIQCEIQCEIQCEIQCJFiQPWpOQgNgBYasbDdvkWptVNys1U9VNdPS50HjGDhKQs1apmvYhSxO/cAn+0fGIt/26Nuo1Oj4IOlbwnJrbpkKDWfcqUx1n3Rx3cB64xiadFCOfq523hWOc37KYH2CFVXfz6rW6k6A8RqfGJQw6J5ihesganvO8+mYa5bV5j8nRjmP/bpZRuzVNP3Br6DacPUYjpNm7Ny+H43gzTgzPyq8zDR7AB3CO0xECxxRISaqieNtLk7hq9+cooSd7AZW/WWxnuVBGrR3Z8Ou2fbR8mqG5oVmX5tQBh+stjbvvKttHkZjKP8Ahc4vxqZD/u6N6ptNohE1z+o3P9UvFmvnx6RU2KHMOB0I9Bgxvreb1jdn0qwtVpJUHzlBt3E6j0StbQ8n+Ge5pF6LfNOZfSrfiJ0Z/VZv30yvDf6ZG1Ixaay6bU5CYunrS5usOw5G/VbT1yrYnA1qbWrUqlM/OQqPQx0PoM2zvOvlZ3Nj6BhCE0ZiEIQCEIQCEIQCEIQCEIQCEIQCJFhAkUCFF1UKTvNrsTxNzAmEJ5e7/wBV3ZnUcmJCEosIloQgCiOCEJIR43aEJBCFYZYkIoQic2hCQkZYrUwRZgGHUQCPAxYRB//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data:image/jpeg;base64,/9j/4AAQSkZJRgABAQAAAQABAAD/2wCEAAkGBxQSEhQUEhIUFRUUFBQXFRYXFBUWFxYUFxUWFxcUFhQYHCggGBolGxcVIjEhJSkrLi4uFx8zODMsNygtLisBCgoKDg0OGxAQGiwcHCQsLCwsLCwsLCwsLCwsLCwsLCwsLCwsLCwsLCwsLCwsLCwsLCwsLCw0LC4sLCwsLiwsLP/AABEIAMUBAAMBIgACEQEDEQH/xAAcAAABBQEBAQAAAAAAAAAAAAAAAQMEBgcCBQj/xABMEAACAQIDAwcEDggEBgMAAAABAgADEQQSIQUxQQYTIlFhcZEHMoGhFBcjNEJSU2Jzk7Gz0fA1kpSisrTB00NyguEVFiQzY9JVw/H/xAAZAQEAAwEBAAAAAAAAAAAAAAAAAQIDBAX/xAAiEQEBAQACAwABBQEAAAAAAAAAAQIDERIhMVEEEzJBYSL/2gAMAwEAAhEDEQA/ANEhCEAhCEAhCEAhCEAhCEAhCEAhCEAhCECBU3nvM5nb7z3mczzdfXXPjmE6MSQkCLARZMCTqEIBCLCSEixYQEhFhJBCEIEyEIjMACSQANSSbADrJnoOMsJyjgi6kEdYII8ROalZV85lW+65Av3XgOQjVTEIpszop6iwB8CZ01VQQpZQTuBIBPcOMDuE4qVAouxAHWSAPExBXW2bOuW9s2YWvutfdeA5CM08UjGy1EJ6gyk+AMdMBYRWQjeCPQYBD1HwMBIRcpvaxv1W18IvNnqPgYHMSKykbwR3wgQn3nvnM7fee+czztT27J8IYk6iSvQSM4nFJTF3a0Z2ntJKClmPomabc2s9ZiSd/wCbAS+MXStvS5bT5Z0aei3dvAekzzqHLkk609PRKK1M31EWmpB0nROLMU8q1TBcqaT2DXUnr3T3kYEXBuJi9N9NfGW/kbtkq/NOdG809tt3pmeuPr4tNL3CAizNckIQgEIQgS4d8I3WYhSVXMbaLcC57zoJ6DjVPkY/MOcOx6GIT2Xh9wAzn3ekO5iGHY56p1tD3XaOCqHWmtTE0qYNirFaJL1u/NdR2ITxjtfYdephcIoYUcVhTSy1AVcaIKdYrvurIWIBA1AkraWznFbBmjSvSwpe/TUMVakaYCgnVhoTe3fA55QUlOL2aSqk8/X1IF/etU/aAfRHOVeykxKUabEqTXUrUW2em4R2V1a2hBAPbOts4Wq+Iwj06YZMPUqO55xVJD0XpAIp3kZr623dsk7VSqTRNOnnyVQ79NVsoVlIW+9ulfWw03wPP2dtI1VrYTFqoxNOk+cW6FekVIGIpA6FTpcDzWuNI3tWgv8Awh1yrb2De2UWvzIN92++t5N5RbF9koCj8ziKYJoVha6EixVrXuh3Ea9e+G08DUbAtQRAajYcUrFgFVjTy3LcQD1QOtnbNo1MJQWpRpsvsehoUX5JdQd6ntEj8hca969Gqxqew8U9FXbVmpDVMx4sAbX36SRs58QlClT9jqKiUkQsay8zdFC5rrdyNL2yyRyf2WuHQhmLvUd6lapaxes5uzBb6AaAC+4cYHr4ikygkNmRjvvcE3uL9RnSg8yOla1Q7zb4IjYqBVZb5s1uBsLG99QNZ0HXmwubXNm8023WtA4qMyt51yosDv0tfQ+nfHEY802p89OJ6jGHCgCxudbm1uqwjqOvNlb6lgdxtpwgMs5Nrm9hYd2v4mJEiwPNq1GzHTift74I53GVurys/wCr5jmre780WLf+TJmt3yytoR3zj1np05ruI7WBJ3AXiyPtFSaVQLvNN7d+UzFes85S7RNWra+i/bxni313RKr7+s3j2zFVt53iwnXJ4xl13TtKgWINt+no4x/FYEKo7d89SjhCyqUFyPyRed4qjlTpA3a9l42NtezqlPP22/b9KqTlMQYi27QjUSVtHAOOllsO+/jPIvrNJ1Yx1OmtcjNr+yKHSN3pkK195Bvlb7Z78z/yX+fXHzU9TNNBnPqdVfPwkIsQyqSQiwgSoQhPQcghCEAhCEAhCEAhCEAhCEAhCEAiRYQMa2tUy42q3xcU7fq1iZqtffftmScoffWJ+nrfxtNVo1M1JG66aH90Tn5I2wkSNtN7Uah6qb/wmPAzz+UQJw1YLv5tvC2vqnLPraskrHWWPYfQoKwXMXY8BusdLkG26VisDL9yDqK2GUPbosynxzD1MJ08vrMRwzvXSRsdGLAmkUudd27tt4+mTdr7KbnCadiCBv1tp1ceHhJGJx6A6aKp4Le54AARrG7cUuqpnvYWIGgPzphXX4/08PD7EqvfPl3G9lsN/CwHDrlM2nh+brOp4TUm25pZt44TNOUfSxLEcbH02mnFf+mHPmTKw+TjEBa7Kf8AEQBe8a2mkzNfJ/s9mrB7dGnqT28B33mlSOT+TLPwRIsSUSQwgYQJUIQnoOQQhAQGWxVMaGogPVnUf1iezKfylP6xPxmc8veVFbALhuYSj7r7JL56SvqtY2sf9RlQ9tHG/Ewv7Ov4wN19mU/lKf1ifjD2ZT+Up/WJ+Mwr20cb8TC/s6/jD20cb8TC/s6/jA3X2ZT+Up/WJ+MPZlP5Sn9Yn4zCvbRxvxML+zr+MPbRxvxML+zr+MDdfZlP5Sn9Yn4w9mU/lKf1ifjMK9tHG/Ewv7Ov4z3uQvLrE4vHUaFZMPkcVc2Wgqno0XcWPeoga6DFkPYw/wCnofQUfu1kyAQhEgYtt/31iPp633jTSuTtTNg6B/8AEB+rcf0ma7f99Yj6et940v8AyGqZsEg+K1Vf3yR/FMNtsvWQxW137jvjazsTkv1sznljyf5gipTuaTGx+YeAPZ1Hsicjq+r0wbXAYHrN7HTwmjkcN4/PCRW2TSJutNVb4yqAe423jsl/3O89VGZ467V98UyFUKgAg+6MTlv1HKLiLVqutyrUQetFZie7OABPVbD/AAXFuriD3dc6o7KpjXXuFh9krK7J7eFRw1S2eswZjewsAB1X6zK3tvBlsQgUqM5VczGyhjuzHgJcdr4pR0U3LvnkbW2OGwFWu97qUcdRLOtMKewhpfjt8mHN86XLk9sgYWkKdyxJux+d2dk9SZhyU5XvhwtKtepSGgPw6Y6gfhKOo+g8JoOzNsUMR/2agY/F1Vh3odZO8WVhnUsToRYkos5MIRIEuEIT0HIICEBAxfyy+bge7F/fCZoJpfll83A92L++EzSAT1Ng7HOJLjOEyBCLqSGL1EpqtxuOZxv4AnhPLnv0OT1cCmVYLzopMLMw88tlBsN4yEnquJFsn1bOLr57Jtzky2Fpq71UYs+VVXW4yK+YNe1rMNd2+eDLAdjV6gKisHWmW+E5UMtPMbKw32sveRPHx+ENJ2RiCVNjY3F+Iv2bvRImpfRrNnvpHlt8lH6Vw3dX/lqsqUtvko/SuG7q/wDLVZZVvWxve9D6Cj92smSHsb3vQ+go/drJkAhCEDFdve+sR9PW+8bhLv5PbjDuCCLVTa4I0Kg6XnvMlNWYhUBLG5Ci5N9STbfO/ZA7fz3zm1rtvmGDoT3zsGR2xCljqNbEa+McDTmv1rDl52pjDPbU6AbzwHbeVjbnLRKYK4e1R/jnzF/9j6u2TnN18RbIt1ZMykdf5v3yrnEE5hmPRJU69X+xEncgWrV6T167Fi7FU3AKib8qjQXYsP8ATPIxtE0sdXU7qmRx35cunpEtcWL8ezFamSco3nQd53Sz+UOgKWymQaZqmHT0Bw32JIOw8JzmIpjfY3PcNfttJnlfxGXC0afF62b0Kjf+wluH6jmrKFjtNrbju3HiO0HhGbzpTOxyrJs7ldiaVrvzq/Fqan9fzvSby77D5SUsVoDkqfJsRc9qn4Q9fZMmvAVLbpTXFNRaasbgYSh8i+VDF1w9dswbSk584HeEY8QeB33IGsvN5y6zc3qtZe02JCUbbfJnaVWvVehtI0qbMSlO79EdU7nKvMUTN/8Ak/a//wAsfF5fdj4d6dGklV+cqIiq76nMw3trrr/WBkXll83A92L++EzQTS/LL5uB7sX98JmkAlgXlVUBXoIQjs4HSGrUhStcG4AAuO0mPvypBpPT5qw9jrQpWKiygKGZ2y3LEqGsLA3NxxE3/nRC2Z6BI56rUNMFAjKyZKYPRvdQeBtfMeOlbO/sXzq5+V42D5SVKRORUsarVbEs2pQrlJLXIF7663E8Z2JJJNybknrPXLfiOV1KogVqB0JY25uxZ61OpUW2XRDzffdjwneI5aoSGGH1FQscxQh1Wg1Jc4y6sbqT3EDfok69yF1b6tUu0tvko/SuG7q/8tVlWr1SzFmN2Yksesk3J8ZafJR+lcN3V/5arLKN62P73ofQUfu1ibVxRpUy6gEgqNb21IH9YxhqTPglSm2R3wiqj/FdqGVW9BIMptLk5jsP7pidoHEUxoaZLnU6BulpoZnzWzFsbfp5NcuZfy0DCVMyKx+EoOm7Xqj0z/C8mNoGqlVdosKJdHFG9Swp3B5vq3aTQDLZveZWe51qyflUcbimWtUUg2znidxOkkYepdQeu49IMadueeruD0qtRG7VzHIfD7JKpUcqW1vmuLDs1nn7lmrHVn3k2aYYG6g66yRs6m/SCsyAEZWZQQ3WoN7+oRs4gAWYgd519AEYq7SrIPcgxHxbLbwIvInfafXSH5RcXVXCKpy2qVlVmW+qhXbKe8qPDtmYgS9crdpvWwpWoqDLURh0WVwdV806HQmUYTt4f4ufc6rT+QPKxajUcIaASyFVYPe5RSxuCN5sTvk/lhgL1qJG8pUBPcyEfaZm/JTE83jcM/AVkB/yscjepjNb5XtlbDG293X0lR+HqlOXPXxpxX2b5PbGYrUqBijspSmw4aglvEAeMx3aWJqVartWd2YMwOclilmN1sT0bHgOqbdtrHGlRdKZIanSYsw+DZSdOo31vMIXT8/1luGekcl7rTsRs/D+w6imkoQUrrU6Nx0WOdW3kiwNzvv2zMEP2CPtiXyZM7ZPi5jl3/FvaRnNgfzwk8PHrHfd7V3qa+FRrxc0bpnSKTNmZwOQQQbEEEHqINwR6ZseydoCvRp1R8NbnsYaMP1gZi95f/Jvjb06lK/mMHA7G0PrA8ZhzZ9dtMX20WEITdiICEBAxfyy+bge7F/fCZpNL8svm4Huxf3wmaKNRc23a9XbALz0dgbQWhXSq6FwmY5Q2U3KMqkEg2IJB3cJYa+Mos+XnqQAw7qDb3JXJVRlOXNqgLZTex0vrOcRtGgyG1RFSpWYPTKdM0+cpheHRC00zXB3sRKef+Nv25+Xi8odtNinUkBVRSAoNxmYlnbquWJ3Dqnkky6ttJM1Y89RLLTtSsMgXMzNkRshzZQFGoG+3XGqeOpWwq87ROS7MCpCEhNC5y3RyWYHeLqDI8r+C8c/Kny2+Sj9K4bur/y1WV/bdZXr1GViyltGIAJAFgSAAOHVLB5KP0rhu6v/AC1WXjKzq9N62P73ofQUfulneOwgqoUYkAkbuw3trONje96H0FH7tZMiyWdUzq5vcN0KQVVUahQACezjHIQiTr4W91UWpCnXqutyzs4a5084ncN9oin41372a3gNJ3jW90ew+G2/vPCNWPXOXV7refE6jiFXdTA7rD/9j4xCN1j0TzfN1YqJymMVvNue3cvjMtZlXmqi8tlHsR7EGzU/41EzgTQ9vg1MNVtrZc3RBI6JudfRM8nR+n68eoz5e+3aMQbg2I1B6iNQfG3hNy2Ri12jg6NUrZ1ZXK9VWmbMAfitrbv6xMME1nyY1T7FTKfNaoCOu7k2l+Selc/Xscs1WjgMSfhNTK34kvYX8SZh5mweVPFAYCw31K9NPDPU/wDr9cx8yeOejRCPz2xvEHSORmtNFHKtfQRXO4Rtm1v+fzundJeJ3mB289rkbjeaxVPqe9M9zbv3gs8NjrOqVQqwI3ggjvBuJWzudJl6fQkIQllBAQgIGL+WXzcD3Yv74TM5vnKPkvRxy0hiPZaNRNYDm6L2OeqWvcoQdALWPGeJ7V2C+U2h9Qf7UDH7xc01/wBq/BfKbQ+oP9qHtX4L5TaH1B/tQMgvC81/2r8F8ptD6g/2oe1dgvlNofUn+1Ax+W3yUfpXDd1f+Wqy5+1dgvlNofUn+1PS5O8h8Lg8QmIptjWennsHoNlOdGQ3tTB3MePCBddje96H0FH7tZMkXZSEUKIYEEUaQIIsQQiggjgR1SVAIQhAre0Vp3qHpKwLnUEAm53EixnkUKdZ9ysB+qPXqZ6m0NrlXcAbmYXJ6iZX8byoVfOrKOxTc+q8823VvUdnWZHrps0jV3A7tT+sfwjuainUx7el4X0lJr8rEJsqu56yQo/H1Tza/KOs3mhU7hmPrk/s719PPM+NB2ntoClUsL+5vv3eaR/WZgm6FXGVH8+ox7CdPAaTik86uHj8Ix5NeR4TV/Jet8KOHuj/AGzKJpnkvLmgQHAAqH175fk+Iz9c+V2tanh6fE1Kj+ChR/EZmt5dfKvic1egh3pSa/8Aqe1/BRKJUq20G8+qTj4jX127204xoxVW3eeM4Msqbfh3x4NoTGTHBrADEWdN1TlYH0TCEJKohEhAWESLAIRIQFhEhAWJFiXgLCJCAsIQgYVyuqFsVXGYm1esLEmwGduG6eKac1jbnk7Fao9Wm9RWqMznMuZbsSTYjUantlU2jyGxdL/D5xetNfFTZvAGYTkja5qpLTnagz0v+HsDZlIPURY+En4XYbtuU+Em8kPGvEpn8iJUFjLphOS3FrAcZXuU1KnTrFabhhlW9iD0tbjT0SOPkmr1E7z1PaIjXE9/kpyg9jFgx0Jvbt75V6VW3dOamIKsbWINprZ2zle/y020uIxHOLu5tFHeCxJ/eng0F4neZxmznMbX7N0kCJOkWkcxozp2jTSRzUfQ2jym2+RnMm5Dw/2gcn1mcubaR3J6JHqqb6wPoyEISVTFQNnFr5bDda+bNrmvwy9Xb1iMVBWtUta5KmlqNBcAq3oUtf52m6ToQIRFW68NKV/NtcMeez233W1svEx/DZrNnvfPUt5vmF2KbvmW3x6EBjB58o5wdLW5016RtoNxIsbcOsxhUrZW6RBy6eZfOHY6GxABXKNeuToQPPRa4RLm75jntltlysNN29sptvG6P9O73v8ACyWy2tkFrg63zX7JJhAjYMvlUVB09cxFrXA3jsPDj9sbqJV90Kt8NObFlPRvSLHw5wW3690mwgR6GfKQ2rXq2ItYDO3N/ukddspvEwee3T45bXy3HQXNmtwzXtaSYQCJFiQPZw46K/5R9kcIjdC+Vf8AKv2COTnv1vKiYnZtKp59ND22FxPNxXJhCPc3ameGgYeG/wBc9099oZha/Dr4eJ0lbjN+pmqzLlDyO2gVZabUqqkW0Yo3dlbT1zPMdyZxmHBNbCVUUfCCZkA6zUS6gd5E+hH2gp8xs3+QB9erMejG6uE54FaiaHgWLk9jAi3gJM3MT1EWeX180RmuNfCbXtfkLhHY2QI3xqTZfFPNv6JVNp+TCrvw9ZH+bUujehlBBPhLZ583/EXi1/ShUdNZIv49XZ13k3aHJzE4e/O0XUD4Vsy9+Zbi3faQFHHwN5rL38Uss+keNNHnjRkoNFbyXTBtpa/HWcUQL98f5gcNIDRRhqTeI1Q3HrjxccYyx10kj6JhCEKiEIQCEIQCEIQCEIQCEIQCEIQCJFiQPWpOQgNgBYasbDdvkWptVNys1U9VNdPS50HjGDhKQs1apmvYhSxO/cAn+0fGIt/26Nuo1Oj4IOlbwnJrbpkKDWfcqUx1n3Rx3cB64xiadFCOfq523hWOc37KYH2CFVXfz6rW6k6A8RqfGJQw6J5ihesganvO8+mYa5bV5j8nRjmP/bpZRuzVNP3Br6DacPUYjpNm7Ny+H43gzTgzPyq8zDR7AB3CO0xECxxRISaqieNtLk7hq9+cooSd7AZW/WWxnuVBGrR3Z8Ou2fbR8mqG5oVmX5tQBh+stjbvvKttHkZjKP8Ahc4vxqZD/u6N6ptNohE1z+o3P9UvFmvnx6RU2KHMOB0I9Bgxvreb1jdn0qwtVpJUHzlBt3E6j0StbQ8n+Ge5pF6LfNOZfSrfiJ0Z/VZv30yvDf6ZG1Ixaay6bU5CYunrS5usOw5G/VbT1yrYnA1qbWrUqlM/OQqPQx0PoM2zvOvlZ3Nj6BhCE0ZiEIQCEIQCEIQCEIQCEIQCEIQCJFhAkUCFF1UKTvNrsTxNzAmEJ5e7/wBV3ZnUcmJCEosIloQgCiOCEJIR43aEJBCFYZYkIoQic2hCQkZYrUwRZgGHUQCPAxYRB//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1053" y="885773"/>
            <a:ext cx="3073563" cy="2365203"/>
          </a:xfrm>
          <a:prstGeom prst="rect">
            <a:avLst/>
          </a:prstGeom>
        </p:spPr>
      </p:pic>
      <p:sp>
        <p:nvSpPr>
          <p:cNvPr id="6" name="Rectangle 5"/>
          <p:cNvSpPr/>
          <p:nvPr/>
        </p:nvSpPr>
        <p:spPr>
          <a:xfrm>
            <a:off x="155575" y="195985"/>
            <a:ext cx="5725478"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Growth Mindset</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285195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Ask instead</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a typeface="Calibri"/>
                <a:cs typeface="Times New Roman"/>
              </a:rPr>
              <a:t>What can I do to improve…</a:t>
            </a:r>
            <a:endParaRPr lang="en-GB" sz="6600" dirty="0">
              <a:effectLst/>
              <a:ea typeface="Calibri"/>
              <a:cs typeface="Times New Roman"/>
            </a:endParaRPr>
          </a:p>
        </p:txBody>
      </p:sp>
    </p:spTree>
    <p:extLst>
      <p:ext uri="{BB962C8B-B14F-4D97-AF65-F5344CB8AC3E}">
        <p14:creationId xmlns:p14="http://schemas.microsoft.com/office/powerpoint/2010/main" val="41983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Line 13"/>
          <p:cNvSpPr>
            <a:spLocks noChangeShapeType="1"/>
          </p:cNvSpPr>
          <p:nvPr/>
        </p:nvSpPr>
        <p:spPr bwMode="auto">
          <a:xfrm>
            <a:off x="1752600" y="1349139"/>
            <a:ext cx="1295400" cy="56635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0" name="Line 14"/>
          <p:cNvSpPr>
            <a:spLocks noChangeShapeType="1"/>
          </p:cNvSpPr>
          <p:nvPr/>
        </p:nvSpPr>
        <p:spPr bwMode="auto">
          <a:xfrm flipH="1">
            <a:off x="7380312" y="2514600"/>
            <a:ext cx="734988" cy="914400"/>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1" name="Line 15"/>
          <p:cNvSpPr>
            <a:spLocks noChangeShapeType="1"/>
          </p:cNvSpPr>
          <p:nvPr/>
        </p:nvSpPr>
        <p:spPr bwMode="auto">
          <a:xfrm>
            <a:off x="755576" y="3834636"/>
            <a:ext cx="432048" cy="746492"/>
          </a:xfrm>
          <a:prstGeom prst="line">
            <a:avLst/>
          </a:prstGeom>
          <a:noFill/>
          <a:ln w="38100">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12" name="Text Box 16"/>
          <p:cNvSpPr txBox="1">
            <a:spLocks noChangeArrowheads="1"/>
          </p:cNvSpPr>
          <p:nvPr/>
        </p:nvSpPr>
        <p:spPr bwMode="auto">
          <a:xfrm>
            <a:off x="152400" y="799018"/>
            <a:ext cx="29337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b="1" dirty="0" smtClean="0"/>
              <a:t>One question I would like answered…</a:t>
            </a:r>
            <a:endParaRPr lang="en-GB" sz="2000" b="1" dirty="0"/>
          </a:p>
        </p:txBody>
      </p:sp>
      <p:sp>
        <p:nvSpPr>
          <p:cNvPr id="4113" name="Text Box 17"/>
          <p:cNvSpPr txBox="1">
            <a:spLocks noChangeArrowheads="1"/>
          </p:cNvSpPr>
          <p:nvPr/>
        </p:nvSpPr>
        <p:spPr bwMode="auto">
          <a:xfrm>
            <a:off x="6553200" y="1806714"/>
            <a:ext cx="24112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b="1" dirty="0"/>
              <a:t>Two </a:t>
            </a:r>
            <a:r>
              <a:rPr lang="en-GB" sz="2000" b="1" dirty="0" smtClean="0"/>
              <a:t>things I am not sure about yet….</a:t>
            </a:r>
            <a:endParaRPr lang="en-GB" sz="2000" b="1" dirty="0"/>
          </a:p>
        </p:txBody>
      </p:sp>
      <p:sp>
        <p:nvSpPr>
          <p:cNvPr id="4114" name="Text Box 18"/>
          <p:cNvSpPr txBox="1">
            <a:spLocks noChangeArrowheads="1"/>
          </p:cNvSpPr>
          <p:nvPr/>
        </p:nvSpPr>
        <p:spPr bwMode="auto">
          <a:xfrm>
            <a:off x="152400" y="2431690"/>
            <a:ext cx="14668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2000" b="1" dirty="0"/>
              <a:t>Three </a:t>
            </a:r>
            <a:r>
              <a:rPr lang="en-GB" sz="2000" b="1" dirty="0" smtClean="0"/>
              <a:t>things </a:t>
            </a:r>
            <a:r>
              <a:rPr lang="en-GB" sz="2000" b="1" dirty="0"/>
              <a:t>I </a:t>
            </a:r>
            <a:r>
              <a:rPr lang="en-GB" sz="2000" b="1" dirty="0" smtClean="0"/>
              <a:t>have mastered…</a:t>
            </a:r>
            <a:endParaRPr lang="en-GB" sz="2000" b="1" dirty="0"/>
          </a:p>
        </p:txBody>
      </p:sp>
      <p:grpSp>
        <p:nvGrpSpPr>
          <p:cNvPr id="3" name="Group 2"/>
          <p:cNvGrpSpPr/>
          <p:nvPr/>
        </p:nvGrpSpPr>
        <p:grpSpPr>
          <a:xfrm>
            <a:off x="507326" y="980729"/>
            <a:ext cx="8097122" cy="5616624"/>
            <a:chOff x="1943100" y="1948249"/>
            <a:chExt cx="6388921" cy="4217055"/>
          </a:xfrm>
        </p:grpSpPr>
        <p:sp>
          <p:nvSpPr>
            <p:cNvPr id="2" name="Rectangle 1"/>
            <p:cNvSpPr/>
            <p:nvPr/>
          </p:nvSpPr>
          <p:spPr>
            <a:xfrm>
              <a:off x="1943100" y="4761637"/>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082333" y="4761637"/>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6207177" y="4761636"/>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87088" y="3351917"/>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5144755" y="3357970"/>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4109647" y="1948249"/>
              <a:ext cx="2124844" cy="1403667"/>
            </a:xfrm>
            <a:prstGeom prst="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 name="Rectangle 21"/>
          <p:cNvSpPr/>
          <p:nvPr/>
        </p:nvSpPr>
        <p:spPr>
          <a:xfrm>
            <a:off x="0" y="0"/>
            <a:ext cx="9144000" cy="68580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627784" y="169462"/>
            <a:ext cx="4259932" cy="584775"/>
          </a:xfrm>
          <a:prstGeom prst="rect">
            <a:avLst/>
          </a:prstGeom>
          <a:noFill/>
        </p:spPr>
        <p:txBody>
          <a:bodyPr wrap="square" rtlCol="0">
            <a:spAutoFit/>
          </a:bodyPr>
          <a:lstStyle/>
          <a:p>
            <a:pPr algn="ctr"/>
            <a:r>
              <a:rPr lang="en-GB" sz="3200" b="1" u="sng" dirty="0" smtClean="0"/>
              <a:t>Progress Pyramid</a:t>
            </a:r>
            <a:endParaRPr lang="en-GB" sz="3200" b="1" u="sng" dirty="0"/>
          </a:p>
        </p:txBody>
      </p:sp>
    </p:spTree>
    <p:extLst>
      <p:ext uri="{BB962C8B-B14F-4D97-AF65-F5344CB8AC3E}">
        <p14:creationId xmlns:p14="http://schemas.microsoft.com/office/powerpoint/2010/main" val="752211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4109"/>
                                        </p:tgtEl>
                                        <p:attrNameLst>
                                          <p:attrName>style.visibility</p:attrName>
                                        </p:attrNameLst>
                                      </p:cBhvr>
                                      <p:to>
                                        <p:strVal val="visible"/>
                                      </p:to>
                                    </p:set>
                                    <p:animEffect transition="in" filter="dissolve">
                                      <p:cBhvr>
                                        <p:cTn id="7" dur="500"/>
                                        <p:tgtEl>
                                          <p:spTgt spid="4109"/>
                                        </p:tgtEl>
                                      </p:cBhvr>
                                    </p:animEffect>
                                  </p:childTnLst>
                                </p:cTn>
                              </p:par>
                            </p:childTnLst>
                          </p:cTn>
                        </p:par>
                        <p:par>
                          <p:cTn id="8" fill="hold" nodeType="afterGroup">
                            <p:stCondLst>
                              <p:cond delay="1000"/>
                            </p:stCondLst>
                            <p:childTnLst>
                              <p:par>
                                <p:cTn id="9" presetID="9" presetClass="entr" presetSubtype="0" fill="hold" nodeType="afterEffect">
                                  <p:stCondLst>
                                    <p:cond delay="500"/>
                                  </p:stCondLst>
                                  <p:childTnLst>
                                    <p:set>
                                      <p:cBhvr>
                                        <p:cTn id="10" dur="1" fill="hold">
                                          <p:stCondLst>
                                            <p:cond delay="0"/>
                                          </p:stCondLst>
                                        </p:cTn>
                                        <p:tgtEl>
                                          <p:spTgt spid="4112">
                                            <p:txEl>
                                              <p:pRg st="0" end="0"/>
                                            </p:txEl>
                                          </p:spTgt>
                                        </p:tgtEl>
                                        <p:attrNameLst>
                                          <p:attrName>style.visibility</p:attrName>
                                        </p:attrNameLst>
                                      </p:cBhvr>
                                      <p:to>
                                        <p:strVal val="visible"/>
                                      </p:to>
                                    </p:set>
                                    <p:animEffect transition="in" filter="dissolve">
                                      <p:cBhvr>
                                        <p:cTn id="11" dur="500"/>
                                        <p:tgtEl>
                                          <p:spTgt spid="4112">
                                            <p:txEl>
                                              <p:pRg st="0" end="0"/>
                                            </p:txEl>
                                          </p:spTgt>
                                        </p:tgtEl>
                                      </p:cBhvr>
                                    </p:animEffect>
                                  </p:childTnLst>
                                </p:cTn>
                              </p:par>
                            </p:childTnLst>
                          </p:cTn>
                        </p:par>
                        <p:par>
                          <p:cTn id="12" fill="hold" nodeType="afterGroup">
                            <p:stCondLst>
                              <p:cond delay="2000"/>
                            </p:stCondLst>
                            <p:childTnLst>
                              <p:par>
                                <p:cTn id="13" presetID="9" presetClass="entr" presetSubtype="0" fill="hold" grpId="0" nodeType="afterEffect">
                                  <p:stCondLst>
                                    <p:cond delay="500"/>
                                  </p:stCondLst>
                                  <p:childTnLst>
                                    <p:set>
                                      <p:cBhvr>
                                        <p:cTn id="14" dur="1" fill="hold">
                                          <p:stCondLst>
                                            <p:cond delay="0"/>
                                          </p:stCondLst>
                                        </p:cTn>
                                        <p:tgtEl>
                                          <p:spTgt spid="4110"/>
                                        </p:tgtEl>
                                        <p:attrNameLst>
                                          <p:attrName>style.visibility</p:attrName>
                                        </p:attrNameLst>
                                      </p:cBhvr>
                                      <p:to>
                                        <p:strVal val="visible"/>
                                      </p:to>
                                    </p:set>
                                    <p:animEffect transition="in" filter="dissolve">
                                      <p:cBhvr>
                                        <p:cTn id="15" dur="500"/>
                                        <p:tgtEl>
                                          <p:spTgt spid="4110"/>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4113"/>
                                        </p:tgtEl>
                                        <p:attrNameLst>
                                          <p:attrName>style.visibility</p:attrName>
                                        </p:attrNameLst>
                                      </p:cBhvr>
                                      <p:to>
                                        <p:strVal val="visible"/>
                                      </p:to>
                                    </p:set>
                                    <p:animEffect transition="in" filter="dissolve">
                                      <p:cBhvr>
                                        <p:cTn id="19" dur="500"/>
                                        <p:tgtEl>
                                          <p:spTgt spid="4113"/>
                                        </p:tgtEl>
                                      </p:cBhvr>
                                    </p:animEffect>
                                  </p:childTnLst>
                                </p:cTn>
                              </p:par>
                            </p:childTnLst>
                          </p:cTn>
                        </p:par>
                        <p:par>
                          <p:cTn id="20" fill="hold" nodeType="afterGroup">
                            <p:stCondLst>
                              <p:cond delay="4000"/>
                            </p:stCondLst>
                            <p:childTnLst>
                              <p:par>
                                <p:cTn id="21" presetID="9" presetClass="entr" presetSubtype="0" fill="hold" grpId="0" nodeType="afterEffect">
                                  <p:stCondLst>
                                    <p:cond delay="500"/>
                                  </p:stCondLst>
                                  <p:childTnLst>
                                    <p:set>
                                      <p:cBhvr>
                                        <p:cTn id="22" dur="1" fill="hold">
                                          <p:stCondLst>
                                            <p:cond delay="0"/>
                                          </p:stCondLst>
                                        </p:cTn>
                                        <p:tgtEl>
                                          <p:spTgt spid="4111"/>
                                        </p:tgtEl>
                                        <p:attrNameLst>
                                          <p:attrName>style.visibility</p:attrName>
                                        </p:attrNameLst>
                                      </p:cBhvr>
                                      <p:to>
                                        <p:strVal val="visible"/>
                                      </p:to>
                                    </p:set>
                                    <p:animEffect transition="in" filter="dissolve">
                                      <p:cBhvr>
                                        <p:cTn id="23" dur="500"/>
                                        <p:tgtEl>
                                          <p:spTgt spid="4111"/>
                                        </p:tgtEl>
                                      </p:cBhvr>
                                    </p:animEffect>
                                  </p:childTnLst>
                                </p:cTn>
                              </p:par>
                            </p:childTnLst>
                          </p:cTn>
                        </p:par>
                        <p:par>
                          <p:cTn id="24" fill="hold" nodeType="afterGroup">
                            <p:stCondLst>
                              <p:cond delay="5000"/>
                            </p:stCondLst>
                            <p:childTnLst>
                              <p:par>
                                <p:cTn id="25" presetID="9" presetClass="entr" presetSubtype="0" fill="hold" grpId="0" nodeType="afterEffect">
                                  <p:stCondLst>
                                    <p:cond delay="500"/>
                                  </p:stCondLst>
                                  <p:childTnLst>
                                    <p:set>
                                      <p:cBhvr>
                                        <p:cTn id="26" dur="1" fill="hold">
                                          <p:stCondLst>
                                            <p:cond delay="0"/>
                                          </p:stCondLst>
                                        </p:cTn>
                                        <p:tgtEl>
                                          <p:spTgt spid="4114"/>
                                        </p:tgtEl>
                                        <p:attrNameLst>
                                          <p:attrName>style.visibility</p:attrName>
                                        </p:attrNameLst>
                                      </p:cBhvr>
                                      <p:to>
                                        <p:strVal val="visible"/>
                                      </p:to>
                                    </p:set>
                                    <p:animEffect transition="in" filter="dissolve">
                                      <p:cBhvr>
                                        <p:cTn id="27"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animBg="1"/>
      <p:bldP spid="4110" grpId="0" animBg="1"/>
      <p:bldP spid="4111" grpId="0" animBg="1"/>
      <p:bldP spid="4113" grpId="0"/>
      <p:bldP spid="41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3131896525"/>
              </p:ext>
            </p:extLst>
          </p:nvPr>
        </p:nvGraphicFramePr>
        <p:xfrm>
          <a:off x="306000" y="1196752"/>
          <a:ext cx="8532000" cy="5334000"/>
        </p:xfrm>
        <a:graphic>
          <a:graphicData uri="http://schemas.openxmlformats.org/drawingml/2006/table">
            <a:tbl>
              <a:tblPr firstRow="1" bandRow="1">
                <a:tableStyleId>{5C22544A-7EE6-4342-B048-85BDC9FD1C3A}</a:tableStyleId>
              </a:tblPr>
              <a:tblGrid>
                <a:gridCol w="1097648"/>
                <a:gridCol w="7434352"/>
              </a:tblGrid>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smtClean="0">
                          <a:solidFill>
                            <a:schemeClr val="tx1"/>
                          </a:solidFill>
                        </a:rPr>
                        <a:t>I’m so confident</a:t>
                      </a:r>
                      <a:r>
                        <a:rPr lang="en-GB" sz="2400" b="0" baseline="0" dirty="0" smtClean="0">
                          <a:solidFill>
                            <a:schemeClr val="tx1"/>
                          </a:solidFill>
                        </a:rPr>
                        <a:t> - I could explain this to someone else!</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smtClean="0">
                          <a:solidFill>
                            <a:schemeClr val="tx1"/>
                          </a:solidFill>
                        </a:rPr>
                        <a:t>I can get to the right answer</a:t>
                      </a:r>
                      <a:r>
                        <a:rPr lang="en-GB" sz="2400" b="0" baseline="0" dirty="0" smtClean="0">
                          <a:solidFill>
                            <a:schemeClr val="tx1"/>
                          </a:solidFill>
                        </a:rPr>
                        <a:t> but I don’t understand well enough to explain it yet.</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smtClean="0">
                          <a:solidFill>
                            <a:schemeClr val="tx1"/>
                          </a:solidFill>
                        </a:rPr>
                        <a:t>I understand</a:t>
                      </a:r>
                      <a:r>
                        <a:rPr lang="en-GB" sz="2400" b="0" baseline="0" dirty="0" smtClean="0">
                          <a:solidFill>
                            <a:schemeClr val="tx1"/>
                          </a:solidFill>
                        </a:rPr>
                        <a:t> some of this but I don’t understand all of it yet.</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dirty="0" smtClean="0">
                          <a:solidFill>
                            <a:schemeClr val="tx1"/>
                          </a:solidFill>
                        </a:rPr>
                        <a:t>I</a:t>
                      </a:r>
                      <a:r>
                        <a:rPr lang="en-GB" sz="2400" b="0" baseline="0" dirty="0" smtClean="0">
                          <a:solidFill>
                            <a:schemeClr val="tx1"/>
                          </a:solidFill>
                        </a:rPr>
                        <a:t> tried hard and I listened but I am finding this challenging. I will make sure that I get help with this next lesson.</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6800">
                <a:tc>
                  <a:txBody>
                    <a:bodyPr/>
                    <a:lstStyle/>
                    <a:p>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2400" b="0" baseline="0" dirty="0" smtClean="0">
                          <a:solidFill>
                            <a:schemeClr val="tx1"/>
                          </a:solidFill>
                        </a:rPr>
                        <a:t>I do not understand any of this yet. There are things I could do to be a better learner next lesson.</a:t>
                      </a:r>
                      <a:endParaRPr lang="en-GB"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Down Arrow 4"/>
          <p:cNvSpPr/>
          <p:nvPr/>
        </p:nvSpPr>
        <p:spPr>
          <a:xfrm rot="10800000">
            <a:off x="323527" y="1268760"/>
            <a:ext cx="1080120" cy="525658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79513" y="156722"/>
            <a:ext cx="8588020" cy="830997"/>
          </a:xfrm>
          <a:prstGeom prst="rect">
            <a:avLst/>
          </a:prstGeom>
          <a:solidFill>
            <a:schemeClr val="bg1"/>
          </a:solidFill>
        </p:spPr>
        <p:txBody>
          <a:bodyPr wrap="square" rtlCol="0">
            <a:spAutoFit/>
          </a:bodyPr>
          <a:lstStyle/>
          <a:p>
            <a:r>
              <a:rPr lang="en-GB" sz="2400" dirty="0" smtClean="0"/>
              <a:t>Colour in the arrow, up to the statement which best describes your current understanding. </a:t>
            </a:r>
            <a:endParaRPr lang="en-GB" sz="2400" dirty="0"/>
          </a:p>
        </p:txBody>
      </p:sp>
    </p:spTree>
    <p:extLst>
      <p:ext uri="{BB962C8B-B14F-4D97-AF65-F5344CB8AC3E}">
        <p14:creationId xmlns:p14="http://schemas.microsoft.com/office/powerpoint/2010/main" val="2229461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251520" y="260648"/>
            <a:ext cx="8496944" cy="6001643"/>
          </a:xfrm>
          <a:prstGeom prst="rect">
            <a:avLst/>
          </a:prstGeom>
          <a:noFill/>
        </p:spPr>
        <p:txBody>
          <a:bodyPr wrap="square" rtlCol="0">
            <a:spAutoFit/>
          </a:bodyPr>
          <a:lstStyle/>
          <a:p>
            <a:pPr algn="ctr"/>
            <a:r>
              <a:rPr lang="en-GB" sz="6000" dirty="0" smtClean="0"/>
              <a:t>My Favourite MISTAKES </a:t>
            </a:r>
            <a:endParaRPr lang="en-GB" sz="6000" dirty="0"/>
          </a:p>
          <a:p>
            <a:endParaRPr lang="en-GB" sz="3600" dirty="0" smtClean="0"/>
          </a:p>
          <a:p>
            <a:r>
              <a:rPr lang="en-GB" sz="3600" b="1" dirty="0" smtClean="0">
                <a:solidFill>
                  <a:srgbClr val="FF0000"/>
                </a:solidFill>
              </a:rPr>
              <a:t>M</a:t>
            </a:r>
            <a:r>
              <a:rPr lang="en-GB" sz="3600" dirty="0" smtClean="0"/>
              <a:t>eans</a:t>
            </a:r>
          </a:p>
          <a:p>
            <a:r>
              <a:rPr lang="en-GB" sz="3600" b="1" dirty="0" smtClean="0">
                <a:solidFill>
                  <a:srgbClr val="FF0000"/>
                </a:solidFill>
              </a:rPr>
              <a:t>I</a:t>
            </a:r>
            <a:r>
              <a:rPr lang="en-GB" sz="3600" dirty="0" smtClean="0"/>
              <a:t> </a:t>
            </a:r>
          </a:p>
          <a:p>
            <a:r>
              <a:rPr lang="en-GB" sz="3600" b="1" dirty="0" smtClean="0">
                <a:solidFill>
                  <a:srgbClr val="FF0000"/>
                </a:solidFill>
              </a:rPr>
              <a:t>S</a:t>
            </a:r>
            <a:r>
              <a:rPr lang="en-GB" sz="3600" dirty="0" smtClean="0"/>
              <a:t>tart </a:t>
            </a:r>
          </a:p>
          <a:p>
            <a:r>
              <a:rPr lang="en-GB" sz="3600" b="1" dirty="0" smtClean="0">
                <a:solidFill>
                  <a:srgbClr val="FF0000"/>
                </a:solidFill>
              </a:rPr>
              <a:t>T</a:t>
            </a:r>
            <a:r>
              <a:rPr lang="en-GB" sz="3600" dirty="0" smtClean="0"/>
              <a:t>o </a:t>
            </a:r>
          </a:p>
          <a:p>
            <a:r>
              <a:rPr lang="en-GB" sz="3600" b="1" dirty="0" smtClean="0">
                <a:solidFill>
                  <a:srgbClr val="FF0000"/>
                </a:solidFill>
              </a:rPr>
              <a:t>A</a:t>
            </a:r>
            <a:r>
              <a:rPr lang="en-GB" sz="3600" dirty="0" smtClean="0"/>
              <a:t>cquire</a:t>
            </a:r>
          </a:p>
          <a:p>
            <a:r>
              <a:rPr lang="en-GB" sz="3600" b="1" dirty="0" smtClean="0">
                <a:solidFill>
                  <a:srgbClr val="FF0000"/>
                </a:solidFill>
              </a:rPr>
              <a:t>K</a:t>
            </a:r>
            <a:r>
              <a:rPr lang="en-GB" sz="3600" dirty="0" smtClean="0"/>
              <a:t>nowledge</a:t>
            </a:r>
          </a:p>
          <a:p>
            <a:r>
              <a:rPr lang="en-GB" sz="3600" b="1" dirty="0" smtClean="0">
                <a:solidFill>
                  <a:srgbClr val="FF0000"/>
                </a:solidFill>
              </a:rPr>
              <a:t>E</a:t>
            </a:r>
            <a:r>
              <a:rPr lang="en-GB" sz="3600" dirty="0" smtClean="0"/>
              <a:t>xperience</a:t>
            </a:r>
          </a:p>
          <a:p>
            <a:r>
              <a:rPr lang="en-GB" sz="3600" b="1" dirty="0" smtClean="0">
                <a:solidFill>
                  <a:srgbClr val="FF0000"/>
                </a:solidFill>
              </a:rPr>
              <a:t>S</a:t>
            </a:r>
            <a:r>
              <a:rPr lang="en-GB" sz="3600" dirty="0" smtClean="0"/>
              <a:t>kills</a:t>
            </a:r>
          </a:p>
        </p:txBody>
      </p:sp>
      <p:sp>
        <p:nvSpPr>
          <p:cNvPr id="4" name="Rounded Rectangle 3"/>
          <p:cNvSpPr/>
          <p:nvPr/>
        </p:nvSpPr>
        <p:spPr>
          <a:xfrm>
            <a:off x="3203848" y="1916832"/>
            <a:ext cx="5616624" cy="4536504"/>
          </a:xfrm>
          <a:prstGeom prst="round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491880" y="2060848"/>
            <a:ext cx="4824536" cy="954107"/>
          </a:xfrm>
          <a:prstGeom prst="rect">
            <a:avLst/>
          </a:prstGeom>
          <a:noFill/>
        </p:spPr>
        <p:txBody>
          <a:bodyPr wrap="square" rtlCol="0">
            <a:spAutoFit/>
          </a:bodyPr>
          <a:lstStyle/>
          <a:p>
            <a:r>
              <a:rPr lang="en-GB" sz="2800" dirty="0"/>
              <a:t>A</a:t>
            </a:r>
            <a:r>
              <a:rPr lang="en-GB" sz="2800" dirty="0" smtClean="0"/>
              <a:t> mistake that moved my learning on……</a:t>
            </a:r>
            <a:endParaRPr lang="en-GB" sz="2800" dirty="0"/>
          </a:p>
        </p:txBody>
      </p:sp>
      <p:pic>
        <p:nvPicPr>
          <p:cNvPr id="3076" name="Picture 4" descr="C:\Program Files\Microsoft Office\Media\CntCD1\ClipArt2\j021570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8613" y="5350101"/>
            <a:ext cx="808367" cy="876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228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11188" y="404813"/>
            <a:ext cx="7772400" cy="936625"/>
          </a:xfrm>
        </p:spPr>
        <p:txBody>
          <a:bodyPr>
            <a:normAutofit fontScale="90000"/>
          </a:bodyPr>
          <a:lstStyle/>
          <a:p>
            <a:pPr eaLnBrk="1" hangingPunct="1"/>
            <a:r>
              <a:rPr lang="en-GB" altLang="en-US" sz="3600" u="sng" smtClean="0"/>
              <a:t>Year 11 Engagement – The Big Launch</a:t>
            </a:r>
            <a:br>
              <a:rPr lang="en-GB" altLang="en-US" sz="3600" u="sng" smtClean="0"/>
            </a:br>
            <a:endParaRPr lang="en-GB" altLang="en-US" sz="3600" u="sng" smtClean="0"/>
          </a:p>
        </p:txBody>
      </p:sp>
      <p:sp>
        <p:nvSpPr>
          <p:cNvPr id="16387" name="Subtitle 2"/>
          <p:cNvSpPr>
            <a:spLocks noGrp="1"/>
          </p:cNvSpPr>
          <p:nvPr>
            <p:ph type="subTitle" idx="1"/>
          </p:nvPr>
        </p:nvSpPr>
        <p:spPr>
          <a:xfrm>
            <a:off x="250825" y="1773238"/>
            <a:ext cx="4825231" cy="4320058"/>
          </a:xfrm>
        </p:spPr>
        <p:txBody>
          <a:bodyPr>
            <a:noAutofit/>
          </a:bodyPr>
          <a:lstStyle/>
          <a:p>
            <a:pPr algn="l" eaLnBrk="1" hangingPunct="1"/>
            <a:r>
              <a:rPr lang="en-GB" altLang="en-US" sz="2800" dirty="0" smtClean="0">
                <a:solidFill>
                  <a:schemeClr val="tx1"/>
                </a:solidFill>
              </a:rPr>
              <a:t>To be a better learner you need to these attributes:-</a:t>
            </a:r>
          </a:p>
          <a:p>
            <a:pPr algn="l" eaLnBrk="1" hangingPunct="1">
              <a:buFont typeface="Arial" charset="0"/>
              <a:buChar char="•"/>
            </a:pPr>
            <a:r>
              <a:rPr lang="en-GB" altLang="en-US" sz="2800" dirty="0" smtClean="0">
                <a:solidFill>
                  <a:schemeClr val="tx1"/>
                </a:solidFill>
              </a:rPr>
              <a:t>Team work</a:t>
            </a:r>
          </a:p>
          <a:p>
            <a:pPr algn="l" eaLnBrk="1" hangingPunct="1">
              <a:buFont typeface="Arial" charset="0"/>
              <a:buChar char="•"/>
            </a:pPr>
            <a:r>
              <a:rPr lang="en-GB" altLang="en-US" sz="2800" dirty="0" smtClean="0">
                <a:solidFill>
                  <a:schemeClr val="tx1"/>
                </a:solidFill>
              </a:rPr>
              <a:t>Resilience / Determination</a:t>
            </a:r>
          </a:p>
          <a:p>
            <a:pPr algn="l" eaLnBrk="1" hangingPunct="1">
              <a:buFont typeface="Arial" charset="0"/>
              <a:buChar char="•"/>
            </a:pPr>
            <a:r>
              <a:rPr lang="en-GB" altLang="en-US" sz="2800" dirty="0" smtClean="0">
                <a:solidFill>
                  <a:schemeClr val="tx1"/>
                </a:solidFill>
              </a:rPr>
              <a:t>Problem Solving</a:t>
            </a:r>
          </a:p>
          <a:p>
            <a:pPr algn="l" eaLnBrk="1" hangingPunct="1">
              <a:buFont typeface="Arial" charset="0"/>
              <a:buChar char="•"/>
            </a:pPr>
            <a:r>
              <a:rPr lang="en-GB" altLang="en-US" sz="2800" dirty="0" smtClean="0">
                <a:solidFill>
                  <a:schemeClr val="tx1"/>
                </a:solidFill>
              </a:rPr>
              <a:t>Risk Taking / love of challenge</a:t>
            </a:r>
          </a:p>
          <a:p>
            <a:pPr algn="l" eaLnBrk="1" hangingPunct="1">
              <a:buFont typeface="Arial" charset="0"/>
              <a:buChar char="•"/>
            </a:pPr>
            <a:r>
              <a:rPr lang="en-GB" altLang="en-US" sz="2800" dirty="0" smtClean="0">
                <a:solidFill>
                  <a:schemeClr val="tx1"/>
                </a:solidFill>
              </a:rPr>
              <a:t>Motivation</a:t>
            </a:r>
          </a:p>
          <a:p>
            <a:pPr algn="l" eaLnBrk="1" hangingPunct="1">
              <a:buFont typeface="Arial" charset="0"/>
              <a:buChar char="•"/>
            </a:pPr>
            <a:r>
              <a:rPr lang="en-GB" altLang="en-US" sz="2800" dirty="0" smtClean="0">
                <a:solidFill>
                  <a:schemeClr val="tx1"/>
                </a:solidFill>
              </a:rPr>
              <a:t>Creativity</a:t>
            </a:r>
          </a:p>
        </p:txBody>
      </p:sp>
      <p:pic>
        <p:nvPicPr>
          <p:cNvPr id="1638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787" t="26124"/>
          <a:stretch/>
        </p:blipFill>
        <p:spPr bwMode="auto">
          <a:xfrm>
            <a:off x="5148064" y="2131364"/>
            <a:ext cx="3456384" cy="390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65585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60350"/>
            <a:ext cx="806450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25122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59" y="1052736"/>
            <a:ext cx="7920881" cy="3046988"/>
          </a:xfrm>
          <a:prstGeom prst="rect">
            <a:avLst/>
          </a:prstGeom>
          <a:noFill/>
        </p:spPr>
        <p:txBody>
          <a:bodyPr wrap="square" rtlCol="0">
            <a:spAutoFit/>
          </a:bodyPr>
          <a:lstStyle/>
          <a:p>
            <a:pPr algn="ctr"/>
            <a:r>
              <a:rPr lang="en-GB" sz="4800" dirty="0" smtClean="0"/>
              <a:t>% of students who have gone up at least two entire grades since the module exam in year 10</a:t>
            </a:r>
          </a:p>
        </p:txBody>
      </p:sp>
      <p:sp>
        <p:nvSpPr>
          <p:cNvPr id="3" name="Rectangle 2"/>
          <p:cNvSpPr/>
          <p:nvPr/>
        </p:nvSpPr>
        <p:spPr>
          <a:xfrm>
            <a:off x="3707905" y="4365104"/>
            <a:ext cx="2579552" cy="1569660"/>
          </a:xfrm>
          <a:prstGeom prst="rect">
            <a:avLst/>
          </a:prstGeom>
        </p:spPr>
        <p:txBody>
          <a:bodyPr wrap="none">
            <a:spAutoFit/>
          </a:bodyPr>
          <a:lstStyle/>
          <a:p>
            <a:pPr algn="ctr">
              <a:buNone/>
            </a:pPr>
            <a:r>
              <a:rPr lang="en-GB" sz="9600" dirty="0" smtClean="0"/>
              <a:t>15%</a:t>
            </a:r>
            <a:endParaRPr lang="en-GB" sz="9600" dirty="0"/>
          </a:p>
        </p:txBody>
      </p:sp>
      <p:pic>
        <p:nvPicPr>
          <p:cNvPr id="5122" name="Picture 2" descr="C:\Program Files\Microsoft Office\Media\CntCD1\ClipArt3\j023314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099724"/>
            <a:ext cx="2503283" cy="255458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175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60648"/>
            <a:ext cx="7848872" cy="2123658"/>
          </a:xfrm>
          <a:prstGeom prst="rect">
            <a:avLst/>
          </a:prstGeom>
          <a:noFill/>
        </p:spPr>
        <p:txBody>
          <a:bodyPr wrap="square" rtlCol="0">
            <a:spAutoFit/>
          </a:bodyPr>
          <a:lstStyle/>
          <a:p>
            <a:r>
              <a:rPr lang="en-GB" sz="6600" dirty="0" smtClean="0"/>
              <a:t>These students are:-</a:t>
            </a:r>
            <a:endParaRPr lang="en-GB" sz="6600" dirty="0"/>
          </a:p>
        </p:txBody>
      </p:sp>
      <p:graphicFrame>
        <p:nvGraphicFramePr>
          <p:cNvPr id="3" name="Table 2"/>
          <p:cNvGraphicFramePr>
            <a:graphicFrameLocks noGrp="1"/>
          </p:cNvGraphicFramePr>
          <p:nvPr>
            <p:extLst>
              <p:ext uri="{D42A27DB-BD31-4B8C-83A1-F6EECF244321}">
                <p14:modId xmlns:p14="http://schemas.microsoft.com/office/powerpoint/2010/main" val="216314465"/>
              </p:ext>
            </p:extLst>
          </p:nvPr>
        </p:nvGraphicFramePr>
        <p:xfrm>
          <a:off x="3419872" y="1342445"/>
          <a:ext cx="3467100" cy="5349240"/>
        </p:xfrm>
        <a:graphic>
          <a:graphicData uri="http://schemas.openxmlformats.org/drawingml/2006/table">
            <a:tbl>
              <a:tblPr>
                <a:tableStyleId>{5C22544A-7EE6-4342-B048-85BDC9FD1C3A}</a:tableStyleId>
              </a:tblPr>
              <a:tblGrid>
                <a:gridCol w="2857500"/>
                <a:gridCol w="609600"/>
              </a:tblGrid>
              <a:tr h="190500">
                <a:tc>
                  <a:txBody>
                    <a:bodyPr/>
                    <a:lstStyle/>
                    <a:p>
                      <a:pPr algn="l" fontAlgn="b"/>
                      <a:r>
                        <a:rPr lang="en-GB" sz="1400" u="none" strike="noStrike" dirty="0" smtClean="0">
                          <a:effectLst/>
                        </a:rPr>
                        <a:t>Danielle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2</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Ellis</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2</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Ellie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2</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Sam</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Chloe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William</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Joe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err="1" smtClean="0">
                          <a:effectLst/>
                        </a:rPr>
                        <a:t>Briony</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3</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Laurence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Ryan</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Alexandra</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George</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Joe</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4</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Thomas</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err="1" smtClean="0">
                          <a:effectLst/>
                        </a:rPr>
                        <a:t>Joella</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Ryan</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Crystal</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Anna</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Ashleigh</a:t>
                      </a:r>
                      <a:endParaRPr lang="en-GB" sz="1400" b="0" i="0" u="none" strike="noStrike" dirty="0">
                        <a:effectLst/>
                        <a:latin typeface="Arial"/>
                      </a:endParaRPr>
                    </a:p>
                  </a:txBody>
                  <a:tcPr marL="9525" marR="9525" marT="9525" marB="0" anchor="b"/>
                </a:tc>
                <a:tc>
                  <a:txBody>
                    <a:bodyPr/>
                    <a:lstStyle/>
                    <a:p>
                      <a:pPr algn="l" fontAlgn="t"/>
                      <a:r>
                        <a:rPr lang="en-GB" sz="1400" u="none" strike="noStrike">
                          <a:effectLst/>
                        </a:rPr>
                        <a:t>Up 4</a:t>
                      </a:r>
                      <a:endParaRPr lang="en-GB" sz="1400" b="0" i="0" u="none" strike="noStrike">
                        <a:effectLst/>
                        <a:latin typeface="Arial"/>
                      </a:endParaRPr>
                    </a:p>
                  </a:txBody>
                  <a:tcPr marL="9525" marR="9525" marT="9525" marB="0"/>
                </a:tc>
              </a:tr>
              <a:tr h="190500">
                <a:tc>
                  <a:txBody>
                    <a:bodyPr/>
                    <a:lstStyle/>
                    <a:p>
                      <a:pPr algn="l" fontAlgn="b"/>
                      <a:r>
                        <a:rPr lang="en-GB" sz="1400" u="none" strike="noStrike" dirty="0" smtClean="0">
                          <a:effectLst/>
                        </a:rPr>
                        <a:t>Connor</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a:t>
                      </a:r>
                      <a:r>
                        <a:rPr lang="en-GB" sz="1400" u="none" strike="noStrike" dirty="0" smtClean="0">
                          <a:effectLst/>
                        </a:rPr>
                        <a:t>4</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Thomas</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4</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Dan</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a:t>
                      </a:r>
                      <a:r>
                        <a:rPr lang="en-GB" sz="1400" u="none" strike="noStrike" dirty="0" smtClean="0">
                          <a:effectLst/>
                        </a:rPr>
                        <a:t>5</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Holly</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a:t>
                      </a:r>
                      <a:r>
                        <a:rPr lang="en-GB" sz="1400" u="none" strike="noStrike" dirty="0" smtClean="0">
                          <a:effectLst/>
                        </a:rPr>
                        <a:t>5</a:t>
                      </a:r>
                      <a:endParaRPr lang="en-GB" sz="1400" b="0" i="0" u="none" strike="noStrike" dirty="0">
                        <a:effectLst/>
                        <a:latin typeface="Arial"/>
                      </a:endParaRPr>
                    </a:p>
                  </a:txBody>
                  <a:tcPr marL="9525" marR="9525" marT="9525" marB="0"/>
                </a:tc>
              </a:tr>
              <a:tr h="190500">
                <a:tc>
                  <a:txBody>
                    <a:bodyPr/>
                    <a:lstStyle/>
                    <a:p>
                      <a:pPr algn="l" fontAlgn="b"/>
                      <a:r>
                        <a:rPr lang="en-GB" sz="1400" u="none" strike="noStrike" dirty="0" smtClean="0">
                          <a:effectLst/>
                        </a:rPr>
                        <a:t>Emily</a:t>
                      </a:r>
                      <a:endParaRPr lang="en-GB" sz="1400" b="0" i="0" u="none" strike="noStrike" dirty="0">
                        <a:effectLst/>
                        <a:latin typeface="Arial"/>
                      </a:endParaRPr>
                    </a:p>
                  </a:txBody>
                  <a:tcPr marL="9525" marR="9525" marT="9525" marB="0" anchor="b"/>
                </a:tc>
                <a:tc>
                  <a:txBody>
                    <a:bodyPr/>
                    <a:lstStyle/>
                    <a:p>
                      <a:pPr algn="l" fontAlgn="t"/>
                      <a:r>
                        <a:rPr lang="en-GB" sz="1400" u="none" strike="noStrike" dirty="0">
                          <a:effectLst/>
                        </a:rPr>
                        <a:t>Up </a:t>
                      </a:r>
                      <a:r>
                        <a:rPr lang="en-GB" sz="1400" u="none" strike="noStrike" dirty="0" smtClean="0">
                          <a:effectLst/>
                        </a:rPr>
                        <a:t>5</a:t>
                      </a:r>
                      <a:endParaRPr lang="en-GB" sz="1400" b="0" i="0" u="none" strike="noStrike" dirty="0">
                        <a:effectLst/>
                        <a:latin typeface="Arial"/>
                      </a:endParaRPr>
                    </a:p>
                  </a:txBody>
                  <a:tcPr marL="9525" marR="9525" marT="9525" marB="0"/>
                </a:tc>
              </a:tr>
            </a:tbl>
          </a:graphicData>
        </a:graphic>
      </p:graphicFrame>
    </p:spTree>
    <p:custDataLst>
      <p:tags r:id="rId1"/>
    </p:custDataLst>
    <p:extLst>
      <p:ext uri="{BB962C8B-B14F-4D97-AF65-F5344CB8AC3E}">
        <p14:creationId xmlns:p14="http://schemas.microsoft.com/office/powerpoint/2010/main" val="495847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537"/>
          </a:xfrm>
        </p:spPr>
        <p:txBody>
          <a:bodyPr rtlCol="0">
            <a:normAutofit fontScale="90000"/>
          </a:bodyPr>
          <a:lstStyle/>
          <a:p>
            <a:pPr eaLnBrk="1" fontAlgn="auto" hangingPunct="1">
              <a:spcAft>
                <a:spcPts val="0"/>
              </a:spcAft>
              <a:defRPr/>
            </a:pPr>
            <a:r>
              <a:rPr lang="en-GB" u="sng" dirty="0" smtClean="0"/>
              <a:t>Success Stories – Who is this?????</a:t>
            </a:r>
            <a:endParaRPr lang="en-GB" u="sng" dirty="0"/>
          </a:p>
        </p:txBody>
      </p:sp>
      <p:sp>
        <p:nvSpPr>
          <p:cNvPr id="3" name="Content Placeholder 2"/>
          <p:cNvSpPr>
            <a:spLocks noGrp="1"/>
          </p:cNvSpPr>
          <p:nvPr>
            <p:ph idx="1"/>
          </p:nvPr>
        </p:nvSpPr>
        <p:spPr>
          <a:xfrm>
            <a:off x="492124" y="877987"/>
            <a:ext cx="4043363" cy="4525962"/>
          </a:xfrm>
        </p:spPr>
        <p:txBody>
          <a:bodyPr rtlCol="0">
            <a:normAutofit fontScale="77500" lnSpcReduction="20000"/>
          </a:bodyPr>
          <a:lstStyle/>
          <a:p>
            <a:pPr algn="ctr" eaLnBrk="1" fontAlgn="auto" hangingPunct="1">
              <a:spcAft>
                <a:spcPts val="0"/>
              </a:spcAft>
              <a:buFont typeface="Arial" pitchFamily="34" charset="0"/>
              <a:buNone/>
              <a:defRPr/>
            </a:pPr>
            <a:r>
              <a:rPr lang="en-GB" u="sng" dirty="0" smtClean="0"/>
              <a:t>Target Grade D</a:t>
            </a:r>
          </a:p>
          <a:p>
            <a:pPr eaLnBrk="1" fontAlgn="auto" hangingPunct="1">
              <a:spcAft>
                <a:spcPts val="0"/>
              </a:spcAft>
              <a:buFont typeface="Arial" pitchFamily="34" charset="0"/>
              <a:buNone/>
              <a:defRPr/>
            </a:pPr>
            <a:endParaRPr lang="en-GB" dirty="0" smtClean="0"/>
          </a:p>
          <a:p>
            <a:pPr eaLnBrk="1" fontAlgn="auto" hangingPunct="1">
              <a:spcAft>
                <a:spcPts val="0"/>
              </a:spcAft>
              <a:buFont typeface="Arial" pitchFamily="34" charset="0"/>
              <a:buNone/>
              <a:defRPr/>
            </a:pPr>
            <a:r>
              <a:rPr lang="en-GB" u="sng" dirty="0" smtClean="0"/>
              <a:t>Year 10</a:t>
            </a:r>
          </a:p>
          <a:p>
            <a:pPr eaLnBrk="1" fontAlgn="auto" hangingPunct="1">
              <a:spcAft>
                <a:spcPts val="0"/>
              </a:spcAft>
              <a:buFont typeface="Arial" pitchFamily="34" charset="0"/>
              <a:buNone/>
              <a:defRPr/>
            </a:pPr>
            <a:r>
              <a:rPr lang="en-GB" dirty="0" smtClean="0"/>
              <a:t>ATL 3</a:t>
            </a:r>
          </a:p>
          <a:p>
            <a:pPr eaLnBrk="1" fontAlgn="auto" hangingPunct="1">
              <a:spcAft>
                <a:spcPts val="0"/>
              </a:spcAft>
              <a:buFont typeface="Arial" pitchFamily="34" charset="0"/>
              <a:buNone/>
              <a:defRPr/>
            </a:pPr>
            <a:r>
              <a:rPr lang="en-GB" dirty="0" smtClean="0"/>
              <a:t>Unit 2 exam result    U</a:t>
            </a:r>
          </a:p>
          <a:p>
            <a:pPr eaLnBrk="1" fontAlgn="auto" hangingPunct="1">
              <a:spcAft>
                <a:spcPts val="0"/>
              </a:spcAft>
              <a:buFont typeface="Arial" pitchFamily="34" charset="0"/>
              <a:buNone/>
              <a:defRPr/>
            </a:pPr>
            <a:r>
              <a:rPr lang="en-GB" dirty="0" smtClean="0"/>
              <a:t>Projected grade         E</a:t>
            </a:r>
          </a:p>
          <a:p>
            <a:pPr eaLnBrk="1" fontAlgn="auto" hangingPunct="1">
              <a:spcAft>
                <a:spcPts val="0"/>
              </a:spcAft>
              <a:buFont typeface="Arial" pitchFamily="34" charset="0"/>
              <a:buNone/>
              <a:defRPr/>
            </a:pPr>
            <a:endParaRPr lang="en-GB" u="sng" dirty="0" smtClean="0"/>
          </a:p>
          <a:p>
            <a:pPr eaLnBrk="1" fontAlgn="auto" hangingPunct="1">
              <a:spcAft>
                <a:spcPts val="0"/>
              </a:spcAft>
              <a:buFont typeface="Arial" pitchFamily="34" charset="0"/>
              <a:buNone/>
              <a:defRPr/>
            </a:pPr>
            <a:r>
              <a:rPr lang="en-GB" u="sng" dirty="0" smtClean="0"/>
              <a:t>Year 11</a:t>
            </a:r>
          </a:p>
          <a:p>
            <a:pPr eaLnBrk="1" fontAlgn="auto" hangingPunct="1">
              <a:spcAft>
                <a:spcPts val="0"/>
              </a:spcAft>
              <a:buFont typeface="Arial" pitchFamily="34" charset="0"/>
              <a:buNone/>
              <a:defRPr/>
            </a:pPr>
            <a:r>
              <a:rPr lang="en-GB" dirty="0" smtClean="0"/>
              <a:t>ATL 6</a:t>
            </a:r>
          </a:p>
          <a:p>
            <a:pPr eaLnBrk="1" fontAlgn="auto" hangingPunct="1">
              <a:spcAft>
                <a:spcPts val="0"/>
              </a:spcAft>
              <a:buFont typeface="Arial" pitchFamily="34" charset="0"/>
              <a:buNone/>
              <a:defRPr/>
            </a:pPr>
            <a:r>
              <a:rPr lang="en-GB" dirty="0" smtClean="0"/>
              <a:t>November Exam     	C</a:t>
            </a:r>
          </a:p>
          <a:p>
            <a:pPr eaLnBrk="1" fontAlgn="auto" hangingPunct="1">
              <a:spcAft>
                <a:spcPts val="0"/>
              </a:spcAft>
              <a:buFont typeface="Arial" pitchFamily="34" charset="0"/>
              <a:buNone/>
              <a:defRPr/>
            </a:pPr>
            <a:r>
              <a:rPr lang="en-GB" dirty="0" smtClean="0"/>
              <a:t>Projected Grade         B</a:t>
            </a:r>
          </a:p>
        </p:txBody>
      </p:sp>
      <p:sp>
        <p:nvSpPr>
          <p:cNvPr id="33796" name="TextBox 4"/>
          <p:cNvSpPr txBox="1">
            <a:spLocks noChangeArrowheads="1"/>
          </p:cNvSpPr>
          <p:nvPr/>
        </p:nvSpPr>
        <p:spPr bwMode="auto">
          <a:xfrm>
            <a:off x="250825" y="5516563"/>
            <a:ext cx="8569325" cy="1384995"/>
          </a:xfrm>
          <a:prstGeom prst="rect">
            <a:avLst/>
          </a:prstGeom>
          <a:noFill/>
          <a:ln w="9525">
            <a:noFill/>
            <a:miter lim="800000"/>
            <a:headEnd/>
            <a:tailEnd/>
          </a:ln>
        </p:spPr>
        <p:txBody>
          <a:bodyPr>
            <a:spAutoFit/>
          </a:bodyPr>
          <a:lstStyle/>
          <a:p>
            <a:r>
              <a:rPr lang="en-GB" sz="2800" dirty="0">
                <a:latin typeface="Calibri" pitchFamily="34" charset="0"/>
              </a:rPr>
              <a:t>Interventions: Cookie Club, Maths Camp, ½ Term Revision, </a:t>
            </a:r>
            <a:endParaRPr lang="en-GB" sz="2800" dirty="0" smtClean="0">
              <a:latin typeface="Calibri" pitchFamily="34" charset="0"/>
            </a:endParaRPr>
          </a:p>
          <a:p>
            <a:endParaRPr lang="en-GB" sz="2800" dirty="0">
              <a:latin typeface="Calibri"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1124744"/>
            <a:ext cx="3098352" cy="3888432"/>
          </a:xfrm>
          <a:prstGeom prst="rect">
            <a:avLst/>
          </a:prstGeom>
        </p:spPr>
      </p:pic>
      <p:sp>
        <p:nvSpPr>
          <p:cNvPr id="5" name="Rectangle 4"/>
          <p:cNvSpPr/>
          <p:nvPr/>
        </p:nvSpPr>
        <p:spPr>
          <a:xfrm>
            <a:off x="4688043" y="4077072"/>
            <a:ext cx="3010282" cy="954107"/>
          </a:xfrm>
          <a:prstGeom prst="rect">
            <a:avLst/>
          </a:prstGeom>
        </p:spPr>
        <p:txBody>
          <a:bodyPr wrap="square">
            <a:spAutoFit/>
          </a:bodyPr>
          <a:lstStyle/>
          <a:p>
            <a:r>
              <a:rPr lang="en-GB" sz="2800" dirty="0"/>
              <a:t>If Dan can do it, so can you!</a:t>
            </a:r>
          </a:p>
        </p:txBody>
      </p:sp>
    </p:spTree>
    <p:custDataLst>
      <p:tags r:id="rId1"/>
    </p:custDataLst>
    <p:extLst>
      <p:ext uri="{BB962C8B-B14F-4D97-AF65-F5344CB8AC3E}">
        <p14:creationId xmlns:p14="http://schemas.microsoft.com/office/powerpoint/2010/main" val="25331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3796">
                                            <p:txEl>
                                              <p:pRg st="0" end="0"/>
                                            </p:txEl>
                                          </p:spTgt>
                                        </p:tgtEl>
                                        <p:attrNameLst>
                                          <p:attrName>style.visibility</p:attrName>
                                        </p:attrNameLst>
                                      </p:cBhvr>
                                      <p:to>
                                        <p:strVal val="visible"/>
                                      </p:to>
                                    </p:set>
                                    <p:anim calcmode="lin" valueType="num">
                                      <p:cBhvr additive="base">
                                        <p:cTn id="57" dur="500" fill="hold"/>
                                        <p:tgtEl>
                                          <p:spTgt spid="33796">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379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Developing a growth Mind-Set through the use of learning journeys</a:t>
            </a:r>
            <a:endParaRPr lang="en-GB" dirty="0"/>
          </a:p>
        </p:txBody>
      </p:sp>
    </p:spTree>
    <p:extLst>
      <p:ext uri="{BB962C8B-B14F-4D97-AF65-F5344CB8AC3E}">
        <p14:creationId xmlns:p14="http://schemas.microsoft.com/office/powerpoint/2010/main" val="246057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600" y="188640"/>
            <a:ext cx="8424936" cy="1569660"/>
          </a:xfrm>
          <a:prstGeom prst="rect">
            <a:avLst/>
          </a:prstGeom>
        </p:spPr>
        <p:txBody>
          <a:bodyPr wrap="square">
            <a:spAutoFit/>
          </a:bodyPr>
          <a:lstStyle/>
          <a:p>
            <a:pPr algn="ctr"/>
            <a:r>
              <a:rPr lang="en-GB" sz="3200" i="1" dirty="0" err="1" smtClean="0"/>
              <a:t>Mindset</a:t>
            </a:r>
            <a:r>
              <a:rPr lang="en-GB" sz="3200" i="1" dirty="0" smtClean="0"/>
              <a:t> is often more important than your initial ability in determining whether you succeed in the long run.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894498"/>
            <a:ext cx="6336704" cy="4752528"/>
          </a:xfrm>
          <a:prstGeom prst="rect">
            <a:avLst/>
          </a:prstGeom>
        </p:spPr>
      </p:pic>
    </p:spTree>
    <p:extLst>
      <p:ext uri="{BB962C8B-B14F-4D97-AF65-F5344CB8AC3E}">
        <p14:creationId xmlns:p14="http://schemas.microsoft.com/office/powerpoint/2010/main" val="2946356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GB" b="1" dirty="0" smtClean="0"/>
              <a:t>Dweck:</a:t>
            </a:r>
            <a:r>
              <a:rPr lang="en-GB" dirty="0" smtClean="0"/>
              <a:t> I think that undue emphasis on testing can be harmful if it conveys to students that the whole point of school is to do well on these tests and if it conveys to them that how well they do on these tests sums up their intelligence or their worth as a student. </a:t>
            </a:r>
          </a:p>
          <a:p>
            <a:pPr marL="0" indent="0">
              <a:buNone/>
            </a:pPr>
            <a:endParaRPr lang="en-GB" dirty="0" smtClean="0"/>
          </a:p>
          <a:p>
            <a:r>
              <a:rPr lang="en-GB" dirty="0" smtClean="0"/>
              <a:t>The same tests might not be so harmful if they were simply seen by educators and students as assessing students' skills at that point in time and as indicating what skills students need to work on in the future. In this case, the tests needn't dampen students' excitement about learning.</a:t>
            </a:r>
          </a:p>
          <a:p>
            <a:endParaRPr lang="en-GB" dirty="0"/>
          </a:p>
        </p:txBody>
      </p:sp>
    </p:spTree>
    <p:extLst>
      <p:ext uri="{BB962C8B-B14F-4D97-AF65-F5344CB8AC3E}">
        <p14:creationId xmlns:p14="http://schemas.microsoft.com/office/powerpoint/2010/main" val="2713572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980728"/>
            <a:ext cx="8496944" cy="4893647"/>
          </a:xfrm>
          <a:prstGeom prst="rect">
            <a:avLst/>
          </a:prstGeom>
        </p:spPr>
        <p:txBody>
          <a:bodyPr wrap="square">
            <a:spAutoFit/>
          </a:bodyPr>
          <a:lstStyle/>
          <a:p>
            <a:r>
              <a:rPr lang="en-GB" sz="2400" dirty="0" smtClean="0"/>
              <a:t>'Meaningful learning tasks give students a clear sense of progress leading to mastery. </a:t>
            </a:r>
          </a:p>
          <a:p>
            <a:endParaRPr lang="en-GB" sz="2400" dirty="0"/>
          </a:p>
          <a:p>
            <a:r>
              <a:rPr lang="en-GB" sz="2400" dirty="0" smtClean="0"/>
              <a:t>This means that students can see themselves doing tasks they couldn't do before and understanding concepts they couldn't understand before. </a:t>
            </a:r>
          </a:p>
          <a:p>
            <a:endParaRPr lang="en-GB" sz="2400" dirty="0"/>
          </a:p>
          <a:p>
            <a:r>
              <a:rPr lang="en-GB" sz="2400" dirty="0" smtClean="0"/>
              <a:t>Work that gives students a sense of improvement as a result of effort gives teachers an opportunity to praise students for their process. </a:t>
            </a:r>
          </a:p>
          <a:p>
            <a:endParaRPr lang="en-GB" sz="2400" dirty="0"/>
          </a:p>
          <a:p>
            <a:r>
              <a:rPr lang="en-GB" sz="2400" dirty="0" smtClean="0"/>
              <a:t/>
            </a:r>
            <a:br>
              <a:rPr lang="en-GB" sz="2400" dirty="0" smtClean="0"/>
            </a:br>
            <a:r>
              <a:rPr lang="en-GB" sz="2400" dirty="0" smtClean="0"/>
              <a:t>(</a:t>
            </a:r>
            <a:r>
              <a:rPr lang="en-GB" sz="2400" dirty="0" err="1" smtClean="0"/>
              <a:t>Dweck</a:t>
            </a:r>
            <a:r>
              <a:rPr lang="en-GB" sz="2400" dirty="0" smtClean="0"/>
              <a:t> 2010)</a:t>
            </a:r>
            <a:endParaRPr lang="en-GB" sz="2400" dirty="0"/>
          </a:p>
        </p:txBody>
      </p:sp>
    </p:spTree>
    <p:extLst>
      <p:ext uri="{BB962C8B-B14F-4D97-AF65-F5344CB8AC3E}">
        <p14:creationId xmlns:p14="http://schemas.microsoft.com/office/powerpoint/2010/main" val="2037883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role of Learning Journeys in promoting a growth mind-set</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Learning Journeys….</a:t>
            </a:r>
          </a:p>
          <a:p>
            <a:pPr fontAlgn="t"/>
            <a:r>
              <a:rPr lang="en-GB" dirty="0" smtClean="0"/>
              <a:t>Give </a:t>
            </a:r>
            <a:r>
              <a:rPr lang="en-GB" dirty="0"/>
              <a:t>pupils a sense of purpose</a:t>
            </a:r>
          </a:p>
          <a:p>
            <a:pPr fontAlgn="t"/>
            <a:r>
              <a:rPr lang="en-GB" dirty="0" smtClean="0"/>
              <a:t>Give </a:t>
            </a:r>
            <a:r>
              <a:rPr lang="en-GB" dirty="0"/>
              <a:t>pupils a strong voice in the learning </a:t>
            </a:r>
            <a:r>
              <a:rPr lang="en-GB" dirty="0" smtClean="0"/>
              <a:t>process</a:t>
            </a:r>
          </a:p>
          <a:p>
            <a:pPr fontAlgn="t"/>
            <a:r>
              <a:rPr lang="en-GB" dirty="0" smtClean="0"/>
              <a:t>Take pupils out of their comfort zone</a:t>
            </a:r>
          </a:p>
          <a:p>
            <a:pPr fontAlgn="t"/>
            <a:r>
              <a:rPr lang="en-GB" dirty="0" smtClean="0"/>
              <a:t>Encourage pupils to challenge themselves</a:t>
            </a:r>
          </a:p>
          <a:p>
            <a:pPr fontAlgn="t"/>
            <a:r>
              <a:rPr lang="en-GB" dirty="0" smtClean="0"/>
              <a:t>Place an emphasis on progress rather than attainment</a:t>
            </a:r>
          </a:p>
          <a:p>
            <a:pPr fontAlgn="t"/>
            <a:r>
              <a:rPr lang="en-GB" dirty="0" smtClean="0"/>
              <a:t>Indicate to students what skills students need to work on in the future.</a:t>
            </a:r>
            <a:endParaRPr lang="en-GB" dirty="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32442258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2" descr="http://t3.gstatic.com/images?q=tbn:ANd9GcSd0o3kWbE6mEOBTFDrppPjSOUPxWNbl1HHNdnYrLajan2QOLbAS0xeaufQ:www.blokeish.com/blog/wp-content/uploads/2009/12/stick-man-first-animation-pivot-alfie.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66861" b="24171"/>
          <a:stretch>
            <a:fillRect/>
          </a:stretch>
        </p:blipFill>
        <p:spPr bwMode="auto">
          <a:xfrm>
            <a:off x="80963" y="2563813"/>
            <a:ext cx="4127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p:cNvCxnSpPr/>
          <p:nvPr/>
        </p:nvCxnSpPr>
        <p:spPr>
          <a:xfrm>
            <a:off x="80963" y="4197350"/>
            <a:ext cx="9001125" cy="0"/>
          </a:xfrm>
          <a:prstGeom prst="straightConnector1">
            <a:avLst/>
          </a:prstGeom>
          <a:ln>
            <a:headEnd type="diamond" w="med" len="med"/>
            <a:tailEnd type="triangle" w="med" len="med"/>
          </a:ln>
        </p:spPr>
        <p:style>
          <a:lnRef idx="3">
            <a:schemeClr val="dk1"/>
          </a:lnRef>
          <a:fillRef idx="0">
            <a:schemeClr val="dk1"/>
          </a:fillRef>
          <a:effectRef idx="2">
            <a:schemeClr val="dk1"/>
          </a:effectRef>
          <a:fontRef idx="minor">
            <a:schemeClr val="tx1"/>
          </a:fontRef>
        </p:style>
      </p:cxnSp>
      <p:graphicFrame>
        <p:nvGraphicFramePr>
          <p:cNvPr id="12" name="Table 11"/>
          <p:cNvGraphicFramePr>
            <a:graphicFrameLocks noGrp="1"/>
          </p:cNvGraphicFramePr>
          <p:nvPr/>
        </p:nvGraphicFramePr>
        <p:xfrm>
          <a:off x="-25400" y="122238"/>
          <a:ext cx="9113837" cy="3657883"/>
        </p:xfrm>
        <a:graphic>
          <a:graphicData uri="http://schemas.openxmlformats.org/drawingml/2006/table">
            <a:tbl>
              <a:tblPr firstRow="1" bandRow="1">
                <a:tableStyleId>{5940675A-B579-460E-94D1-54222C63F5DA}</a:tableStyleId>
              </a:tblPr>
              <a:tblGrid>
                <a:gridCol w="760339"/>
                <a:gridCol w="1080120"/>
                <a:gridCol w="1080120"/>
                <a:gridCol w="1800200"/>
                <a:gridCol w="2572444"/>
                <a:gridCol w="1820614"/>
              </a:tblGrid>
              <a:tr h="365967">
                <a:tc>
                  <a:txBody>
                    <a:bodyPr/>
                    <a:lstStyle/>
                    <a:p>
                      <a:pPr algn="ctr"/>
                      <a:r>
                        <a:rPr lang="en-GB" sz="1800" b="1" i="0" dirty="0" smtClean="0">
                          <a:latin typeface="+mn-lt"/>
                          <a:cs typeface="Arial" pitchFamily="34" charset="0"/>
                        </a:rPr>
                        <a:t>Grade</a:t>
                      </a:r>
                      <a:endParaRPr lang="en-GB" sz="1800" b="1" i="0" dirty="0">
                        <a:latin typeface="+mn-lt"/>
                        <a:cs typeface="Arial" pitchFamily="34" charset="0"/>
                      </a:endParaRPr>
                    </a:p>
                  </a:txBody>
                  <a:tcPr marL="91446" marR="91446" marT="45758" marB="45758"/>
                </a:tc>
                <a:tc>
                  <a:txBody>
                    <a:bodyPr/>
                    <a:lstStyle/>
                    <a:p>
                      <a:pPr algn="ctr"/>
                      <a:r>
                        <a:rPr lang="en-GB" sz="1800" b="1" i="0" dirty="0" smtClean="0">
                          <a:latin typeface="+mn-lt"/>
                          <a:cs typeface="Arial" pitchFamily="34" charset="0"/>
                        </a:rPr>
                        <a:t>G</a:t>
                      </a:r>
                      <a:endParaRPr lang="en-GB" sz="1800" b="1" i="0" dirty="0">
                        <a:latin typeface="+mn-lt"/>
                        <a:cs typeface="Arial" pitchFamily="34" charset="0"/>
                      </a:endParaRPr>
                    </a:p>
                  </a:txBody>
                  <a:tcPr marL="91446" marR="91446" marT="45758" marB="45758"/>
                </a:tc>
                <a:tc>
                  <a:txBody>
                    <a:bodyPr/>
                    <a:lstStyle/>
                    <a:p>
                      <a:pPr algn="ctr"/>
                      <a:r>
                        <a:rPr lang="en-GB" sz="1800" b="1" i="0" dirty="0" smtClean="0">
                          <a:latin typeface="+mn-lt"/>
                          <a:cs typeface="Arial" pitchFamily="34" charset="0"/>
                        </a:rPr>
                        <a:t>F</a:t>
                      </a:r>
                      <a:endParaRPr lang="en-GB" sz="1800" b="1" i="0" dirty="0">
                        <a:latin typeface="+mn-lt"/>
                        <a:cs typeface="Arial" pitchFamily="34" charset="0"/>
                      </a:endParaRPr>
                    </a:p>
                  </a:txBody>
                  <a:tcPr marL="91446" marR="91446" marT="45758" marB="45758"/>
                </a:tc>
                <a:tc>
                  <a:txBody>
                    <a:bodyPr/>
                    <a:lstStyle/>
                    <a:p>
                      <a:pPr algn="ctr"/>
                      <a:r>
                        <a:rPr lang="en-GB" sz="1800" b="1" i="0" dirty="0" smtClean="0">
                          <a:latin typeface="+mn-lt"/>
                          <a:cs typeface="Arial" pitchFamily="34" charset="0"/>
                        </a:rPr>
                        <a:t>E</a:t>
                      </a:r>
                      <a:endParaRPr lang="en-GB" sz="1800" b="1" i="0" dirty="0">
                        <a:latin typeface="+mn-lt"/>
                        <a:cs typeface="Arial" pitchFamily="34" charset="0"/>
                      </a:endParaRPr>
                    </a:p>
                  </a:txBody>
                  <a:tcPr marL="91446" marR="91446" marT="45758" marB="45758"/>
                </a:tc>
                <a:tc>
                  <a:txBody>
                    <a:bodyPr/>
                    <a:lstStyle/>
                    <a:p>
                      <a:pPr algn="ctr"/>
                      <a:r>
                        <a:rPr lang="en-GB" sz="1800" b="1" i="0" dirty="0" smtClean="0">
                          <a:latin typeface="+mn-lt"/>
                          <a:cs typeface="Arial" pitchFamily="34" charset="0"/>
                        </a:rPr>
                        <a:t>D</a:t>
                      </a:r>
                      <a:endParaRPr lang="en-GB" sz="1800" b="1" i="0" dirty="0">
                        <a:latin typeface="+mn-lt"/>
                        <a:cs typeface="Arial" pitchFamily="34" charset="0"/>
                      </a:endParaRPr>
                    </a:p>
                  </a:txBody>
                  <a:tcPr marL="91446" marR="91446" marT="45758" marB="45758"/>
                </a:tc>
                <a:tc>
                  <a:txBody>
                    <a:bodyPr/>
                    <a:lstStyle/>
                    <a:p>
                      <a:pPr algn="ctr"/>
                      <a:r>
                        <a:rPr lang="en-GB" sz="1800" b="1" i="0" dirty="0" smtClean="0">
                          <a:latin typeface="+mn-lt"/>
                          <a:cs typeface="Arial" pitchFamily="34" charset="0"/>
                        </a:rPr>
                        <a:t>C</a:t>
                      </a:r>
                      <a:endParaRPr lang="en-GB" sz="1800" b="1" i="0" dirty="0">
                        <a:latin typeface="+mn-lt"/>
                        <a:cs typeface="Arial" pitchFamily="34" charset="0"/>
                      </a:endParaRPr>
                    </a:p>
                  </a:txBody>
                  <a:tcPr marL="91446" marR="91446" marT="45758" marB="45758"/>
                </a:tc>
              </a:tr>
              <a:tr h="3291633">
                <a:tc>
                  <a:txBody>
                    <a:bodyPr/>
                    <a:lstStyle/>
                    <a:p>
                      <a:r>
                        <a:rPr lang="en-GB" sz="1400" b="1" i="0" dirty="0" smtClean="0">
                          <a:latin typeface="+mn-lt"/>
                          <a:cs typeface="Arial" pitchFamily="34" charset="0"/>
                        </a:rPr>
                        <a:t>Angles</a:t>
                      </a:r>
                      <a:endParaRPr lang="en-GB" sz="1400" b="1" i="0" dirty="0">
                        <a:latin typeface="+mn-lt"/>
                        <a:cs typeface="Arial" pitchFamily="34" charset="0"/>
                      </a:endParaRPr>
                    </a:p>
                  </a:txBody>
                  <a:tcPr marL="91446" marR="91446" marT="45758" marB="4575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smtClean="0">
                          <a:latin typeface="+mn-lt"/>
                          <a:cs typeface="Arial" pitchFamily="34" charset="0"/>
                        </a:rPr>
                        <a:t>I can distinguish between acute, obtuse, reflex and right angles.</a:t>
                      </a:r>
                    </a:p>
                  </a:txBody>
                  <a:tcPr marL="91446" marR="91446" marT="45758" marB="45758"/>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0" dirty="0" smtClean="0">
                          <a:latin typeface="+mn-lt"/>
                          <a:cs typeface="Arial" pitchFamily="34" charset="0"/>
                        </a:rPr>
                        <a:t>I</a:t>
                      </a:r>
                      <a:r>
                        <a:rPr lang="en-GB" sz="1400" b="0" baseline="0" dirty="0" smtClean="0">
                          <a:latin typeface="+mn-lt"/>
                          <a:cs typeface="Arial" pitchFamily="34" charset="0"/>
                        </a:rPr>
                        <a:t> can w</a:t>
                      </a:r>
                      <a:r>
                        <a:rPr lang="en-GB" sz="1400" b="0" dirty="0" smtClean="0">
                          <a:latin typeface="+mn-lt"/>
                          <a:cs typeface="Arial" pitchFamily="34" charset="0"/>
                        </a:rPr>
                        <a:t>ork out the size of missing angles at a point </a:t>
                      </a:r>
                    </a:p>
                    <a:p>
                      <a:pPr>
                        <a:lnSpc>
                          <a:spcPct val="100000"/>
                        </a:lnSpc>
                        <a:buFont typeface="Arial" pitchFamily="34" charset="0"/>
                        <a:buNone/>
                      </a:pPr>
                      <a:endParaRPr lang="en-GB" sz="1400" b="0" dirty="0" smtClean="0">
                        <a:latin typeface="+mn-lt"/>
                        <a:cs typeface="Arial" pitchFamily="34" charset="0"/>
                      </a:endParaRPr>
                    </a:p>
                    <a:p>
                      <a:pPr>
                        <a:lnSpc>
                          <a:spcPct val="100000"/>
                        </a:lnSpc>
                        <a:buFont typeface="Arial" pitchFamily="34" charset="0"/>
                        <a:buNone/>
                      </a:pPr>
                      <a:r>
                        <a:rPr lang="en-GB" sz="1400" b="0" dirty="0" smtClean="0">
                          <a:latin typeface="+mn-lt"/>
                          <a:cs typeface="Arial" pitchFamily="34" charset="0"/>
                        </a:rPr>
                        <a:t>I</a:t>
                      </a:r>
                      <a:r>
                        <a:rPr lang="en-GB" sz="1400" b="0" baseline="0" dirty="0" smtClean="0">
                          <a:latin typeface="+mn-lt"/>
                          <a:cs typeface="Arial" pitchFamily="34" charset="0"/>
                        </a:rPr>
                        <a:t> can w</a:t>
                      </a:r>
                      <a:r>
                        <a:rPr lang="en-GB" sz="1400" b="0" dirty="0" smtClean="0">
                          <a:latin typeface="+mn-lt"/>
                          <a:cs typeface="Arial" pitchFamily="34" charset="0"/>
                        </a:rPr>
                        <a:t>ork out the size of missing angles on a straight line </a:t>
                      </a:r>
                    </a:p>
                  </a:txBody>
                  <a:tcPr marL="91446" marR="91446" marT="45758" marB="45758"/>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0" kern="1200" baseline="0" dirty="0" smtClean="0">
                          <a:solidFill>
                            <a:schemeClr val="tx1"/>
                          </a:solidFill>
                          <a:latin typeface="+mn-lt"/>
                          <a:ea typeface="+mn-ea"/>
                          <a:cs typeface="Arial" pitchFamily="34" charset="0"/>
                        </a:rPr>
                        <a:t>I know the sum of the interior angles of a triangle and a quadrilateral.</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400" b="0" kern="1200" baseline="0" dirty="0" smtClean="0">
                        <a:solidFill>
                          <a:schemeClr val="tx1"/>
                        </a:solidFill>
                        <a:latin typeface="+mn-lt"/>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b="0" kern="1200" baseline="0" dirty="0" smtClean="0">
                          <a:solidFill>
                            <a:schemeClr val="tx1"/>
                          </a:solidFill>
                          <a:latin typeface="+mn-lt"/>
                          <a:ea typeface="+mn-ea"/>
                          <a:cs typeface="Arial" pitchFamily="34" charset="0"/>
                        </a:rPr>
                        <a:t>I can calculate</a:t>
                      </a:r>
                      <a:r>
                        <a:rPr lang="en-GB" sz="1400" b="0" kern="1200" dirty="0" smtClean="0">
                          <a:solidFill>
                            <a:schemeClr val="tx1"/>
                          </a:solidFill>
                          <a:latin typeface="+mn-lt"/>
                          <a:ea typeface="+mn-ea"/>
                          <a:cs typeface="Arial" pitchFamily="34" charset="0"/>
                        </a:rPr>
                        <a:t> missing angles in triangles and quadrilaterals</a:t>
                      </a:r>
                      <a:r>
                        <a:rPr lang="en-GB" sz="1400" b="0" dirty="0" smtClean="0">
                          <a:latin typeface="+mn-lt"/>
                          <a:cs typeface="Arial" pitchFamily="34" charset="0"/>
                        </a:rPr>
                        <a:t> </a:t>
                      </a:r>
                    </a:p>
                  </a:txBody>
                  <a:tcPr marL="91446" marR="91446" marT="45758" marB="45758"/>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400" kern="1200" dirty="0" smtClean="0">
                          <a:solidFill>
                            <a:schemeClr val="tx1"/>
                          </a:solidFill>
                          <a:effectLst/>
                          <a:latin typeface="+mn-lt"/>
                          <a:ea typeface="+mn-ea"/>
                          <a:cs typeface="Arial" pitchFamily="34" charset="0"/>
                        </a:rPr>
                        <a:t>I can find alternate/corresponding angles, given two parallel lines.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400" kern="1200" dirty="0" smtClean="0">
                        <a:solidFill>
                          <a:schemeClr val="tx1"/>
                        </a:solidFill>
                        <a:effectLst/>
                        <a:latin typeface="+mn-lt"/>
                        <a:ea typeface="+mn-ea"/>
                        <a:cs typeface="Arial" pitchFamily="34" charset="0"/>
                      </a:endParaRPr>
                    </a:p>
                    <a:p>
                      <a:pPr lvl="0">
                        <a:buFont typeface="Arial" pitchFamily="34" charset="0"/>
                        <a:buNone/>
                      </a:pPr>
                      <a:r>
                        <a:rPr lang="en-US" sz="1400" b="0" kern="1400" dirty="0" smtClean="0">
                          <a:solidFill>
                            <a:srgbClr val="000000"/>
                          </a:solidFill>
                          <a:latin typeface="+mn-lt"/>
                          <a:ea typeface="+mn-ea"/>
                          <a:cs typeface="Arial" pitchFamily="34" charset="0"/>
                        </a:rPr>
                        <a:t>I</a:t>
                      </a:r>
                      <a:r>
                        <a:rPr lang="en-US" sz="1400" b="0" kern="1400" baseline="0" dirty="0" smtClean="0">
                          <a:solidFill>
                            <a:srgbClr val="000000"/>
                          </a:solidFill>
                          <a:latin typeface="+mn-lt"/>
                          <a:ea typeface="+mn-ea"/>
                          <a:cs typeface="Arial" pitchFamily="34" charset="0"/>
                        </a:rPr>
                        <a:t> can c</a:t>
                      </a:r>
                      <a:r>
                        <a:rPr lang="en-US" sz="1400" b="0" kern="1400" dirty="0" smtClean="0">
                          <a:solidFill>
                            <a:srgbClr val="000000"/>
                          </a:solidFill>
                          <a:latin typeface="+mn-lt"/>
                          <a:ea typeface="+mn-ea"/>
                          <a:cs typeface="Arial" pitchFamily="34" charset="0"/>
                        </a:rPr>
                        <a:t>alculate the sum of the interior angles of polygons.</a:t>
                      </a:r>
                    </a:p>
                    <a:p>
                      <a:pPr lvl="0">
                        <a:buFont typeface="Arial" pitchFamily="34" charset="0"/>
                        <a:buNone/>
                      </a:pPr>
                      <a:endParaRPr lang="en-US" sz="1400" b="0" kern="1400" dirty="0" smtClean="0">
                        <a:solidFill>
                          <a:srgbClr val="000000"/>
                        </a:solidFill>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kern="1400" dirty="0" smtClean="0">
                          <a:solidFill>
                            <a:srgbClr val="000000"/>
                          </a:solidFill>
                          <a:latin typeface="+mn-lt"/>
                          <a:ea typeface="+mn-ea"/>
                          <a:cs typeface="Arial" pitchFamily="34" charset="0"/>
                        </a:rPr>
                        <a:t>I</a:t>
                      </a:r>
                      <a:r>
                        <a:rPr lang="en-US" sz="1400" b="0" kern="1400" baseline="0" dirty="0" smtClean="0">
                          <a:solidFill>
                            <a:srgbClr val="000000"/>
                          </a:solidFill>
                          <a:latin typeface="+mn-lt"/>
                          <a:ea typeface="+mn-ea"/>
                          <a:cs typeface="Arial" pitchFamily="34" charset="0"/>
                        </a:rPr>
                        <a:t> can c</a:t>
                      </a:r>
                      <a:r>
                        <a:rPr lang="en-US" sz="1400" b="0" kern="1400" dirty="0" smtClean="0">
                          <a:solidFill>
                            <a:srgbClr val="000000"/>
                          </a:solidFill>
                          <a:latin typeface="+mn-lt"/>
                          <a:ea typeface="+mn-ea"/>
                          <a:cs typeface="Arial" pitchFamily="34" charset="0"/>
                        </a:rPr>
                        <a:t>alculate</a:t>
                      </a:r>
                      <a:r>
                        <a:rPr lang="en-US" sz="1400" b="0" kern="1400" baseline="0" dirty="0" smtClean="0">
                          <a:solidFill>
                            <a:srgbClr val="000000"/>
                          </a:solidFill>
                          <a:latin typeface="+mn-lt"/>
                          <a:ea typeface="+mn-ea"/>
                          <a:cs typeface="Arial" pitchFamily="34" charset="0"/>
                        </a:rPr>
                        <a:t> the size of an interior angle of a regular polygon.</a:t>
                      </a:r>
                      <a:r>
                        <a:rPr lang="en-US" sz="1400" b="0" kern="1400" dirty="0" smtClean="0">
                          <a:solidFill>
                            <a:srgbClr val="000000"/>
                          </a:solidFill>
                          <a:latin typeface="+mn-lt"/>
                          <a:ea typeface="+mn-ea"/>
                          <a:cs typeface="Arial" pitchFamily="34" charset="0"/>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0" kern="1400" dirty="0" smtClean="0">
                        <a:solidFill>
                          <a:srgbClr val="000000"/>
                        </a:solidFill>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kern="1400" dirty="0" smtClean="0">
                          <a:solidFill>
                            <a:srgbClr val="000000"/>
                          </a:solidFill>
                          <a:latin typeface="+mn-lt"/>
                          <a:ea typeface="+mn-ea"/>
                          <a:cs typeface="Arial" pitchFamily="34" charset="0"/>
                        </a:rPr>
                        <a:t>Given the exterior angle of a regular polygon I can calculate</a:t>
                      </a:r>
                      <a:r>
                        <a:rPr lang="en-US" sz="1400" b="0" kern="1400" baseline="0" dirty="0" smtClean="0">
                          <a:solidFill>
                            <a:srgbClr val="000000"/>
                          </a:solidFill>
                          <a:latin typeface="+mn-lt"/>
                          <a:ea typeface="+mn-ea"/>
                          <a:cs typeface="Arial" pitchFamily="34" charset="0"/>
                        </a:rPr>
                        <a:t> the number of sides.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dirty="0" smtClean="0">
                        <a:latin typeface="+mn-lt"/>
                        <a:cs typeface="Arial" pitchFamily="34" charset="0"/>
                      </a:endParaRPr>
                    </a:p>
                  </a:txBody>
                  <a:tcPr marL="91446" marR="91446" marT="45758" marB="45758"/>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0" kern="1400" baseline="0" dirty="0" smtClean="0">
                          <a:solidFill>
                            <a:srgbClr val="000000"/>
                          </a:solidFill>
                          <a:latin typeface="+mn-lt"/>
                          <a:ea typeface="+mn-ea"/>
                          <a:cs typeface="Arial" pitchFamily="34" charset="0"/>
                        </a:rPr>
                        <a:t>I can solve multi-step problems involving interior / exterior angles of regular polygons.</a:t>
                      </a:r>
                      <a:endParaRPr lang="en-US" sz="1400" b="0" kern="1400" dirty="0" smtClean="0">
                        <a:solidFill>
                          <a:srgbClr val="000000"/>
                        </a:solidFill>
                        <a:latin typeface="+mn-lt"/>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400" b="0" dirty="0" smtClean="0">
                        <a:latin typeface="+mn-lt"/>
                        <a:cs typeface="Arial" pitchFamily="34" charset="0"/>
                      </a:endParaRPr>
                    </a:p>
                  </a:txBody>
                  <a:tcPr marL="91446" marR="91446" marT="45758" marB="45758"/>
                </a:tc>
              </a:tr>
            </a:tbl>
          </a:graphicData>
        </a:graphic>
      </p:graphicFrame>
      <p:pic>
        <p:nvPicPr>
          <p:cNvPr id="6174" name="Picture 2" descr="http://t3.gstatic.com/images?q=tbn:ANd9GcSd0o3kWbE6mEOBTFDrppPjSOUPxWNbl1HHNdnYrLajan2QOLbAS0xeaufQ:www.blokeish.com/blog/wp-content/uploads/2009/12/stick-man-first-animation-pivot-alfie.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r="66861" b="24171"/>
          <a:stretch>
            <a:fillRect/>
          </a:stretch>
        </p:blipFill>
        <p:spPr bwMode="auto">
          <a:xfrm>
            <a:off x="101600" y="3525838"/>
            <a:ext cx="412750"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26512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825" y="115888"/>
          <a:ext cx="8642350" cy="6553200"/>
        </p:xfrm>
        <a:graphic>
          <a:graphicData uri="http://schemas.openxmlformats.org/drawingml/2006/table">
            <a:tbl>
              <a:tblPr firstRow="1" bandRow="1">
                <a:tableStyleId>{5C22544A-7EE6-4342-B048-85BDC9FD1C3A}</a:tableStyleId>
              </a:tblPr>
              <a:tblGrid>
                <a:gridCol w="4321175"/>
                <a:gridCol w="4321175"/>
              </a:tblGrid>
              <a:tr h="3276600">
                <a:tc>
                  <a:txBody>
                    <a:bodyPr/>
                    <a:lstStyle/>
                    <a:p>
                      <a:pPr algn="ctr"/>
                      <a:r>
                        <a:rPr lang="en-GB" sz="1800" u="sng" dirty="0" smtClean="0">
                          <a:solidFill>
                            <a:schemeClr val="tx1"/>
                          </a:solidFill>
                        </a:rPr>
                        <a:t>Grade G</a:t>
                      </a:r>
                    </a:p>
                    <a:p>
                      <a:r>
                        <a:rPr lang="en-GB" sz="1800" dirty="0" smtClean="0">
                          <a:solidFill>
                            <a:schemeClr val="tx1"/>
                          </a:solidFill>
                        </a:rPr>
                        <a:t>Label each of these angles, obtuse, reflex, acute or right angle.</a:t>
                      </a:r>
                      <a:endParaRPr lang="en-GB" sz="1800" dirty="0">
                        <a:solidFill>
                          <a:schemeClr val="tx1"/>
                        </a:solidFill>
                      </a:endParaRPr>
                    </a:p>
                  </a:txBody>
                  <a:tcPr marL="91455" marR="9145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u="sng" dirty="0" smtClean="0">
                          <a:solidFill>
                            <a:schemeClr val="tx1"/>
                          </a:solidFill>
                        </a:rPr>
                        <a:t>Grade</a:t>
                      </a:r>
                      <a:r>
                        <a:rPr lang="en-GB" sz="1800" u="sng" baseline="0" dirty="0" smtClean="0">
                          <a:solidFill>
                            <a:schemeClr val="tx1"/>
                          </a:solidFill>
                        </a:rPr>
                        <a:t> F </a:t>
                      </a:r>
                    </a:p>
                    <a:p>
                      <a:r>
                        <a:rPr lang="en-GB" sz="1800" baseline="0" dirty="0" smtClean="0">
                          <a:solidFill>
                            <a:schemeClr val="tx1"/>
                          </a:solidFill>
                        </a:rPr>
                        <a:t>Calculate the size of the missing angles , showing your working out.</a:t>
                      </a:r>
                      <a:endParaRPr lang="en-GB" sz="1800" dirty="0">
                        <a:solidFill>
                          <a:schemeClr val="tx1"/>
                        </a:solidFill>
                      </a:endParaRPr>
                    </a:p>
                  </a:txBody>
                  <a:tcPr marL="91455" marR="9145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76600">
                <a:tc>
                  <a:txBody>
                    <a:bodyPr/>
                    <a:lstStyle/>
                    <a:p>
                      <a:pPr algn="ctr"/>
                      <a:r>
                        <a:rPr lang="en-GB" sz="1800" b="1" u="sng" dirty="0" smtClean="0">
                          <a:solidFill>
                            <a:schemeClr val="tx1"/>
                          </a:solidFill>
                        </a:rPr>
                        <a:t>Grade</a:t>
                      </a:r>
                      <a:r>
                        <a:rPr lang="en-GB" sz="1800" b="1" u="sng" baseline="0" dirty="0" smtClean="0">
                          <a:solidFill>
                            <a:schemeClr val="tx1"/>
                          </a:solidFill>
                        </a:rPr>
                        <a:t> E</a:t>
                      </a:r>
                      <a:endParaRPr lang="en-GB" sz="1800" b="1" u="sng" dirty="0">
                        <a:solidFill>
                          <a:schemeClr val="tx1"/>
                        </a:solidFill>
                      </a:endParaRPr>
                    </a:p>
                  </a:txBody>
                  <a:tcPr marL="91455" marR="9145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Grade</a:t>
                      </a:r>
                      <a:r>
                        <a:rPr lang="en-GB" sz="1800" b="1" u="sng" baseline="0" dirty="0" smtClean="0">
                          <a:solidFill>
                            <a:schemeClr val="tx1"/>
                          </a:solidFill>
                        </a:rPr>
                        <a:t> D</a:t>
                      </a:r>
                      <a:endParaRPr lang="en-GB" sz="1800" b="1" u="sng" dirty="0" smtClean="0">
                        <a:solidFill>
                          <a:schemeClr val="tx1"/>
                        </a:solidFill>
                      </a:endParaRPr>
                    </a:p>
                    <a:p>
                      <a:endParaRPr lang="en-GB" sz="1800" dirty="0" smtClean="0">
                        <a:solidFill>
                          <a:schemeClr val="tx1"/>
                        </a:solidFill>
                      </a:endParaRPr>
                    </a:p>
                    <a:p>
                      <a:r>
                        <a:rPr lang="en-GB" sz="1800" dirty="0" smtClean="0">
                          <a:solidFill>
                            <a:schemeClr val="tx1"/>
                          </a:solidFill>
                        </a:rPr>
                        <a:t>Calculate the size of the missing angles</a:t>
                      </a:r>
                      <a:endParaRPr lang="en-GB" sz="1800" dirty="0">
                        <a:solidFill>
                          <a:schemeClr val="tx1"/>
                        </a:solidFill>
                      </a:endParaRPr>
                    </a:p>
                  </a:txBody>
                  <a:tcPr marL="91455" marR="9145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7181" name="Group 6"/>
          <p:cNvGrpSpPr>
            <a:grpSpLocks/>
          </p:cNvGrpSpPr>
          <p:nvPr/>
        </p:nvGrpSpPr>
        <p:grpSpPr bwMode="auto">
          <a:xfrm>
            <a:off x="431800" y="1374775"/>
            <a:ext cx="1152525" cy="936625"/>
            <a:chOff x="611560" y="1484784"/>
            <a:chExt cx="1152128" cy="936104"/>
          </a:xfrm>
        </p:grpSpPr>
        <p:cxnSp>
          <p:nvCxnSpPr>
            <p:cNvPr id="4" name="Straight Connector 3"/>
            <p:cNvCxnSpPr/>
            <p:nvPr/>
          </p:nvCxnSpPr>
          <p:spPr>
            <a:xfrm>
              <a:off x="611560" y="1484784"/>
              <a:ext cx="360239" cy="93610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971799" y="1629167"/>
              <a:ext cx="791889" cy="79172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2" name="Group 7"/>
          <p:cNvGrpSpPr>
            <a:grpSpLocks/>
          </p:cNvGrpSpPr>
          <p:nvPr/>
        </p:nvGrpSpPr>
        <p:grpSpPr bwMode="auto">
          <a:xfrm>
            <a:off x="2735263" y="1228725"/>
            <a:ext cx="1512887" cy="1230313"/>
            <a:chOff x="611560" y="1484784"/>
            <a:chExt cx="1512168" cy="1230440"/>
          </a:xfrm>
        </p:grpSpPr>
        <p:cxnSp>
          <p:nvCxnSpPr>
            <p:cNvPr id="9" name="Straight Connector 8"/>
            <p:cNvCxnSpPr/>
            <p:nvPr/>
          </p:nvCxnSpPr>
          <p:spPr>
            <a:xfrm>
              <a:off x="611560" y="1484784"/>
              <a:ext cx="360191" cy="93672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71751" y="2421506"/>
              <a:ext cx="1151977" cy="29371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3" name="Group 11"/>
          <p:cNvGrpSpPr>
            <a:grpSpLocks/>
          </p:cNvGrpSpPr>
          <p:nvPr/>
        </p:nvGrpSpPr>
        <p:grpSpPr bwMode="auto">
          <a:xfrm>
            <a:off x="1584325" y="2097088"/>
            <a:ext cx="1150938" cy="936625"/>
            <a:chOff x="611560" y="1484784"/>
            <a:chExt cx="1152128" cy="936104"/>
          </a:xfrm>
        </p:grpSpPr>
        <p:cxnSp>
          <p:nvCxnSpPr>
            <p:cNvPr id="13" name="Straight Connector 12"/>
            <p:cNvCxnSpPr/>
            <p:nvPr/>
          </p:nvCxnSpPr>
          <p:spPr>
            <a:xfrm>
              <a:off x="611560" y="1484784"/>
              <a:ext cx="360736" cy="936104"/>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972296" y="1629166"/>
              <a:ext cx="791392" cy="79172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4" name="Group 14"/>
          <p:cNvGrpSpPr>
            <a:grpSpLocks/>
          </p:cNvGrpSpPr>
          <p:nvPr/>
        </p:nvGrpSpPr>
        <p:grpSpPr bwMode="auto">
          <a:xfrm>
            <a:off x="2735263" y="2747963"/>
            <a:ext cx="1512887" cy="611187"/>
            <a:chOff x="541058" y="1628800"/>
            <a:chExt cx="1222630" cy="792088"/>
          </a:xfrm>
        </p:grpSpPr>
        <p:cxnSp>
          <p:nvCxnSpPr>
            <p:cNvPr id="16" name="Straight Connector 15"/>
            <p:cNvCxnSpPr/>
            <p:nvPr/>
          </p:nvCxnSpPr>
          <p:spPr>
            <a:xfrm>
              <a:off x="541058" y="1628800"/>
              <a:ext cx="431064" cy="7920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72122" y="1628800"/>
              <a:ext cx="791566" cy="7920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85" name="Group 18"/>
          <p:cNvGrpSpPr>
            <a:grpSpLocks/>
          </p:cNvGrpSpPr>
          <p:nvPr/>
        </p:nvGrpSpPr>
        <p:grpSpPr bwMode="auto">
          <a:xfrm>
            <a:off x="5129213" y="1301750"/>
            <a:ext cx="1590675" cy="1879600"/>
            <a:chOff x="2987675" y="2205038"/>
            <a:chExt cx="2808288" cy="2519362"/>
          </a:xfrm>
        </p:grpSpPr>
        <p:sp>
          <p:nvSpPr>
            <p:cNvPr id="7212" name="Line 11"/>
            <p:cNvSpPr>
              <a:spLocks noChangeShapeType="1"/>
            </p:cNvSpPr>
            <p:nvPr/>
          </p:nvSpPr>
          <p:spPr bwMode="auto">
            <a:xfrm flipH="1">
              <a:off x="4391025" y="2205038"/>
              <a:ext cx="374650" cy="15906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3" name="Line 12"/>
            <p:cNvSpPr>
              <a:spLocks noChangeShapeType="1"/>
            </p:cNvSpPr>
            <p:nvPr/>
          </p:nvSpPr>
          <p:spPr bwMode="auto">
            <a:xfrm flipH="1" flipV="1">
              <a:off x="4391025" y="3795713"/>
              <a:ext cx="757238" cy="9286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4" name="Line 13"/>
            <p:cNvSpPr>
              <a:spLocks noChangeShapeType="1"/>
            </p:cNvSpPr>
            <p:nvPr/>
          </p:nvSpPr>
          <p:spPr bwMode="auto">
            <a:xfrm>
              <a:off x="2987675" y="3703638"/>
              <a:ext cx="1403350" cy="920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5" name="Line 14"/>
            <p:cNvSpPr>
              <a:spLocks noChangeShapeType="1"/>
            </p:cNvSpPr>
            <p:nvPr/>
          </p:nvSpPr>
          <p:spPr bwMode="auto">
            <a:xfrm flipH="1">
              <a:off x="4391025" y="3235325"/>
              <a:ext cx="1404938" cy="5603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6" name="Text Box 15"/>
            <p:cNvSpPr txBox="1">
              <a:spLocks noChangeArrowheads="1"/>
            </p:cNvSpPr>
            <p:nvPr/>
          </p:nvSpPr>
          <p:spPr bwMode="auto">
            <a:xfrm>
              <a:off x="3559037" y="3126026"/>
              <a:ext cx="869393" cy="49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10066"/>
                  </a:solidFill>
                  <a:latin typeface="Times New Roman" pitchFamily="18" charset="0"/>
                </a:rPr>
                <a:t>81</a:t>
              </a:r>
              <a:r>
                <a:rPr lang="en-US" i="1" baseline="30000">
                  <a:solidFill>
                    <a:srgbClr val="010066"/>
                  </a:solidFill>
                  <a:latin typeface="Times New Roman" pitchFamily="18" charset="0"/>
                </a:rPr>
                <a:t>0</a:t>
              </a:r>
              <a:endParaRPr lang="en-GB" i="1" baseline="30000">
                <a:solidFill>
                  <a:srgbClr val="010066"/>
                </a:solidFill>
                <a:latin typeface="Times New Roman" pitchFamily="18" charset="0"/>
              </a:endParaRPr>
            </a:p>
          </p:txBody>
        </p:sp>
        <p:sp>
          <p:nvSpPr>
            <p:cNvPr id="7217" name="Text Box 18"/>
            <p:cNvSpPr txBox="1">
              <a:spLocks noChangeArrowheads="1"/>
            </p:cNvSpPr>
            <p:nvPr/>
          </p:nvSpPr>
          <p:spPr bwMode="auto">
            <a:xfrm>
              <a:off x="4030630" y="3795714"/>
              <a:ext cx="597707" cy="6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i="1">
                  <a:solidFill>
                    <a:srgbClr val="010066"/>
                  </a:solidFill>
                  <a:latin typeface="Times New Roman" pitchFamily="18" charset="0"/>
                </a:rPr>
                <a:t>a</a:t>
              </a:r>
              <a:endParaRPr lang="en-GB" sz="2400" i="1">
                <a:solidFill>
                  <a:srgbClr val="010066"/>
                </a:solidFill>
                <a:latin typeface="Times New Roman" pitchFamily="18" charset="0"/>
              </a:endParaRPr>
            </a:p>
          </p:txBody>
        </p:sp>
      </p:grpSp>
      <p:sp>
        <p:nvSpPr>
          <p:cNvPr id="7186" name="Text Box 15"/>
          <p:cNvSpPr txBox="1">
            <a:spLocks noChangeArrowheads="1"/>
          </p:cNvSpPr>
          <p:nvPr/>
        </p:nvSpPr>
        <p:spPr bwMode="auto">
          <a:xfrm>
            <a:off x="6038850" y="1871663"/>
            <a:ext cx="493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10066"/>
                </a:solidFill>
                <a:latin typeface="Times New Roman" pitchFamily="18" charset="0"/>
              </a:rPr>
              <a:t>32</a:t>
            </a:r>
            <a:r>
              <a:rPr lang="en-US" i="1" baseline="30000">
                <a:solidFill>
                  <a:srgbClr val="010066"/>
                </a:solidFill>
                <a:latin typeface="Times New Roman" pitchFamily="18" charset="0"/>
              </a:rPr>
              <a:t>0</a:t>
            </a:r>
            <a:endParaRPr lang="en-GB" i="1" baseline="30000">
              <a:solidFill>
                <a:srgbClr val="010066"/>
              </a:solidFill>
              <a:latin typeface="Times New Roman" pitchFamily="18" charset="0"/>
            </a:endParaRPr>
          </a:p>
        </p:txBody>
      </p:sp>
      <p:sp>
        <p:nvSpPr>
          <p:cNvPr id="7187" name="Text Box 15"/>
          <p:cNvSpPr txBox="1">
            <a:spLocks noChangeArrowheads="1"/>
          </p:cNvSpPr>
          <p:nvPr/>
        </p:nvSpPr>
        <p:spPr bwMode="auto">
          <a:xfrm>
            <a:off x="6059488" y="2360613"/>
            <a:ext cx="49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10066"/>
                </a:solidFill>
                <a:latin typeface="Times New Roman" pitchFamily="18" charset="0"/>
              </a:rPr>
              <a:t>89</a:t>
            </a:r>
            <a:r>
              <a:rPr lang="en-US" i="1" baseline="30000">
                <a:solidFill>
                  <a:srgbClr val="010066"/>
                </a:solidFill>
                <a:latin typeface="Times New Roman" pitchFamily="18" charset="0"/>
              </a:rPr>
              <a:t>0</a:t>
            </a:r>
            <a:endParaRPr lang="en-GB" i="1" baseline="30000">
              <a:solidFill>
                <a:srgbClr val="010066"/>
              </a:solidFill>
              <a:latin typeface="Times New Roman" pitchFamily="18" charset="0"/>
            </a:endParaRPr>
          </a:p>
        </p:txBody>
      </p:sp>
      <p:grpSp>
        <p:nvGrpSpPr>
          <p:cNvPr id="7188" name="Group 31"/>
          <p:cNvGrpSpPr>
            <a:grpSpLocks/>
          </p:cNvGrpSpPr>
          <p:nvPr/>
        </p:nvGrpSpPr>
        <p:grpSpPr bwMode="auto">
          <a:xfrm>
            <a:off x="6821488" y="2627313"/>
            <a:ext cx="2232025" cy="806450"/>
            <a:chOff x="2555875" y="2982913"/>
            <a:chExt cx="4176713" cy="1335087"/>
          </a:xfrm>
        </p:grpSpPr>
        <p:sp>
          <p:nvSpPr>
            <p:cNvPr id="7209" name="PubPieSlice"/>
            <p:cNvSpPr>
              <a:spLocks noEditPoints="1" noChangeArrowheads="1"/>
            </p:cNvSpPr>
            <p:nvPr/>
          </p:nvSpPr>
          <p:spPr bwMode="auto">
            <a:xfrm flipH="1">
              <a:off x="4214813" y="3597275"/>
              <a:ext cx="719137" cy="720725"/>
            </a:xfrm>
            <a:custGeom>
              <a:avLst/>
              <a:gdLst>
                <a:gd name="T0" fmla="*/ 2147483647 w 21600"/>
                <a:gd name="T1" fmla="*/ 2147483647 h 21600"/>
                <a:gd name="T2" fmla="*/ 2147483647 w 21600"/>
                <a:gd name="T3" fmla="*/ 2147483647 h 21600"/>
                <a:gd name="T4" fmla="*/ 2147483647 w 21600"/>
                <a:gd name="T5" fmla="*/ 2147483647 h 21600"/>
                <a:gd name="T6" fmla="*/ 0 60000 65536"/>
                <a:gd name="T7" fmla="*/ 0 60000 65536"/>
                <a:gd name="T8" fmla="*/ 0 60000 65536"/>
                <a:gd name="T9" fmla="*/ 3163 w 21600"/>
                <a:gd name="T10" fmla="*/ 3163 h 21600"/>
                <a:gd name="T11" fmla="*/ 18437 w 21600"/>
                <a:gd name="T12" fmla="*/ 18437 h 21600"/>
              </a:gdLst>
              <a:ahLst/>
              <a:cxnLst>
                <a:cxn ang="T6">
                  <a:pos x="T0" y="T1"/>
                </a:cxn>
                <a:cxn ang="T7">
                  <a:pos x="T2" y="T3"/>
                </a:cxn>
                <a:cxn ang="T8">
                  <a:pos x="T4" y="T5"/>
                </a:cxn>
              </a:cxnLst>
              <a:rect l="T9" t="T10" r="T11" b="T12"/>
              <a:pathLst>
                <a:path w="21600" h="21600">
                  <a:moveTo>
                    <a:pt x="21599" y="10895"/>
                  </a:moveTo>
                  <a:cubicBezTo>
                    <a:pt x="21599" y="10863"/>
                    <a:pt x="21600" y="10831"/>
                    <a:pt x="21600" y="10800"/>
                  </a:cubicBezTo>
                  <a:cubicBezTo>
                    <a:pt x="21600" y="4835"/>
                    <a:pt x="16764" y="0"/>
                    <a:pt x="10800" y="0"/>
                  </a:cubicBezTo>
                  <a:cubicBezTo>
                    <a:pt x="7418" y="-1"/>
                    <a:pt x="4232" y="1583"/>
                    <a:pt x="2190" y="4279"/>
                  </a:cubicBezTo>
                  <a:lnTo>
                    <a:pt x="10800" y="10800"/>
                  </a:lnTo>
                  <a:lnTo>
                    <a:pt x="21599" y="10895"/>
                  </a:lnTo>
                  <a:close/>
                </a:path>
              </a:pathLst>
            </a:custGeom>
            <a:solidFill>
              <a:srgbClr val="C0E890"/>
            </a:solidFill>
            <a:ln w="28575">
              <a:solidFill>
                <a:srgbClr val="000000"/>
              </a:solidFill>
              <a:miter lim="800000"/>
              <a:headEnd/>
              <a:tailEnd/>
            </a:ln>
          </p:spPr>
          <p:txBody>
            <a:bodyPr/>
            <a:lstStyle/>
            <a:p>
              <a:endParaRPr lang="en-GB"/>
            </a:p>
          </p:txBody>
        </p:sp>
        <p:sp>
          <p:nvSpPr>
            <p:cNvPr id="7210" name="Line 11"/>
            <p:cNvSpPr>
              <a:spLocks noChangeShapeType="1"/>
            </p:cNvSpPr>
            <p:nvPr/>
          </p:nvSpPr>
          <p:spPr bwMode="auto">
            <a:xfrm rot="20535320" flipH="1">
              <a:off x="4389438" y="2982913"/>
              <a:ext cx="2051050" cy="6873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211" name="Line 12"/>
            <p:cNvSpPr>
              <a:spLocks noChangeShapeType="1"/>
            </p:cNvSpPr>
            <p:nvPr/>
          </p:nvSpPr>
          <p:spPr bwMode="auto">
            <a:xfrm flipH="1">
              <a:off x="2555875" y="3965575"/>
              <a:ext cx="4176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7189" name="Text Box 15"/>
          <p:cNvSpPr txBox="1">
            <a:spLocks noChangeArrowheads="1"/>
          </p:cNvSpPr>
          <p:nvPr/>
        </p:nvSpPr>
        <p:spPr bwMode="auto">
          <a:xfrm>
            <a:off x="8102600" y="2868613"/>
            <a:ext cx="49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10066"/>
                </a:solidFill>
                <a:latin typeface="Times New Roman" pitchFamily="18" charset="0"/>
              </a:rPr>
              <a:t>42</a:t>
            </a:r>
            <a:r>
              <a:rPr lang="en-US" i="1" baseline="30000">
                <a:solidFill>
                  <a:srgbClr val="010066"/>
                </a:solidFill>
                <a:latin typeface="Times New Roman" pitchFamily="18" charset="0"/>
              </a:rPr>
              <a:t>0</a:t>
            </a:r>
            <a:endParaRPr lang="en-GB" i="1" baseline="30000">
              <a:solidFill>
                <a:srgbClr val="010066"/>
              </a:solidFill>
              <a:latin typeface="Times New Roman" pitchFamily="18" charset="0"/>
            </a:endParaRPr>
          </a:p>
        </p:txBody>
      </p:sp>
      <p:sp>
        <p:nvSpPr>
          <p:cNvPr id="7190" name="PubTriangle"/>
          <p:cNvSpPr>
            <a:spLocks noEditPoints="1" noChangeArrowheads="1"/>
          </p:cNvSpPr>
          <p:nvPr/>
        </p:nvSpPr>
        <p:spPr bwMode="auto">
          <a:xfrm rot="1575234">
            <a:off x="762000" y="3813175"/>
            <a:ext cx="1962150" cy="17129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8066 w 21600"/>
              <a:gd name="T19" fmla="*/ 5467 h 21600"/>
              <a:gd name="T20" fmla="*/ 16204 w 21600"/>
              <a:gd name="T21" fmla="*/ 13604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800" y="0"/>
                </a:moveTo>
                <a:lnTo>
                  <a:pt x="0" y="21600"/>
                </a:lnTo>
                <a:lnTo>
                  <a:pt x="21600" y="10933"/>
                </a:lnTo>
                <a:lnTo>
                  <a:pt x="10800" y="0"/>
                </a:lnTo>
                <a:close/>
              </a:path>
            </a:pathLst>
          </a:cu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7191" name="Text Box 15"/>
          <p:cNvSpPr txBox="1">
            <a:spLocks noChangeArrowheads="1"/>
          </p:cNvSpPr>
          <p:nvPr/>
        </p:nvSpPr>
        <p:spPr bwMode="auto">
          <a:xfrm>
            <a:off x="1743075" y="4005263"/>
            <a:ext cx="49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10066"/>
                </a:solidFill>
                <a:latin typeface="Times New Roman" pitchFamily="18" charset="0"/>
              </a:rPr>
              <a:t>43</a:t>
            </a:r>
            <a:r>
              <a:rPr lang="en-US" i="1" baseline="30000">
                <a:solidFill>
                  <a:srgbClr val="010066"/>
                </a:solidFill>
                <a:latin typeface="Times New Roman" pitchFamily="18" charset="0"/>
              </a:rPr>
              <a:t>0</a:t>
            </a:r>
            <a:endParaRPr lang="en-GB" i="1" baseline="30000">
              <a:solidFill>
                <a:srgbClr val="010066"/>
              </a:solidFill>
              <a:latin typeface="Times New Roman" pitchFamily="18" charset="0"/>
            </a:endParaRPr>
          </a:p>
        </p:txBody>
      </p:sp>
      <p:sp>
        <p:nvSpPr>
          <p:cNvPr id="7192" name="Text Box 15"/>
          <p:cNvSpPr txBox="1">
            <a:spLocks noChangeArrowheads="1"/>
          </p:cNvSpPr>
          <p:nvPr/>
        </p:nvSpPr>
        <p:spPr bwMode="auto">
          <a:xfrm>
            <a:off x="1962150" y="4670425"/>
            <a:ext cx="49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10066"/>
                </a:solidFill>
                <a:latin typeface="Times New Roman" pitchFamily="18" charset="0"/>
              </a:rPr>
              <a:t>76</a:t>
            </a:r>
            <a:r>
              <a:rPr lang="en-US" i="1" baseline="30000">
                <a:solidFill>
                  <a:srgbClr val="010066"/>
                </a:solidFill>
                <a:latin typeface="Times New Roman" pitchFamily="18" charset="0"/>
              </a:rPr>
              <a:t>0</a:t>
            </a:r>
            <a:endParaRPr lang="en-GB" i="1" baseline="30000">
              <a:solidFill>
                <a:srgbClr val="010066"/>
              </a:solidFill>
              <a:latin typeface="Times New Roman" pitchFamily="18" charset="0"/>
            </a:endParaRPr>
          </a:p>
        </p:txBody>
      </p:sp>
      <p:sp>
        <p:nvSpPr>
          <p:cNvPr id="49" name="Trapezoid 48"/>
          <p:cNvSpPr/>
          <p:nvPr/>
        </p:nvSpPr>
        <p:spPr>
          <a:xfrm>
            <a:off x="1943100" y="5373688"/>
            <a:ext cx="2124075" cy="1150937"/>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94" name="Text Box 15"/>
          <p:cNvSpPr txBox="1">
            <a:spLocks noChangeArrowheads="1"/>
          </p:cNvSpPr>
          <p:nvPr/>
        </p:nvSpPr>
        <p:spPr bwMode="auto">
          <a:xfrm>
            <a:off x="1989138" y="6156325"/>
            <a:ext cx="493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10066"/>
                </a:solidFill>
                <a:latin typeface="Times New Roman" pitchFamily="18" charset="0"/>
              </a:rPr>
              <a:t>76</a:t>
            </a:r>
            <a:r>
              <a:rPr lang="en-US" i="1" baseline="30000">
                <a:solidFill>
                  <a:srgbClr val="010066"/>
                </a:solidFill>
                <a:latin typeface="Times New Roman" pitchFamily="18" charset="0"/>
              </a:rPr>
              <a:t>0</a:t>
            </a:r>
            <a:endParaRPr lang="en-GB" i="1" baseline="30000">
              <a:solidFill>
                <a:srgbClr val="010066"/>
              </a:solidFill>
              <a:latin typeface="Times New Roman" pitchFamily="18" charset="0"/>
            </a:endParaRPr>
          </a:p>
        </p:txBody>
      </p:sp>
      <p:sp>
        <p:nvSpPr>
          <p:cNvPr id="7195" name="Text Box 15"/>
          <p:cNvSpPr txBox="1">
            <a:spLocks noChangeArrowheads="1"/>
          </p:cNvSpPr>
          <p:nvPr/>
        </p:nvSpPr>
        <p:spPr bwMode="auto">
          <a:xfrm>
            <a:off x="3511550" y="6156325"/>
            <a:ext cx="492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10066"/>
                </a:solidFill>
                <a:latin typeface="Times New Roman" pitchFamily="18" charset="0"/>
              </a:rPr>
              <a:t>84</a:t>
            </a:r>
            <a:r>
              <a:rPr lang="en-US" i="1" baseline="30000">
                <a:solidFill>
                  <a:srgbClr val="010066"/>
                </a:solidFill>
                <a:latin typeface="Times New Roman" pitchFamily="18" charset="0"/>
              </a:rPr>
              <a:t>0</a:t>
            </a:r>
            <a:endParaRPr lang="en-GB" i="1" baseline="30000">
              <a:solidFill>
                <a:srgbClr val="010066"/>
              </a:solidFill>
              <a:latin typeface="Times New Roman" pitchFamily="18" charset="0"/>
            </a:endParaRPr>
          </a:p>
        </p:txBody>
      </p:sp>
      <p:sp>
        <p:nvSpPr>
          <p:cNvPr id="7196" name="Text Box 15"/>
          <p:cNvSpPr txBox="1">
            <a:spLocks noChangeArrowheads="1"/>
          </p:cNvSpPr>
          <p:nvPr/>
        </p:nvSpPr>
        <p:spPr bwMode="auto">
          <a:xfrm>
            <a:off x="3254375" y="5373688"/>
            <a:ext cx="6080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i="1">
                <a:solidFill>
                  <a:srgbClr val="010066"/>
                </a:solidFill>
                <a:latin typeface="Times New Roman" pitchFamily="18" charset="0"/>
              </a:rPr>
              <a:t>120</a:t>
            </a:r>
            <a:r>
              <a:rPr lang="en-US" i="1" baseline="30000">
                <a:solidFill>
                  <a:srgbClr val="010066"/>
                </a:solidFill>
                <a:latin typeface="Times New Roman" pitchFamily="18" charset="0"/>
              </a:rPr>
              <a:t>0</a:t>
            </a:r>
            <a:endParaRPr lang="en-GB" i="1" baseline="30000">
              <a:solidFill>
                <a:srgbClr val="010066"/>
              </a:solidFill>
              <a:latin typeface="Times New Roman" pitchFamily="18" charset="0"/>
            </a:endParaRPr>
          </a:p>
        </p:txBody>
      </p:sp>
      <p:grpSp>
        <p:nvGrpSpPr>
          <p:cNvPr id="7197" name="Group 64"/>
          <p:cNvGrpSpPr>
            <a:grpSpLocks/>
          </p:cNvGrpSpPr>
          <p:nvPr/>
        </p:nvGrpSpPr>
        <p:grpSpPr bwMode="auto">
          <a:xfrm>
            <a:off x="4859338" y="4670425"/>
            <a:ext cx="3768725" cy="1690688"/>
            <a:chOff x="2447925" y="2492375"/>
            <a:chExt cx="4103688" cy="1606550"/>
          </a:xfrm>
        </p:grpSpPr>
        <p:sp>
          <p:nvSpPr>
            <p:cNvPr id="7198" name="Line 6"/>
            <p:cNvSpPr>
              <a:spLocks noChangeShapeType="1"/>
            </p:cNvSpPr>
            <p:nvPr/>
          </p:nvSpPr>
          <p:spPr bwMode="auto">
            <a:xfrm>
              <a:off x="2447925" y="2670175"/>
              <a:ext cx="4103688" cy="129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199" name="Line 7"/>
            <p:cNvSpPr>
              <a:spLocks noChangeShapeType="1"/>
            </p:cNvSpPr>
            <p:nvPr/>
          </p:nvSpPr>
          <p:spPr bwMode="auto">
            <a:xfrm flipH="1">
              <a:off x="2447925" y="2670175"/>
              <a:ext cx="4103688" cy="1295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7200" name="Group 8"/>
            <p:cNvGrpSpPr>
              <a:grpSpLocks/>
            </p:cNvGrpSpPr>
            <p:nvPr/>
          </p:nvGrpSpPr>
          <p:grpSpPr bwMode="auto">
            <a:xfrm>
              <a:off x="3492500" y="2492375"/>
              <a:ext cx="1992313" cy="1606550"/>
              <a:chOff x="2200" y="1570"/>
              <a:chExt cx="1255" cy="1012"/>
            </a:xfrm>
          </p:grpSpPr>
          <p:sp>
            <p:nvSpPr>
              <p:cNvPr id="7201" name="PubPieSlice"/>
              <p:cNvSpPr>
                <a:spLocks noEditPoints="1" noChangeArrowheads="1"/>
              </p:cNvSpPr>
              <p:nvPr/>
            </p:nvSpPr>
            <p:spPr bwMode="auto">
              <a:xfrm flipH="1" flipV="1">
                <a:off x="2609" y="1863"/>
                <a:ext cx="454" cy="4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0 w 21600"/>
                  <a:gd name="T10" fmla="*/ 3140 h 21600"/>
                  <a:gd name="T11" fmla="*/ 18460 w 21600"/>
                  <a:gd name="T12" fmla="*/ 18460 h 21600"/>
                </a:gdLst>
                <a:ahLst/>
                <a:cxnLst>
                  <a:cxn ang="T6">
                    <a:pos x="T0" y="T1"/>
                  </a:cxn>
                  <a:cxn ang="T7">
                    <a:pos x="T2" y="T3"/>
                  </a:cxn>
                  <a:cxn ang="T8">
                    <a:pos x="T4" y="T5"/>
                  </a:cxn>
                </a:cxnLst>
                <a:rect l="T9" t="T10" r="T11" b="T12"/>
                <a:pathLst>
                  <a:path w="21600" h="21600">
                    <a:moveTo>
                      <a:pt x="21040" y="7368"/>
                    </a:moveTo>
                    <a:cubicBezTo>
                      <a:pt x="19565" y="2966"/>
                      <a:pt x="15442" y="0"/>
                      <a:pt x="10800" y="0"/>
                    </a:cubicBezTo>
                    <a:cubicBezTo>
                      <a:pt x="6151" y="-1"/>
                      <a:pt x="2024" y="2974"/>
                      <a:pt x="554" y="7384"/>
                    </a:cubicBezTo>
                    <a:lnTo>
                      <a:pt x="10800" y="10800"/>
                    </a:lnTo>
                    <a:lnTo>
                      <a:pt x="21040" y="7368"/>
                    </a:lnTo>
                    <a:close/>
                  </a:path>
                </a:pathLst>
              </a:custGeom>
              <a:solidFill>
                <a:srgbClr val="C0E890"/>
              </a:solidFill>
              <a:ln w="28575">
                <a:solidFill>
                  <a:srgbClr val="000000"/>
                </a:solidFill>
                <a:miter lim="800000"/>
                <a:headEnd/>
                <a:tailEnd/>
              </a:ln>
            </p:spPr>
            <p:txBody>
              <a:bodyPr/>
              <a:lstStyle/>
              <a:p>
                <a:endParaRPr lang="en-GB"/>
              </a:p>
            </p:txBody>
          </p:sp>
          <p:sp>
            <p:nvSpPr>
              <p:cNvPr id="7202" name="PubPieSlice"/>
              <p:cNvSpPr>
                <a:spLocks noEditPoints="1" noChangeArrowheads="1"/>
              </p:cNvSpPr>
              <p:nvPr/>
            </p:nvSpPr>
            <p:spPr bwMode="auto">
              <a:xfrm flipH="1">
                <a:off x="2496" y="1750"/>
                <a:ext cx="680" cy="6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76 w 21600"/>
                  <a:gd name="T10" fmla="*/ 3176 h 21600"/>
                  <a:gd name="T11" fmla="*/ 18424 w 21600"/>
                  <a:gd name="T12" fmla="*/ 18424 h 21600"/>
                </a:gdLst>
                <a:ahLst/>
                <a:cxnLst>
                  <a:cxn ang="T6">
                    <a:pos x="T0" y="T1"/>
                  </a:cxn>
                  <a:cxn ang="T7">
                    <a:pos x="T2" y="T3"/>
                  </a:cxn>
                  <a:cxn ang="T8">
                    <a:pos x="T4" y="T5"/>
                  </a:cxn>
                </a:cxnLst>
                <a:rect l="T9" t="T10" r="T11" b="T12"/>
                <a:pathLst>
                  <a:path w="21600" h="21600">
                    <a:moveTo>
                      <a:pt x="532" y="7451"/>
                    </a:moveTo>
                    <a:cubicBezTo>
                      <a:pt x="179" y="8532"/>
                      <a:pt x="0" y="9662"/>
                      <a:pt x="0" y="10799"/>
                    </a:cubicBezTo>
                    <a:cubicBezTo>
                      <a:pt x="-1" y="11899"/>
                      <a:pt x="167" y="12992"/>
                      <a:pt x="497" y="14040"/>
                    </a:cubicBezTo>
                    <a:lnTo>
                      <a:pt x="10800" y="10800"/>
                    </a:lnTo>
                    <a:lnTo>
                      <a:pt x="532" y="7451"/>
                    </a:lnTo>
                    <a:close/>
                  </a:path>
                </a:pathLst>
              </a:custGeom>
              <a:solidFill>
                <a:srgbClr val="80D0E8"/>
              </a:solidFill>
              <a:ln w="28575">
                <a:solidFill>
                  <a:srgbClr val="000000"/>
                </a:solidFill>
                <a:miter lim="800000"/>
                <a:headEnd/>
                <a:tailEnd/>
              </a:ln>
            </p:spPr>
            <p:txBody>
              <a:bodyPr/>
              <a:lstStyle/>
              <a:p>
                <a:endParaRPr lang="en-GB"/>
              </a:p>
            </p:txBody>
          </p:sp>
          <p:sp>
            <p:nvSpPr>
              <p:cNvPr id="7203" name="PubPieSlice"/>
              <p:cNvSpPr>
                <a:spLocks noEditPoints="1" noChangeArrowheads="1"/>
              </p:cNvSpPr>
              <p:nvPr/>
            </p:nvSpPr>
            <p:spPr bwMode="auto">
              <a:xfrm flipH="1">
                <a:off x="2609" y="1863"/>
                <a:ext cx="454" cy="45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40 w 21600"/>
                  <a:gd name="T10" fmla="*/ 3140 h 21600"/>
                  <a:gd name="T11" fmla="*/ 18460 w 21600"/>
                  <a:gd name="T12" fmla="*/ 18460 h 21600"/>
                </a:gdLst>
                <a:ahLst/>
                <a:cxnLst>
                  <a:cxn ang="T6">
                    <a:pos x="T0" y="T1"/>
                  </a:cxn>
                  <a:cxn ang="T7">
                    <a:pos x="T2" y="T3"/>
                  </a:cxn>
                  <a:cxn ang="T8">
                    <a:pos x="T4" y="T5"/>
                  </a:cxn>
                </a:cxnLst>
                <a:rect l="T9" t="T10" r="T11" b="T12"/>
                <a:pathLst>
                  <a:path w="21600" h="21600">
                    <a:moveTo>
                      <a:pt x="21165" y="7769"/>
                    </a:moveTo>
                    <a:cubicBezTo>
                      <a:pt x="19819" y="3164"/>
                      <a:pt x="15597" y="0"/>
                      <a:pt x="10800" y="0"/>
                    </a:cubicBezTo>
                    <a:cubicBezTo>
                      <a:pt x="6151" y="-1"/>
                      <a:pt x="2024" y="2974"/>
                      <a:pt x="554" y="7384"/>
                    </a:cubicBezTo>
                    <a:lnTo>
                      <a:pt x="10800" y="10800"/>
                    </a:lnTo>
                    <a:lnTo>
                      <a:pt x="21165" y="7769"/>
                    </a:lnTo>
                    <a:close/>
                  </a:path>
                </a:pathLst>
              </a:custGeom>
              <a:solidFill>
                <a:srgbClr val="C0E890"/>
              </a:solidFill>
              <a:ln w="28575">
                <a:solidFill>
                  <a:srgbClr val="000000"/>
                </a:solidFill>
                <a:miter lim="800000"/>
                <a:headEnd/>
                <a:tailEnd/>
              </a:ln>
            </p:spPr>
            <p:txBody>
              <a:bodyPr/>
              <a:lstStyle/>
              <a:p>
                <a:endParaRPr lang="en-GB"/>
              </a:p>
            </p:txBody>
          </p:sp>
          <p:sp>
            <p:nvSpPr>
              <p:cNvPr id="7204" name="PubPieSlice"/>
              <p:cNvSpPr>
                <a:spLocks noEditPoints="1" noChangeArrowheads="1"/>
              </p:cNvSpPr>
              <p:nvPr/>
            </p:nvSpPr>
            <p:spPr bwMode="auto">
              <a:xfrm>
                <a:off x="2497" y="1750"/>
                <a:ext cx="680" cy="68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3176 w 21600"/>
                  <a:gd name="T10" fmla="*/ 3176 h 21600"/>
                  <a:gd name="T11" fmla="*/ 18424 w 21600"/>
                  <a:gd name="T12" fmla="*/ 18424 h 21600"/>
                </a:gdLst>
                <a:ahLst/>
                <a:cxnLst>
                  <a:cxn ang="T6">
                    <a:pos x="T0" y="T1"/>
                  </a:cxn>
                  <a:cxn ang="T7">
                    <a:pos x="T2" y="T3"/>
                  </a:cxn>
                  <a:cxn ang="T8">
                    <a:pos x="T4" y="T5"/>
                  </a:cxn>
                </a:cxnLst>
                <a:rect l="T9" t="T10" r="T11" b="T12"/>
                <a:pathLst>
                  <a:path w="21600" h="21600">
                    <a:moveTo>
                      <a:pt x="438" y="7754"/>
                    </a:moveTo>
                    <a:cubicBezTo>
                      <a:pt x="147" y="8743"/>
                      <a:pt x="0" y="9768"/>
                      <a:pt x="0" y="10799"/>
                    </a:cubicBezTo>
                    <a:cubicBezTo>
                      <a:pt x="-1" y="11852"/>
                      <a:pt x="153" y="12898"/>
                      <a:pt x="456" y="13905"/>
                    </a:cubicBezTo>
                    <a:lnTo>
                      <a:pt x="10800" y="10800"/>
                    </a:lnTo>
                    <a:lnTo>
                      <a:pt x="438" y="7754"/>
                    </a:lnTo>
                    <a:close/>
                  </a:path>
                </a:pathLst>
              </a:custGeom>
              <a:solidFill>
                <a:srgbClr val="80D0E8"/>
              </a:solidFill>
              <a:ln w="28575">
                <a:solidFill>
                  <a:srgbClr val="000000"/>
                </a:solidFill>
                <a:miter lim="800000"/>
                <a:headEnd/>
                <a:tailEnd/>
              </a:ln>
            </p:spPr>
            <p:txBody>
              <a:bodyPr/>
              <a:lstStyle/>
              <a:p>
                <a:endParaRPr lang="en-GB"/>
              </a:p>
            </p:txBody>
          </p:sp>
          <p:sp>
            <p:nvSpPr>
              <p:cNvPr id="7205" name="Text Box 13"/>
              <p:cNvSpPr txBox="1">
                <a:spLocks noChangeArrowheads="1"/>
              </p:cNvSpPr>
              <p:nvPr/>
            </p:nvSpPr>
            <p:spPr bwMode="auto">
              <a:xfrm>
                <a:off x="2744" y="1570"/>
                <a:ext cx="47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i="1">
                    <a:solidFill>
                      <a:srgbClr val="010066"/>
                    </a:solidFill>
                    <a:latin typeface="Times New Roman" pitchFamily="18" charset="0"/>
                  </a:rPr>
                  <a:t>120</a:t>
                </a:r>
                <a:r>
                  <a:rPr lang="en-US" sz="2400" i="1" baseline="30000">
                    <a:solidFill>
                      <a:srgbClr val="010066"/>
                    </a:solidFill>
                    <a:latin typeface="Times New Roman" pitchFamily="18" charset="0"/>
                  </a:rPr>
                  <a:t>0</a:t>
                </a:r>
                <a:endParaRPr lang="en-GB" sz="2400" i="1" baseline="30000">
                  <a:solidFill>
                    <a:srgbClr val="010066"/>
                  </a:solidFill>
                  <a:latin typeface="Times New Roman" pitchFamily="18" charset="0"/>
                </a:endParaRPr>
              </a:p>
            </p:txBody>
          </p:sp>
          <p:sp>
            <p:nvSpPr>
              <p:cNvPr id="7206" name="Text Box 14"/>
              <p:cNvSpPr txBox="1">
                <a:spLocks noChangeArrowheads="1"/>
              </p:cNvSpPr>
              <p:nvPr/>
            </p:nvSpPr>
            <p:spPr bwMode="auto">
              <a:xfrm>
                <a:off x="3243" y="1931"/>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i="1">
                    <a:solidFill>
                      <a:srgbClr val="010066"/>
                    </a:solidFill>
                    <a:latin typeface="Times New Roman" pitchFamily="18" charset="0"/>
                  </a:rPr>
                  <a:t>b</a:t>
                </a:r>
                <a:endParaRPr lang="en-GB" sz="2400" i="1">
                  <a:solidFill>
                    <a:srgbClr val="010066"/>
                  </a:solidFill>
                  <a:latin typeface="Times New Roman" pitchFamily="18" charset="0"/>
                </a:endParaRPr>
              </a:p>
            </p:txBody>
          </p:sp>
          <p:sp>
            <p:nvSpPr>
              <p:cNvPr id="7207" name="Text Box 15"/>
              <p:cNvSpPr txBox="1">
                <a:spLocks noChangeArrowheads="1"/>
              </p:cNvSpPr>
              <p:nvPr/>
            </p:nvSpPr>
            <p:spPr bwMode="auto">
              <a:xfrm>
                <a:off x="2744" y="2294"/>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i="1">
                    <a:solidFill>
                      <a:srgbClr val="010066"/>
                    </a:solidFill>
                    <a:latin typeface="Times New Roman" pitchFamily="18" charset="0"/>
                  </a:rPr>
                  <a:t>c</a:t>
                </a:r>
                <a:endParaRPr lang="en-GB" sz="2400" i="1">
                  <a:solidFill>
                    <a:srgbClr val="010066"/>
                  </a:solidFill>
                  <a:latin typeface="Times New Roman" pitchFamily="18" charset="0"/>
                </a:endParaRPr>
              </a:p>
            </p:txBody>
          </p:sp>
          <p:sp>
            <p:nvSpPr>
              <p:cNvPr id="7208" name="Text Box 16"/>
              <p:cNvSpPr txBox="1">
                <a:spLocks noChangeArrowheads="1"/>
              </p:cNvSpPr>
              <p:nvPr/>
            </p:nvSpPr>
            <p:spPr bwMode="auto">
              <a:xfrm>
                <a:off x="2200" y="1931"/>
                <a:ext cx="21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i="1">
                    <a:solidFill>
                      <a:srgbClr val="010066"/>
                    </a:solidFill>
                    <a:latin typeface="Times New Roman" pitchFamily="18" charset="0"/>
                  </a:rPr>
                  <a:t>a</a:t>
                </a:r>
                <a:endParaRPr lang="en-GB" sz="2400" i="1">
                  <a:solidFill>
                    <a:srgbClr val="010066"/>
                  </a:solidFill>
                  <a:latin typeface="Times New Roman" pitchFamily="18" charset="0"/>
                </a:endParaRPr>
              </a:p>
            </p:txBody>
          </p:sp>
        </p:grpSp>
      </p:grpSp>
    </p:spTree>
    <p:extLst>
      <p:ext uri="{BB962C8B-B14F-4D97-AF65-F5344CB8AC3E}">
        <p14:creationId xmlns:p14="http://schemas.microsoft.com/office/powerpoint/2010/main" val="1937942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50825" y="115888"/>
          <a:ext cx="8642350" cy="6553200"/>
        </p:xfrm>
        <a:graphic>
          <a:graphicData uri="http://schemas.openxmlformats.org/drawingml/2006/table">
            <a:tbl>
              <a:tblPr firstRow="1" bandRow="1">
                <a:tableStyleId>{5C22544A-7EE6-4342-B048-85BDC9FD1C3A}</a:tableStyleId>
              </a:tblPr>
              <a:tblGrid>
                <a:gridCol w="4321175"/>
                <a:gridCol w="4321175"/>
              </a:tblGrid>
              <a:tr h="3276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u="sng" dirty="0" smtClean="0">
                          <a:solidFill>
                            <a:schemeClr val="tx1"/>
                          </a:solidFill>
                        </a:rPr>
                        <a:t>Grade</a:t>
                      </a:r>
                      <a:r>
                        <a:rPr lang="en-GB" sz="1800" u="sng" baseline="0" dirty="0" smtClean="0">
                          <a:solidFill>
                            <a:schemeClr val="tx1"/>
                          </a:solidFill>
                        </a:rPr>
                        <a:t> D</a:t>
                      </a:r>
                      <a:endParaRPr lang="en-GB" sz="1800" u="sng"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u="sng"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u="sng"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u="sng"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u="sng"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u="sng"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u="sng"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u="sng"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1800" u="sng"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tx1"/>
                          </a:solidFill>
                        </a:rPr>
                        <a:t>Find the size</a:t>
                      </a:r>
                      <a:r>
                        <a:rPr lang="en-GB" sz="1800" baseline="0" dirty="0" smtClean="0">
                          <a:solidFill>
                            <a:schemeClr val="tx1"/>
                          </a:solidFill>
                        </a:rPr>
                        <a:t> of the angle marked y. Give a reason for your answer.</a:t>
                      </a:r>
                      <a:endParaRPr lang="en-GB" sz="1800" dirty="0" smtClean="0">
                        <a:solidFill>
                          <a:schemeClr val="tx1"/>
                        </a:solidFill>
                      </a:endParaRPr>
                    </a:p>
                  </a:txBody>
                  <a:tcPr marL="91455" marR="9145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u="sng" dirty="0" smtClean="0">
                          <a:solidFill>
                            <a:schemeClr val="tx1"/>
                          </a:solidFill>
                        </a:rPr>
                        <a:t>Grade</a:t>
                      </a:r>
                      <a:r>
                        <a:rPr lang="en-GB" sz="1800" b="1" u="sng" baseline="0" dirty="0" smtClean="0">
                          <a:solidFill>
                            <a:schemeClr val="tx1"/>
                          </a:solidFill>
                        </a:rPr>
                        <a:t> D</a:t>
                      </a:r>
                      <a:endParaRPr lang="en-GB" sz="1800" b="1" u="sng" dirty="0" smtClean="0">
                        <a:solidFill>
                          <a:schemeClr val="tx1"/>
                        </a:solidFill>
                      </a:endParaRPr>
                    </a:p>
                    <a:p>
                      <a:endParaRPr lang="en-GB" sz="1800" b="0" dirty="0" smtClean="0">
                        <a:solidFill>
                          <a:schemeClr val="tx1"/>
                        </a:solidFill>
                      </a:endParaRPr>
                    </a:p>
                    <a:p>
                      <a:r>
                        <a:rPr lang="en-GB" sz="1800" b="0" dirty="0" smtClean="0">
                          <a:solidFill>
                            <a:schemeClr val="tx1"/>
                          </a:solidFill>
                        </a:rPr>
                        <a:t>The</a:t>
                      </a:r>
                      <a:r>
                        <a:rPr lang="en-GB" sz="1800" b="0" baseline="0" dirty="0" smtClean="0">
                          <a:solidFill>
                            <a:schemeClr val="tx1"/>
                          </a:solidFill>
                        </a:rPr>
                        <a:t> size of each exterior angle of a regular polygon is 40</a:t>
                      </a:r>
                      <a:r>
                        <a:rPr lang="en-GB" sz="1800" b="0" baseline="30000" dirty="0" smtClean="0">
                          <a:solidFill>
                            <a:schemeClr val="tx1"/>
                          </a:solidFill>
                        </a:rPr>
                        <a:t>0</a:t>
                      </a:r>
                      <a:r>
                        <a:rPr lang="en-GB" sz="1800" b="0" baseline="0" dirty="0" smtClean="0">
                          <a:solidFill>
                            <a:schemeClr val="tx1"/>
                          </a:solidFill>
                        </a:rPr>
                        <a:t>.</a:t>
                      </a:r>
                    </a:p>
                    <a:p>
                      <a:endParaRPr lang="en-GB" sz="1800" b="0" baseline="0" dirty="0" smtClean="0">
                        <a:solidFill>
                          <a:schemeClr val="tx1"/>
                        </a:solidFill>
                      </a:endParaRPr>
                    </a:p>
                    <a:p>
                      <a:r>
                        <a:rPr lang="en-GB" sz="1800" b="0" baseline="0" dirty="0" smtClean="0">
                          <a:solidFill>
                            <a:schemeClr val="tx1"/>
                          </a:solidFill>
                        </a:rPr>
                        <a:t>Work out the number of sides of the polygon.</a:t>
                      </a:r>
                    </a:p>
                    <a:p>
                      <a:endParaRPr lang="en-GB" sz="1800" b="0" baseline="0" dirty="0" smtClean="0">
                        <a:solidFill>
                          <a:schemeClr val="tx1"/>
                        </a:solidFill>
                      </a:endParaRPr>
                    </a:p>
                    <a:p>
                      <a:r>
                        <a:rPr lang="en-GB" sz="1800" b="0" baseline="0" dirty="0" smtClean="0">
                          <a:solidFill>
                            <a:schemeClr val="tx1"/>
                          </a:solidFill>
                        </a:rPr>
                        <a:t>You must show all your working out.</a:t>
                      </a:r>
                    </a:p>
                  </a:txBody>
                  <a:tcPr marL="91455" marR="9145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7660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u="sng" dirty="0" smtClean="0">
                          <a:solidFill>
                            <a:schemeClr val="tx1"/>
                          </a:solidFill>
                        </a:rPr>
                        <a:t>Grade</a:t>
                      </a:r>
                      <a:r>
                        <a:rPr lang="en-GB" sz="1800" b="1" u="sng" baseline="0" dirty="0" smtClean="0">
                          <a:solidFill>
                            <a:schemeClr val="tx1"/>
                          </a:solidFill>
                        </a:rPr>
                        <a:t> C</a:t>
                      </a:r>
                      <a:endParaRPr lang="en-GB" sz="1800" b="1" u="sng" dirty="0" smtClean="0">
                        <a:solidFill>
                          <a:schemeClr val="tx1"/>
                        </a:solidFill>
                      </a:endParaRPr>
                    </a:p>
                    <a:p>
                      <a:endParaRPr lang="en-GB" sz="1800" dirty="0" smtClean="0">
                        <a:solidFill>
                          <a:schemeClr val="tx1"/>
                        </a:solidFill>
                      </a:endParaRPr>
                    </a:p>
                  </a:txBody>
                  <a:tcPr marL="91455" marR="91455"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8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860800"/>
            <a:ext cx="38719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Box 5"/>
          <p:cNvSpPr txBox="1">
            <a:spLocks noChangeArrowheads="1"/>
          </p:cNvSpPr>
          <p:nvPr/>
        </p:nvSpPr>
        <p:spPr bwMode="auto">
          <a:xfrm>
            <a:off x="4787900" y="3789363"/>
            <a:ext cx="367188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atin typeface="Calibri" pitchFamily="34" charset="0"/>
              </a:rPr>
              <a:t>This is part of the design of a pattern found at the theatre of Diana at Alexandria. It is made up of a regular hexagon, square and equilateral triangle.</a:t>
            </a:r>
          </a:p>
          <a:p>
            <a:pPr eaLnBrk="1" hangingPunct="1"/>
            <a:r>
              <a:rPr lang="en-GB">
                <a:latin typeface="Calibri" pitchFamily="34" charset="0"/>
              </a:rPr>
              <a:t>Write down the size of the angle marked x.</a:t>
            </a:r>
          </a:p>
          <a:p>
            <a:pPr eaLnBrk="1" hangingPunct="1"/>
            <a:r>
              <a:rPr lang="en-GB">
                <a:latin typeface="Calibri" pitchFamily="34" charset="0"/>
              </a:rPr>
              <a:t>Work out the size of the angle marked y.</a:t>
            </a:r>
          </a:p>
          <a:p>
            <a:pPr eaLnBrk="1" hangingPunct="1"/>
            <a:r>
              <a:rPr lang="en-GB">
                <a:latin typeface="Calibri" pitchFamily="34" charset="0"/>
              </a:rPr>
              <a:t>Show all your working out.</a:t>
            </a:r>
          </a:p>
        </p:txBody>
      </p:sp>
      <p:pic>
        <p:nvPicPr>
          <p:cNvPr id="82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49275"/>
            <a:ext cx="41052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684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4327"/>
            <a:ext cx="9468544" cy="6853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063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787319285"/>
              </p:ext>
            </p:extLst>
          </p:nvPr>
        </p:nvGraphicFramePr>
        <p:xfrm>
          <a:off x="467544" y="476672"/>
          <a:ext cx="820891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14684" y="2533546"/>
            <a:ext cx="1908922" cy="923330"/>
          </a:xfrm>
          <a:prstGeom prst="rect">
            <a:avLst/>
          </a:prstGeom>
          <a:noFill/>
        </p:spPr>
        <p:txBody>
          <a:bodyPr wrap="square" rtlCol="0">
            <a:spAutoFit/>
          </a:bodyPr>
          <a:lstStyle/>
          <a:p>
            <a:pPr>
              <a:defRPr/>
            </a:pPr>
            <a:r>
              <a:rPr lang="en-GB" b="1" dirty="0">
                <a:solidFill>
                  <a:srgbClr val="00B050"/>
                </a:solidFill>
              </a:rPr>
              <a:t>View mistakes as an opportunity to develop</a:t>
            </a:r>
          </a:p>
        </p:txBody>
      </p:sp>
      <p:sp>
        <p:nvSpPr>
          <p:cNvPr id="5" name="TextBox 4"/>
          <p:cNvSpPr txBox="1"/>
          <p:nvPr/>
        </p:nvSpPr>
        <p:spPr>
          <a:xfrm>
            <a:off x="2123606" y="5388961"/>
            <a:ext cx="1944216" cy="646331"/>
          </a:xfrm>
          <a:prstGeom prst="rect">
            <a:avLst/>
          </a:prstGeom>
          <a:noFill/>
        </p:spPr>
        <p:txBody>
          <a:bodyPr wrap="square" rtlCol="0">
            <a:spAutoFit/>
          </a:bodyPr>
          <a:lstStyle/>
          <a:p>
            <a:pPr>
              <a:defRPr/>
            </a:pPr>
            <a:r>
              <a:rPr lang="en-GB" b="1" dirty="0">
                <a:solidFill>
                  <a:srgbClr val="00B050"/>
                </a:solidFill>
              </a:rPr>
              <a:t>Think about how they learn</a:t>
            </a:r>
          </a:p>
        </p:txBody>
      </p:sp>
      <p:sp>
        <p:nvSpPr>
          <p:cNvPr id="6" name="TextBox 5"/>
          <p:cNvSpPr txBox="1"/>
          <p:nvPr/>
        </p:nvSpPr>
        <p:spPr>
          <a:xfrm>
            <a:off x="3923928" y="2348880"/>
            <a:ext cx="1728192" cy="646331"/>
          </a:xfrm>
          <a:prstGeom prst="rect">
            <a:avLst/>
          </a:prstGeom>
          <a:noFill/>
        </p:spPr>
        <p:txBody>
          <a:bodyPr wrap="square" rtlCol="0">
            <a:spAutoFit/>
          </a:bodyPr>
          <a:lstStyle/>
          <a:p>
            <a:r>
              <a:rPr lang="en-GB" b="0" dirty="0" smtClean="0">
                <a:solidFill>
                  <a:schemeClr val="tx1"/>
                </a:solidFill>
              </a:rPr>
              <a:t>Higher Ability Pupils</a:t>
            </a:r>
            <a:endParaRPr lang="en-GB" b="0" dirty="0">
              <a:solidFill>
                <a:schemeClr val="tx1"/>
              </a:solidFill>
            </a:endParaRPr>
          </a:p>
        </p:txBody>
      </p:sp>
      <p:sp>
        <p:nvSpPr>
          <p:cNvPr id="7" name="TextBox 6"/>
          <p:cNvSpPr txBox="1"/>
          <p:nvPr/>
        </p:nvSpPr>
        <p:spPr>
          <a:xfrm>
            <a:off x="3923928" y="3068960"/>
            <a:ext cx="1512168" cy="646331"/>
          </a:xfrm>
          <a:prstGeom prst="rect">
            <a:avLst/>
          </a:prstGeom>
          <a:noFill/>
        </p:spPr>
        <p:txBody>
          <a:bodyPr wrap="square" rtlCol="0">
            <a:spAutoFit/>
          </a:bodyPr>
          <a:lstStyle/>
          <a:p>
            <a:r>
              <a:rPr lang="en-GB" b="0" dirty="0" smtClean="0">
                <a:solidFill>
                  <a:schemeClr val="tx1"/>
                </a:solidFill>
              </a:rPr>
              <a:t>Hard Working Pupils</a:t>
            </a:r>
            <a:endParaRPr lang="en-GB" b="0" dirty="0">
              <a:solidFill>
                <a:schemeClr val="tx1"/>
              </a:solidFill>
            </a:endParaRPr>
          </a:p>
        </p:txBody>
      </p:sp>
      <p:sp>
        <p:nvSpPr>
          <p:cNvPr id="8" name="TextBox 7"/>
          <p:cNvSpPr txBox="1"/>
          <p:nvPr/>
        </p:nvSpPr>
        <p:spPr>
          <a:xfrm>
            <a:off x="921052" y="4465631"/>
            <a:ext cx="2016224" cy="646331"/>
          </a:xfrm>
          <a:prstGeom prst="rect">
            <a:avLst/>
          </a:prstGeom>
          <a:noFill/>
        </p:spPr>
        <p:txBody>
          <a:bodyPr wrap="square" rtlCol="0">
            <a:spAutoFit/>
          </a:bodyPr>
          <a:lstStyle/>
          <a:p>
            <a:pPr>
              <a:defRPr/>
            </a:pPr>
            <a:r>
              <a:rPr lang="en-GB" b="1" dirty="0">
                <a:solidFill>
                  <a:srgbClr val="00B050"/>
                </a:solidFill>
              </a:rPr>
              <a:t>B</a:t>
            </a:r>
            <a:r>
              <a:rPr lang="en-GB" b="1" dirty="0" smtClean="0">
                <a:solidFill>
                  <a:srgbClr val="00B050"/>
                </a:solidFill>
              </a:rPr>
              <a:t>elieve </a:t>
            </a:r>
            <a:r>
              <a:rPr lang="en-GB" b="1" dirty="0">
                <a:solidFill>
                  <a:srgbClr val="00B050"/>
                </a:solidFill>
              </a:rPr>
              <a:t>that effort creates success</a:t>
            </a:r>
          </a:p>
        </p:txBody>
      </p:sp>
      <p:sp>
        <p:nvSpPr>
          <p:cNvPr id="9" name="TextBox 8"/>
          <p:cNvSpPr txBox="1"/>
          <p:nvPr/>
        </p:nvSpPr>
        <p:spPr>
          <a:xfrm>
            <a:off x="845230" y="3808268"/>
            <a:ext cx="1566529" cy="369332"/>
          </a:xfrm>
          <a:prstGeom prst="rect">
            <a:avLst/>
          </a:prstGeom>
          <a:noFill/>
        </p:spPr>
        <p:txBody>
          <a:bodyPr wrap="square" rtlCol="0">
            <a:spAutoFit/>
          </a:bodyPr>
          <a:lstStyle/>
          <a:p>
            <a:pPr>
              <a:defRPr/>
            </a:pPr>
            <a:r>
              <a:rPr lang="en-GB" b="1" dirty="0" smtClean="0">
                <a:solidFill>
                  <a:srgbClr val="00B050"/>
                </a:solidFill>
              </a:rPr>
              <a:t>Resilient</a:t>
            </a:r>
            <a:endParaRPr lang="en-GB" b="1" dirty="0">
              <a:solidFill>
                <a:srgbClr val="00B050"/>
              </a:solidFill>
            </a:endParaRPr>
          </a:p>
        </p:txBody>
      </p:sp>
      <p:sp>
        <p:nvSpPr>
          <p:cNvPr id="10" name="TextBox 9"/>
          <p:cNvSpPr txBox="1"/>
          <p:nvPr/>
        </p:nvSpPr>
        <p:spPr>
          <a:xfrm>
            <a:off x="1547664" y="910228"/>
            <a:ext cx="2160240" cy="1477328"/>
          </a:xfrm>
          <a:prstGeom prst="rect">
            <a:avLst/>
          </a:prstGeom>
          <a:noFill/>
        </p:spPr>
        <p:txBody>
          <a:bodyPr wrap="square" rtlCol="0">
            <a:spAutoFit/>
          </a:bodyPr>
          <a:lstStyle/>
          <a:p>
            <a:pPr>
              <a:defRPr/>
            </a:pPr>
            <a:r>
              <a:rPr lang="en-GB" b="1" dirty="0" smtClean="0">
                <a:solidFill>
                  <a:srgbClr val="00B050"/>
                </a:solidFill>
              </a:rPr>
              <a:t>Believe that </a:t>
            </a:r>
            <a:r>
              <a:rPr lang="en-GB" b="1" dirty="0">
                <a:solidFill>
                  <a:srgbClr val="00B050"/>
                </a:solidFill>
              </a:rPr>
              <a:t>talents can be developed and great  abilities can be built over time.</a:t>
            </a:r>
          </a:p>
        </p:txBody>
      </p:sp>
      <p:sp>
        <p:nvSpPr>
          <p:cNvPr id="11" name="TextBox 10"/>
          <p:cNvSpPr txBox="1"/>
          <p:nvPr/>
        </p:nvSpPr>
        <p:spPr>
          <a:xfrm>
            <a:off x="6228184" y="1948358"/>
            <a:ext cx="2016224" cy="646331"/>
          </a:xfrm>
          <a:prstGeom prst="rect">
            <a:avLst/>
          </a:prstGeom>
          <a:noFill/>
        </p:spPr>
        <p:txBody>
          <a:bodyPr wrap="square" rtlCol="0">
            <a:spAutoFit/>
          </a:bodyPr>
          <a:lstStyle/>
          <a:p>
            <a:pPr>
              <a:defRPr/>
            </a:pPr>
            <a:r>
              <a:rPr lang="en-GB" b="1" dirty="0" smtClean="0">
                <a:solidFill>
                  <a:srgbClr val="FF0000"/>
                </a:solidFill>
              </a:rPr>
              <a:t>Prefer </a:t>
            </a:r>
            <a:r>
              <a:rPr lang="en-GB" b="1" dirty="0">
                <a:solidFill>
                  <a:srgbClr val="FF0000"/>
                </a:solidFill>
              </a:rPr>
              <a:t>to stay in their comfort zone</a:t>
            </a:r>
          </a:p>
        </p:txBody>
      </p:sp>
      <p:sp>
        <p:nvSpPr>
          <p:cNvPr id="12" name="TextBox 11"/>
          <p:cNvSpPr txBox="1"/>
          <p:nvPr/>
        </p:nvSpPr>
        <p:spPr>
          <a:xfrm>
            <a:off x="6516216" y="2570585"/>
            <a:ext cx="2160240" cy="646331"/>
          </a:xfrm>
          <a:prstGeom prst="rect">
            <a:avLst/>
          </a:prstGeom>
          <a:noFill/>
        </p:spPr>
        <p:txBody>
          <a:bodyPr wrap="square" rtlCol="0">
            <a:spAutoFit/>
          </a:bodyPr>
          <a:lstStyle/>
          <a:p>
            <a:pPr>
              <a:defRPr/>
            </a:pPr>
            <a:r>
              <a:rPr lang="en-GB" b="1" dirty="0">
                <a:solidFill>
                  <a:srgbClr val="FF0000"/>
                </a:solidFill>
              </a:rPr>
              <a:t>Are fearful of making mistakes</a:t>
            </a:r>
          </a:p>
        </p:txBody>
      </p:sp>
      <p:sp>
        <p:nvSpPr>
          <p:cNvPr id="14" name="TextBox 13"/>
          <p:cNvSpPr txBox="1"/>
          <p:nvPr/>
        </p:nvSpPr>
        <p:spPr>
          <a:xfrm>
            <a:off x="5508104" y="4834963"/>
            <a:ext cx="2376264" cy="1200329"/>
          </a:xfrm>
          <a:prstGeom prst="rect">
            <a:avLst/>
          </a:prstGeom>
          <a:noFill/>
        </p:spPr>
        <p:txBody>
          <a:bodyPr wrap="square" rtlCol="0">
            <a:spAutoFit/>
          </a:bodyPr>
          <a:lstStyle/>
          <a:p>
            <a:pPr>
              <a:defRPr/>
            </a:pPr>
            <a:r>
              <a:rPr lang="en-GB" b="1" dirty="0" smtClean="0">
                <a:solidFill>
                  <a:srgbClr val="FF0000"/>
                </a:solidFill>
              </a:rPr>
              <a:t>Believe </a:t>
            </a:r>
            <a:r>
              <a:rPr lang="en-GB" b="1" dirty="0">
                <a:solidFill>
                  <a:srgbClr val="FF0000"/>
                </a:solidFill>
              </a:rPr>
              <a:t>that talents and abilities are set in stone, you either have them or you don’t.</a:t>
            </a:r>
          </a:p>
        </p:txBody>
      </p:sp>
      <p:sp>
        <p:nvSpPr>
          <p:cNvPr id="15" name="TextBox 14"/>
          <p:cNvSpPr txBox="1"/>
          <p:nvPr/>
        </p:nvSpPr>
        <p:spPr>
          <a:xfrm>
            <a:off x="5217272" y="655696"/>
            <a:ext cx="2307055" cy="646331"/>
          </a:xfrm>
          <a:prstGeom prst="rect">
            <a:avLst/>
          </a:prstGeom>
          <a:noFill/>
        </p:spPr>
        <p:txBody>
          <a:bodyPr wrap="square" rtlCol="0">
            <a:spAutoFit/>
          </a:bodyPr>
          <a:lstStyle/>
          <a:p>
            <a:pPr>
              <a:defRPr/>
            </a:pPr>
            <a:r>
              <a:rPr lang="en-GB" b="1" dirty="0">
                <a:solidFill>
                  <a:srgbClr val="FF0000"/>
                </a:solidFill>
              </a:rPr>
              <a:t>Believe that talent alone creates success</a:t>
            </a:r>
          </a:p>
        </p:txBody>
      </p:sp>
      <p:sp>
        <p:nvSpPr>
          <p:cNvPr id="16" name="TextBox 15"/>
          <p:cNvSpPr txBox="1"/>
          <p:nvPr/>
        </p:nvSpPr>
        <p:spPr>
          <a:xfrm>
            <a:off x="6228184" y="3715291"/>
            <a:ext cx="2664296" cy="923330"/>
          </a:xfrm>
          <a:prstGeom prst="rect">
            <a:avLst/>
          </a:prstGeom>
          <a:noFill/>
        </p:spPr>
        <p:txBody>
          <a:bodyPr wrap="square" rtlCol="0">
            <a:spAutoFit/>
          </a:bodyPr>
          <a:lstStyle/>
          <a:p>
            <a:pPr>
              <a:defRPr/>
            </a:pPr>
            <a:r>
              <a:rPr lang="en-GB" b="1" dirty="0">
                <a:solidFill>
                  <a:srgbClr val="FF0000"/>
                </a:solidFill>
              </a:rPr>
              <a:t>Think it is important to ‘look’ smart in front of others</a:t>
            </a:r>
          </a:p>
        </p:txBody>
      </p:sp>
      <p:sp>
        <p:nvSpPr>
          <p:cNvPr id="17" name="TextBox 16"/>
          <p:cNvSpPr txBox="1"/>
          <p:nvPr/>
        </p:nvSpPr>
        <p:spPr>
          <a:xfrm>
            <a:off x="5688124" y="1302027"/>
            <a:ext cx="2412268" cy="646331"/>
          </a:xfrm>
          <a:prstGeom prst="rect">
            <a:avLst/>
          </a:prstGeom>
          <a:noFill/>
        </p:spPr>
        <p:txBody>
          <a:bodyPr wrap="square" rtlCol="0">
            <a:spAutoFit/>
          </a:bodyPr>
          <a:lstStyle/>
          <a:p>
            <a:pPr>
              <a:defRPr/>
            </a:pPr>
            <a:r>
              <a:rPr lang="en-GB" b="1" dirty="0" smtClean="0">
                <a:solidFill>
                  <a:srgbClr val="FF0000"/>
                </a:solidFill>
              </a:rPr>
              <a:t>Reluctant to </a:t>
            </a:r>
            <a:r>
              <a:rPr lang="en-GB" b="1" dirty="0">
                <a:solidFill>
                  <a:srgbClr val="FF0000"/>
                </a:solidFill>
              </a:rPr>
              <a:t>take on challenges</a:t>
            </a:r>
          </a:p>
        </p:txBody>
      </p:sp>
      <p:sp>
        <p:nvSpPr>
          <p:cNvPr id="18" name="TextBox 17"/>
          <p:cNvSpPr txBox="1"/>
          <p:nvPr/>
        </p:nvSpPr>
        <p:spPr>
          <a:xfrm>
            <a:off x="3923928" y="3819300"/>
            <a:ext cx="1584176" cy="646331"/>
          </a:xfrm>
          <a:prstGeom prst="rect">
            <a:avLst/>
          </a:prstGeom>
          <a:noFill/>
        </p:spPr>
        <p:txBody>
          <a:bodyPr wrap="square" rtlCol="0">
            <a:spAutoFit/>
          </a:bodyPr>
          <a:lstStyle/>
          <a:p>
            <a:r>
              <a:rPr lang="en-GB" b="0" dirty="0" smtClean="0">
                <a:solidFill>
                  <a:schemeClr val="tx1"/>
                </a:solidFill>
              </a:rPr>
              <a:t>Lower Ability Pupils</a:t>
            </a:r>
            <a:endParaRPr lang="en-GB" b="0" dirty="0">
              <a:solidFill>
                <a:schemeClr val="tx1"/>
              </a:solidFill>
            </a:endParaRPr>
          </a:p>
        </p:txBody>
      </p:sp>
      <p:sp>
        <p:nvSpPr>
          <p:cNvPr id="20" name="TextBox 19"/>
          <p:cNvSpPr txBox="1"/>
          <p:nvPr/>
        </p:nvSpPr>
        <p:spPr>
          <a:xfrm>
            <a:off x="3959932" y="1625192"/>
            <a:ext cx="1512168" cy="646331"/>
          </a:xfrm>
          <a:prstGeom prst="rect">
            <a:avLst/>
          </a:prstGeom>
          <a:noFill/>
        </p:spPr>
        <p:txBody>
          <a:bodyPr wrap="square" rtlCol="0">
            <a:spAutoFit/>
          </a:bodyPr>
          <a:lstStyle/>
          <a:p>
            <a:r>
              <a:rPr lang="en-GB" b="0" dirty="0" smtClean="0">
                <a:solidFill>
                  <a:schemeClr val="tx1"/>
                </a:solidFill>
              </a:rPr>
              <a:t>Well behaved pupils</a:t>
            </a:r>
            <a:endParaRPr lang="en-GB" b="0" dirty="0">
              <a:solidFill>
                <a:schemeClr val="tx1"/>
              </a:solidFill>
            </a:endParaRPr>
          </a:p>
        </p:txBody>
      </p:sp>
    </p:spTree>
    <p:extLst>
      <p:ext uri="{BB962C8B-B14F-4D97-AF65-F5344CB8AC3E}">
        <p14:creationId xmlns:p14="http://schemas.microsoft.com/office/powerpoint/2010/main" val="1161701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53870312"/>
              </p:ext>
            </p:extLst>
          </p:nvPr>
        </p:nvGraphicFramePr>
        <p:xfrm>
          <a:off x="611560" y="1412776"/>
          <a:ext cx="8136904" cy="4730568"/>
        </p:xfrm>
        <a:graphic>
          <a:graphicData uri="http://schemas.openxmlformats.org/drawingml/2006/table">
            <a:tbl>
              <a:tblPr firstRow="1" bandRow="1">
                <a:tableStyleId>{5C22544A-7EE6-4342-B048-85BDC9FD1C3A}</a:tableStyleId>
              </a:tblPr>
              <a:tblGrid>
                <a:gridCol w="4068452"/>
                <a:gridCol w="4068452"/>
              </a:tblGrid>
              <a:tr h="510056">
                <a:tc>
                  <a:txBody>
                    <a:bodyPr/>
                    <a:lstStyle/>
                    <a:p>
                      <a:r>
                        <a:rPr lang="en-GB" dirty="0" smtClean="0">
                          <a:solidFill>
                            <a:schemeClr val="tx1"/>
                          </a:solidFill>
                        </a:rPr>
                        <a:t> Promotes a Fixed Mind Set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Promotes</a:t>
                      </a:r>
                      <a:r>
                        <a:rPr lang="en-GB" baseline="0" dirty="0" smtClean="0">
                          <a:solidFill>
                            <a:schemeClr val="tx1"/>
                          </a:solidFill>
                        </a:rPr>
                        <a:t> </a:t>
                      </a:r>
                      <a:r>
                        <a:rPr lang="en-GB" dirty="0" smtClean="0">
                          <a:solidFill>
                            <a:schemeClr val="tx1"/>
                          </a:solidFill>
                        </a:rPr>
                        <a:t>a Growth</a:t>
                      </a:r>
                      <a:r>
                        <a:rPr lang="en-GB" baseline="0" dirty="0" smtClean="0">
                          <a:solidFill>
                            <a:schemeClr val="tx1"/>
                          </a:solidFill>
                        </a:rPr>
                        <a:t> Mind-Set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Praising</a:t>
                      </a:r>
                      <a:r>
                        <a:rPr lang="en-GB" baseline="0" dirty="0" smtClean="0">
                          <a:solidFill>
                            <a:schemeClr val="tx1"/>
                          </a:solidFill>
                        </a:rPr>
                        <a:t> pupils for being smart</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Praising</a:t>
                      </a:r>
                      <a:r>
                        <a:rPr lang="en-GB" baseline="0" dirty="0" smtClean="0">
                          <a:solidFill>
                            <a:schemeClr val="tx1"/>
                          </a:solidFill>
                        </a:rPr>
                        <a:t> effort and strategies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Formative</a:t>
                      </a:r>
                      <a:r>
                        <a:rPr lang="en-GB" baseline="0" dirty="0" smtClean="0">
                          <a:solidFill>
                            <a:schemeClr val="tx1"/>
                          </a:solidFill>
                        </a:rPr>
                        <a:t> comments that emphasis achievement</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Formative comments </a:t>
                      </a:r>
                      <a:r>
                        <a:rPr lang="en-GB" baseline="0" dirty="0" smtClean="0">
                          <a:solidFill>
                            <a:schemeClr val="tx1"/>
                          </a:solidFill>
                        </a:rPr>
                        <a:t>that emphasis effort and application</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Praising</a:t>
                      </a:r>
                      <a:r>
                        <a:rPr lang="en-GB" baseline="0" dirty="0" smtClean="0">
                          <a:solidFill>
                            <a:schemeClr val="tx1"/>
                          </a:solidFill>
                        </a:rPr>
                        <a:t> students for achievements that come easily</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dirty="0" smtClean="0">
                          <a:solidFill>
                            <a:schemeClr val="tx1"/>
                          </a:solidFill>
                        </a:rPr>
                        <a:t>Building robust self confidence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Spending</a:t>
                      </a:r>
                      <a:r>
                        <a:rPr lang="en-GB" baseline="0" dirty="0" smtClean="0">
                          <a:solidFill>
                            <a:schemeClr val="tx1"/>
                          </a:solidFill>
                        </a:rPr>
                        <a:t> time</a:t>
                      </a:r>
                      <a:r>
                        <a:rPr lang="en-GB" dirty="0" smtClean="0">
                          <a:solidFill>
                            <a:schemeClr val="tx1"/>
                          </a:solidFill>
                        </a:rPr>
                        <a:t> documenting intelligence and ability</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Spending</a:t>
                      </a:r>
                      <a:r>
                        <a:rPr lang="en-GB" baseline="0" dirty="0" smtClean="0">
                          <a:solidFill>
                            <a:schemeClr val="tx1"/>
                          </a:solidFill>
                        </a:rPr>
                        <a:t> time</a:t>
                      </a:r>
                      <a:r>
                        <a:rPr lang="en-GB" dirty="0" smtClean="0">
                          <a:solidFill>
                            <a:schemeClr val="tx1"/>
                          </a:solidFill>
                        </a:rPr>
                        <a:t> developing intelligence and 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Directing</a:t>
                      </a:r>
                      <a:r>
                        <a:rPr lang="en-GB" baseline="0" dirty="0" smtClean="0">
                          <a:solidFill>
                            <a:schemeClr val="tx1"/>
                          </a:solidFill>
                        </a:rPr>
                        <a:t> pupils to which tasks to complete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Giving</a:t>
                      </a:r>
                      <a:r>
                        <a:rPr lang="en-GB" baseline="0" dirty="0" smtClean="0">
                          <a:solidFill>
                            <a:schemeClr val="tx1"/>
                          </a:solidFill>
                        </a:rPr>
                        <a:t> pupils a strong voice in the learning process and a sense of purpose</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Boosting</a:t>
                      </a:r>
                      <a:r>
                        <a:rPr lang="en-GB" baseline="0" dirty="0" smtClean="0">
                          <a:solidFill>
                            <a:schemeClr val="tx1"/>
                          </a:solidFill>
                        </a:rPr>
                        <a:t> self esteem</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solidFill>
                            <a:schemeClr val="tx1"/>
                          </a:solidFill>
                        </a:rPr>
                        <a:t>Providing constructive criticism</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0056">
                <a:tc>
                  <a:txBody>
                    <a:bodyPr/>
                    <a:lstStyle/>
                    <a:p>
                      <a:r>
                        <a:rPr lang="en-GB" dirty="0" smtClean="0">
                          <a:solidFill>
                            <a:schemeClr val="tx1"/>
                          </a:solidFill>
                        </a:rPr>
                        <a:t>Place importance on grades / levels rather than learning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aseline="0" dirty="0" smtClean="0">
                          <a:solidFill>
                            <a:schemeClr val="tx1"/>
                          </a:solidFill>
                        </a:rPr>
                        <a:t>Place importance on learning rather than grades / levels</a:t>
                      </a:r>
                      <a:endParaRPr lang="en-GB"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 name="TextBox 1"/>
          <p:cNvSpPr txBox="1"/>
          <p:nvPr/>
        </p:nvSpPr>
        <p:spPr>
          <a:xfrm>
            <a:off x="755576" y="116632"/>
            <a:ext cx="7560840" cy="1077218"/>
          </a:xfrm>
          <a:prstGeom prst="rect">
            <a:avLst/>
          </a:prstGeom>
          <a:noFill/>
        </p:spPr>
        <p:txBody>
          <a:bodyPr wrap="square" rtlCol="0">
            <a:spAutoFit/>
          </a:bodyPr>
          <a:lstStyle/>
          <a:p>
            <a:pPr algn="ctr"/>
            <a:r>
              <a:rPr lang="en-GB" sz="3200" dirty="0" smtClean="0"/>
              <a:t>Which </a:t>
            </a:r>
            <a:r>
              <a:rPr lang="en-GB" sz="3200" dirty="0" err="1" smtClean="0"/>
              <a:t>Mindset</a:t>
            </a:r>
            <a:r>
              <a:rPr lang="en-GB" sz="3200" dirty="0" smtClean="0"/>
              <a:t> do you model in your classroom?</a:t>
            </a:r>
            <a:endParaRPr lang="en-GB" sz="3200" dirty="0"/>
          </a:p>
        </p:txBody>
      </p:sp>
    </p:spTree>
    <p:extLst>
      <p:ext uri="{BB962C8B-B14F-4D97-AF65-F5344CB8AC3E}">
        <p14:creationId xmlns:p14="http://schemas.microsoft.com/office/powerpoint/2010/main" val="3906858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If you hear yourself thinking</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ffectLst/>
                <a:ea typeface="Calibri"/>
                <a:cs typeface="Times New Roman"/>
              </a:rPr>
              <a:t>I can’t do this…</a:t>
            </a:r>
            <a:endParaRPr lang="en-GB" sz="6600" dirty="0">
              <a:effectLst/>
              <a:ea typeface="Calibri"/>
              <a:cs typeface="Times New Roman"/>
            </a:endParaRPr>
          </a:p>
        </p:txBody>
      </p:sp>
    </p:spTree>
    <p:extLst>
      <p:ext uri="{BB962C8B-B14F-4D97-AF65-F5344CB8AC3E}">
        <p14:creationId xmlns:p14="http://schemas.microsoft.com/office/powerpoint/2010/main" val="22390641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Tell yourself</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ffectLst/>
                <a:ea typeface="Calibri"/>
                <a:cs typeface="Times New Roman"/>
              </a:rPr>
              <a:t>I can’t do this yet…</a:t>
            </a:r>
            <a:endParaRPr lang="en-GB" sz="6600" dirty="0">
              <a:effectLst/>
              <a:ea typeface="Calibri"/>
              <a:cs typeface="Times New Roman"/>
            </a:endParaRPr>
          </a:p>
        </p:txBody>
      </p:sp>
    </p:spTree>
    <p:extLst>
      <p:ext uri="{BB962C8B-B14F-4D97-AF65-F5344CB8AC3E}">
        <p14:creationId xmlns:p14="http://schemas.microsoft.com/office/powerpoint/2010/main" val="791793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If you hear yourself thinking</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ffectLst/>
                <a:ea typeface="Calibri"/>
                <a:cs typeface="Times New Roman"/>
              </a:rPr>
              <a:t>I’m no good at this…</a:t>
            </a:r>
            <a:endParaRPr lang="en-GB" sz="6600" dirty="0">
              <a:effectLst/>
              <a:ea typeface="Calibri"/>
              <a:cs typeface="Times New Roman"/>
            </a:endParaRPr>
          </a:p>
        </p:txBody>
      </p:sp>
    </p:spTree>
    <p:extLst>
      <p:ext uri="{BB962C8B-B14F-4D97-AF65-F5344CB8AC3E}">
        <p14:creationId xmlns:p14="http://schemas.microsoft.com/office/powerpoint/2010/main" val="4052778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Tell yourself</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a typeface="Calibri"/>
                <a:cs typeface="Times New Roman"/>
              </a:rPr>
              <a:t>I can become better at this…</a:t>
            </a:r>
            <a:endParaRPr lang="en-GB" sz="6600" dirty="0">
              <a:effectLst/>
              <a:ea typeface="Calibri"/>
              <a:cs typeface="Times New Roman"/>
            </a:endParaRPr>
          </a:p>
        </p:txBody>
      </p:sp>
    </p:spTree>
    <p:extLst>
      <p:ext uri="{BB962C8B-B14F-4D97-AF65-F5344CB8AC3E}">
        <p14:creationId xmlns:p14="http://schemas.microsoft.com/office/powerpoint/2010/main" val="4183401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400" dirty="0" smtClean="0"/>
              <a:t>If you hear yourself asking</a:t>
            </a:r>
            <a:endParaRPr lang="en-GB" sz="5400" dirty="0"/>
          </a:p>
        </p:txBody>
      </p:sp>
      <p:sp>
        <p:nvSpPr>
          <p:cNvPr id="4" name="Content Placeholder 3"/>
          <p:cNvSpPr>
            <a:spLocks noGrp="1"/>
          </p:cNvSpPr>
          <p:nvPr>
            <p:ph idx="1"/>
          </p:nvPr>
        </p:nvSpPr>
        <p:spPr>
          <a:xfrm>
            <a:off x="467544" y="1412776"/>
            <a:ext cx="8229600" cy="4525963"/>
          </a:xfrm>
          <a:prstGeom prst="cloud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ctr">
              <a:lnSpc>
                <a:spcPct val="115000"/>
              </a:lnSpc>
              <a:spcAft>
                <a:spcPts val="1000"/>
              </a:spcAft>
              <a:buNone/>
            </a:pPr>
            <a:r>
              <a:rPr lang="en-GB" sz="6600" dirty="0" smtClean="0">
                <a:solidFill>
                  <a:srgbClr val="000000"/>
                </a:solidFill>
                <a:ea typeface="Calibri"/>
                <a:cs typeface="Times New Roman"/>
              </a:rPr>
              <a:t>What grade did I get?</a:t>
            </a:r>
            <a:endParaRPr lang="en-GB" sz="6600" dirty="0">
              <a:effectLst/>
              <a:ea typeface="Calibri"/>
              <a:cs typeface="Times New Roman"/>
            </a:endParaRPr>
          </a:p>
        </p:txBody>
      </p:sp>
    </p:spTree>
    <p:extLst>
      <p:ext uri="{BB962C8B-B14F-4D97-AF65-F5344CB8AC3E}">
        <p14:creationId xmlns:p14="http://schemas.microsoft.com/office/powerpoint/2010/main" val="38098232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1392</Words>
  <Application>Microsoft Office PowerPoint</Application>
  <PresentationFormat>On-screen Show (4:3)</PresentationFormat>
  <Paragraphs>256</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If you hear yourself thinking</vt:lpstr>
      <vt:lpstr>Tell yourself</vt:lpstr>
      <vt:lpstr>If you hear yourself thinking</vt:lpstr>
      <vt:lpstr>Tell yourself</vt:lpstr>
      <vt:lpstr>If you hear yourself asking</vt:lpstr>
      <vt:lpstr>Ask instead</vt:lpstr>
      <vt:lpstr>PowerPoint Presentation</vt:lpstr>
      <vt:lpstr>PowerPoint Presentation</vt:lpstr>
      <vt:lpstr>PowerPoint Presentation</vt:lpstr>
      <vt:lpstr>Year 11 Engagement – The Big Launch </vt:lpstr>
      <vt:lpstr>PowerPoint Presentation</vt:lpstr>
      <vt:lpstr>PowerPoint Presentation</vt:lpstr>
      <vt:lpstr>PowerPoint Presentation</vt:lpstr>
      <vt:lpstr>Success Stories – Who is this?????</vt:lpstr>
      <vt:lpstr>Developing a growth Mind-Set through the use of learning journeys</vt:lpstr>
      <vt:lpstr>PowerPoint Presentation</vt:lpstr>
      <vt:lpstr>PowerPoint Presentation</vt:lpstr>
      <vt:lpstr>The role of Learning Journeys in promoting a growth mind-set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a Growth - Mindset</dc:title>
  <dc:creator>zeb1</dc:creator>
  <cp:lastModifiedBy>zeb1</cp:lastModifiedBy>
  <cp:revision>33</cp:revision>
  <cp:lastPrinted>2013-11-20T08:23:41Z</cp:lastPrinted>
  <dcterms:created xsi:type="dcterms:W3CDTF">2013-11-19T20:57:22Z</dcterms:created>
  <dcterms:modified xsi:type="dcterms:W3CDTF">2014-03-05T20:22:05Z</dcterms:modified>
</cp:coreProperties>
</file>