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2D-1047-4972-BB4C-65FA827A00DE}" type="datetimeFigureOut">
              <a:rPr lang="en-GB" smtClean="0"/>
              <a:t>23/03/2014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7B53-97EF-4739-BCC2-C9987D9C7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06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2D-1047-4972-BB4C-65FA827A00DE}" type="datetimeFigureOut">
              <a:rPr lang="en-GB" smtClean="0"/>
              <a:t>23/03/2014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7B53-97EF-4739-BCC2-C9987D9C7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720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2D-1047-4972-BB4C-65FA827A00DE}" type="datetimeFigureOut">
              <a:rPr lang="en-GB" smtClean="0"/>
              <a:t>23/03/2014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7B53-97EF-4739-BCC2-C9987D9C7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98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2D-1047-4972-BB4C-65FA827A00DE}" type="datetimeFigureOut">
              <a:rPr lang="en-GB" smtClean="0"/>
              <a:t>23/03/2014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7B53-97EF-4739-BCC2-C9987D9C7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597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2D-1047-4972-BB4C-65FA827A00DE}" type="datetimeFigureOut">
              <a:rPr lang="en-GB" smtClean="0"/>
              <a:t>23/03/2014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7B53-97EF-4739-BCC2-C9987D9C7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583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2D-1047-4972-BB4C-65FA827A00DE}" type="datetimeFigureOut">
              <a:rPr lang="en-GB" smtClean="0"/>
              <a:t>23/03/2014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7B53-97EF-4739-BCC2-C9987D9C7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356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2D-1047-4972-BB4C-65FA827A00DE}" type="datetimeFigureOut">
              <a:rPr lang="en-GB" smtClean="0"/>
              <a:t>23/03/2014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7B53-97EF-4739-BCC2-C9987D9C7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556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2D-1047-4972-BB4C-65FA827A00DE}" type="datetimeFigureOut">
              <a:rPr lang="en-GB" smtClean="0"/>
              <a:t>23/03/2014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7B53-97EF-4739-BCC2-C9987D9C7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22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2D-1047-4972-BB4C-65FA827A00DE}" type="datetimeFigureOut">
              <a:rPr lang="en-GB" smtClean="0"/>
              <a:t>23/03/2014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7B53-97EF-4739-BCC2-C9987D9C7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842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2D-1047-4972-BB4C-65FA827A00DE}" type="datetimeFigureOut">
              <a:rPr lang="en-GB" smtClean="0"/>
              <a:t>23/03/2014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7B53-97EF-4739-BCC2-C9987D9C7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250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2D-1047-4972-BB4C-65FA827A00DE}" type="datetimeFigureOut">
              <a:rPr lang="en-GB" smtClean="0"/>
              <a:t>23/03/2014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7B53-97EF-4739-BCC2-C9987D9C7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76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9262D-1047-4972-BB4C-65FA827A00DE}" type="datetimeFigureOut">
              <a:rPr lang="en-GB" smtClean="0"/>
              <a:t>23/03/2014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77B53-97EF-4739-BCC2-C9987D9C7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08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614634"/>
              </p:ext>
            </p:extLst>
          </p:nvPr>
        </p:nvGraphicFramePr>
        <p:xfrm>
          <a:off x="30163" y="115888"/>
          <a:ext cx="9113837" cy="5791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5453"/>
                <a:gridCol w="2007096"/>
                <a:gridCol w="2007096"/>
                <a:gridCol w="2007096"/>
                <a:gridCol w="2007096"/>
              </a:tblGrid>
              <a:tr h="360784"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Inquiry</a:t>
                      </a:r>
                      <a:endParaRPr lang="en-GB" sz="14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L="91446" marR="91446" marT="45763" marB="45763"/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Dependent                                                                                                     Independent</a:t>
                      </a:r>
                    </a:p>
                    <a:p>
                      <a:endParaRPr lang="en-GB" sz="1400" dirty="0"/>
                    </a:p>
                  </a:txBody>
                  <a:tcPr marL="91446" marR="91446" marT="45763" marB="45763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91446" marR="91446" marT="45763" marB="45763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91446" marR="91446" marT="45763" marB="45763"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91446" marR="91446" marT="45763" marB="45763"/>
                </a:tc>
              </a:tr>
              <a:tr h="2866146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 smtClean="0">
                          <a:latin typeface="+mn-lt"/>
                          <a:cs typeface="Calibri" pitchFamily="34" charset="0"/>
                        </a:rPr>
                        <a:t>Posing</a:t>
                      </a:r>
                      <a:r>
                        <a:rPr lang="en-GB" sz="2000" b="1" i="0" baseline="0" dirty="0" smtClean="0">
                          <a:latin typeface="+mn-lt"/>
                          <a:cs typeface="Calibri" pitchFamily="34" charset="0"/>
                        </a:rPr>
                        <a:t> Questions , Making Statements  and  Regulating the Inquiry</a:t>
                      </a:r>
                      <a:endParaRPr lang="en-GB" sz="20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L="91446" marR="91446" marT="45763" marB="45763" vert="vert27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 can ask</a:t>
                      </a:r>
                      <a:r>
                        <a:rPr lang="en-GB" sz="1400" baseline="0" dirty="0" smtClean="0"/>
                        <a:t> what the prompt </a:t>
                      </a:r>
                      <a:r>
                        <a:rPr lang="en-GB" sz="1400" dirty="0" smtClean="0"/>
                        <a:t>means.</a:t>
                      </a:r>
                      <a:endParaRPr lang="en-GB" sz="1400" baseline="0" dirty="0" smtClean="0"/>
                    </a:p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I can collaborate with another pupil to chose a ‘next</a:t>
                      </a:r>
                      <a:r>
                        <a:rPr lang="en-GB" sz="1400" baseline="0" dirty="0" smtClean="0"/>
                        <a:t> step’</a:t>
                      </a:r>
                      <a:r>
                        <a:rPr lang="en-GB" sz="1400" dirty="0" smtClean="0"/>
                        <a:t>.</a:t>
                      </a:r>
                    </a:p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I can accept</a:t>
                      </a:r>
                      <a:r>
                        <a:rPr lang="en-GB" sz="1400" baseline="0" dirty="0" smtClean="0"/>
                        <a:t> the aims set by the teacher.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 work in a </a:t>
                      </a:r>
                      <a:r>
                        <a:rPr lang="en-GB" sz="1400" baseline="0" dirty="0" smtClean="0"/>
                        <a:t>group.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describe </a:t>
                      </a:r>
                      <a:r>
                        <a:rPr lang="en-GB" sz="1400" baseline="0" dirty="0" smtClean="0"/>
                        <a:t>the  Inquiry in basic mathematical terms.</a:t>
                      </a:r>
                      <a:endParaRPr lang="en-GB" sz="1400" dirty="0"/>
                    </a:p>
                  </a:txBody>
                  <a:tcPr marL="91446" marR="91446" marT="45763" marB="45763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 can show whether</a:t>
                      </a:r>
                      <a:r>
                        <a:rPr lang="en-GB" sz="1400" baseline="0" dirty="0" smtClean="0"/>
                        <a:t> the prompt is true or false.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choose a ‘next step’ which will move the Inquiry on.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explain the aims set by the teacher.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work </a:t>
                      </a:r>
                      <a:r>
                        <a:rPr lang="en-GB" sz="1400" baseline="0" dirty="0" smtClean="0"/>
                        <a:t>as part of </a:t>
                      </a:r>
                      <a:r>
                        <a:rPr lang="en-GB" sz="1400" baseline="0" dirty="0" smtClean="0"/>
                        <a:t>a </a:t>
                      </a:r>
                      <a:r>
                        <a:rPr lang="en-GB" sz="1400" baseline="0" dirty="0" smtClean="0"/>
                        <a:t>group.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explain </a:t>
                      </a:r>
                      <a:r>
                        <a:rPr lang="en-GB" sz="1400" baseline="0" dirty="0" smtClean="0"/>
                        <a:t>the Inquiry in mathematical terms.</a:t>
                      </a:r>
                    </a:p>
                    <a:p>
                      <a:endParaRPr lang="en-GB" sz="1400" dirty="0"/>
                    </a:p>
                  </a:txBody>
                  <a:tcPr marL="91446" marR="91446" marT="45763" marB="45763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 can comment</a:t>
                      </a:r>
                      <a:r>
                        <a:rPr lang="en-GB" sz="1400" baseline="0" dirty="0" smtClean="0"/>
                        <a:t> on what I have noticed about the </a:t>
                      </a:r>
                      <a:r>
                        <a:rPr lang="en-GB" sz="1400" baseline="0" dirty="0" smtClean="0"/>
                        <a:t>prompt.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explain my choice of ‘next step’.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negotiate the aims of the Inquiry with the teacher and peers.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contribute to the decisions made by the </a:t>
                      </a:r>
                      <a:r>
                        <a:rPr lang="en-GB" sz="1400" baseline="0" dirty="0" smtClean="0"/>
                        <a:t>group.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</a:t>
                      </a:r>
                      <a:r>
                        <a:rPr lang="en-GB" sz="1400" baseline="0" dirty="0" smtClean="0"/>
                        <a:t>can analyse  and explain </a:t>
                      </a:r>
                      <a:r>
                        <a:rPr lang="en-GB" sz="1400" baseline="0" dirty="0" smtClean="0"/>
                        <a:t> the Inquiry using </a:t>
                      </a:r>
                      <a:r>
                        <a:rPr lang="en-GB" sz="1400" baseline="0" dirty="0" smtClean="0"/>
                        <a:t>mathematical terms.</a:t>
                      </a:r>
                      <a:endParaRPr lang="en-GB" sz="1400" dirty="0"/>
                    </a:p>
                  </a:txBody>
                  <a:tcPr marL="91446" marR="91446" marT="45763" marB="45763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 can generalise</a:t>
                      </a:r>
                      <a:r>
                        <a:rPr lang="en-GB" sz="1400" baseline="0" dirty="0" smtClean="0"/>
                        <a:t> and develop a theory.</a:t>
                      </a:r>
                      <a:endParaRPr lang="en-GB" sz="1400" dirty="0" smtClean="0"/>
                    </a:p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I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smtClean="0"/>
                        <a:t>can change the prompt.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reflect on  the development of the Inquiry.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decide what to do and plan multiple  ‘next steps’.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set my own aims.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reflect upon the effectiveness of my decisions and change direction when necessary.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</a:t>
                      </a:r>
                      <a:r>
                        <a:rPr lang="en-GB" sz="1400" baseline="0" dirty="0" smtClean="0"/>
                        <a:t>evaluate </a:t>
                      </a:r>
                      <a:r>
                        <a:rPr lang="en-GB" sz="1400" baseline="0" dirty="0" smtClean="0"/>
                        <a:t>the Inquiry using specific mathematical terms.</a:t>
                      </a:r>
                      <a:endParaRPr lang="en-GB" sz="1400" dirty="0"/>
                    </a:p>
                  </a:txBody>
                  <a:tcPr marL="91446" marR="91446" marT="45763" marB="45763"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2411760" y="260648"/>
            <a:ext cx="5040560" cy="0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26050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768791"/>
              </p:ext>
            </p:extLst>
          </p:nvPr>
        </p:nvGraphicFramePr>
        <p:xfrm>
          <a:off x="30163" y="115888"/>
          <a:ext cx="9113837" cy="5791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5453"/>
                <a:gridCol w="2007096"/>
                <a:gridCol w="2007096"/>
                <a:gridCol w="2007096"/>
                <a:gridCol w="2007096"/>
              </a:tblGrid>
              <a:tr h="360784"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Inquiry</a:t>
                      </a:r>
                      <a:endParaRPr lang="en-GB" sz="14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L="91446" marR="91446" marT="45763" marB="45763"/>
                </a:tc>
                <a:tc gridSpan="4">
                  <a:txBody>
                    <a:bodyPr/>
                    <a:lstStyle/>
                    <a:p>
                      <a:r>
                        <a:rPr lang="en-GB" dirty="0" smtClean="0"/>
                        <a:t>Dependent                                                                                                     Independent</a:t>
                      </a:r>
                      <a:endParaRPr lang="en-GB" dirty="0"/>
                    </a:p>
                  </a:txBody>
                  <a:tcPr marL="91446" marR="91446" marT="45763" marB="45763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91446" marR="91446" marT="45763" marB="45763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91446" marR="91446" marT="45763" marB="45763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91446" marR="91446" marT="45763" marB="45763"/>
                </a:tc>
              </a:tr>
              <a:tr h="2866146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 smtClean="0">
                          <a:latin typeface="+mn-lt"/>
                          <a:cs typeface="Calibri" pitchFamily="34" charset="0"/>
                        </a:rPr>
                        <a:t>Using</a:t>
                      </a:r>
                      <a:r>
                        <a:rPr lang="en-GB" sz="2000" b="1" i="0" baseline="0" dirty="0" smtClean="0">
                          <a:latin typeface="+mn-lt"/>
                          <a:cs typeface="Calibri" pitchFamily="34" charset="0"/>
                        </a:rPr>
                        <a:t> and Applying Mathematical Concepts and Procedures </a:t>
                      </a:r>
                      <a:endParaRPr lang="en-GB" sz="20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L="91446" marR="91446" marT="45763" marB="45763" vert="vert27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 understand how</a:t>
                      </a:r>
                      <a:r>
                        <a:rPr lang="en-GB" sz="1400" baseline="0" dirty="0" smtClean="0"/>
                        <a:t> a familiar mathematical concept </a:t>
                      </a:r>
                      <a:r>
                        <a:rPr lang="en-GB" sz="1400" baseline="0" dirty="0" smtClean="0"/>
                        <a:t>is </a:t>
                      </a:r>
                      <a:r>
                        <a:rPr lang="en-GB" sz="1400" baseline="0" dirty="0" smtClean="0"/>
                        <a:t>applied to the Inquiry.</a:t>
                      </a:r>
                    </a:p>
                    <a:p>
                      <a:endParaRPr lang="en-GB" sz="1400" baseline="0" dirty="0" smtClean="0"/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use a familiar procedure </a:t>
                      </a:r>
                      <a:r>
                        <a:rPr lang="en-GB" sz="1400" baseline="0" dirty="0" smtClean="0"/>
                        <a:t>to </a:t>
                      </a:r>
                      <a:r>
                        <a:rPr lang="en-GB" sz="1400" baseline="0" dirty="0" smtClean="0"/>
                        <a:t>generate more examples.</a:t>
                      </a:r>
                    </a:p>
                    <a:p>
                      <a:endParaRPr lang="en-GB" sz="1400" baseline="0" dirty="0" smtClean="0"/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understand a general statement about the </a:t>
                      </a:r>
                      <a:r>
                        <a:rPr lang="en-GB" sz="1400" baseline="0" dirty="0" smtClean="0"/>
                        <a:t>prompt.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</a:t>
                      </a:r>
                      <a:r>
                        <a:rPr lang="en-GB" sz="1400" baseline="0" dirty="0" smtClean="0"/>
                        <a:t>can describe a theory.</a:t>
                      </a:r>
                      <a:endParaRPr lang="en-GB" sz="1400" dirty="0"/>
                    </a:p>
                  </a:txBody>
                  <a:tcPr marL="91446" marR="91446" marT="45763" marB="45763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 can explain why a new mathematical concept </a:t>
                      </a:r>
                      <a:r>
                        <a:rPr lang="en-GB" sz="1400" dirty="0" smtClean="0"/>
                        <a:t>is </a:t>
                      </a:r>
                      <a:r>
                        <a:rPr lang="en-GB" sz="1400" dirty="0" smtClean="0"/>
                        <a:t>required to make</a:t>
                      </a:r>
                      <a:r>
                        <a:rPr lang="en-GB" sz="1400" baseline="0" dirty="0" smtClean="0"/>
                        <a:t> progress in the Inquiry.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I can explain why a new procedure </a:t>
                      </a:r>
                      <a:r>
                        <a:rPr lang="en-GB" sz="1400" dirty="0" smtClean="0"/>
                        <a:t>is </a:t>
                      </a:r>
                      <a:r>
                        <a:rPr lang="en-GB" sz="1400" dirty="0" smtClean="0"/>
                        <a:t>required to make</a:t>
                      </a:r>
                      <a:r>
                        <a:rPr lang="en-GB" sz="1400" baseline="0" dirty="0" smtClean="0"/>
                        <a:t> progress in the Inquiry.</a:t>
                      </a:r>
                      <a:endParaRPr lang="en-GB" sz="1400" dirty="0" smtClean="0"/>
                    </a:p>
                    <a:p>
                      <a:endParaRPr lang="en-GB" sz="1400" dirty="0" smtClean="0"/>
                    </a:p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I can explain a </a:t>
                      </a:r>
                      <a:r>
                        <a:rPr lang="en-GB" sz="1400" dirty="0" smtClean="0"/>
                        <a:t>theory.</a:t>
                      </a:r>
                    </a:p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I</a:t>
                      </a:r>
                      <a:r>
                        <a:rPr lang="en-GB" sz="1400" baseline="0" dirty="0" smtClean="0"/>
                        <a:t> can </a:t>
                      </a:r>
                      <a:r>
                        <a:rPr lang="en-GB" sz="1400" dirty="0" smtClean="0"/>
                        <a:t>provide </a:t>
                      </a:r>
                      <a:r>
                        <a:rPr lang="en-GB" sz="1400" dirty="0" smtClean="0"/>
                        <a:t>an example to either prove or disprove the theory.</a:t>
                      </a:r>
                      <a:endParaRPr lang="en-GB" sz="1400" dirty="0"/>
                    </a:p>
                  </a:txBody>
                  <a:tcPr marL="91446" marR="91446" marT="45763" marB="45763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 recognise the links between the mathematical concepts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smtClean="0"/>
                        <a:t>used </a:t>
                      </a:r>
                      <a:r>
                        <a:rPr lang="en-GB" sz="1400" baseline="0" dirty="0" smtClean="0"/>
                        <a:t>in the Inquiry.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have attempted to apply a new mathematical concept </a:t>
                      </a:r>
                      <a:r>
                        <a:rPr lang="en-GB" sz="1400" baseline="0" dirty="0" smtClean="0"/>
                        <a:t>to </a:t>
                      </a:r>
                      <a:r>
                        <a:rPr lang="en-GB" sz="1400" baseline="0" dirty="0" smtClean="0"/>
                        <a:t>the Inquiry.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explain why a new mathematical procedure </a:t>
                      </a:r>
                      <a:r>
                        <a:rPr lang="en-GB" sz="1400" baseline="0" dirty="0" smtClean="0"/>
                        <a:t>is </a:t>
                      </a:r>
                      <a:r>
                        <a:rPr lang="en-GB" sz="1400" baseline="0" dirty="0" smtClean="0"/>
                        <a:t>relevant to Inquiry.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have attempted to apply a new mathematical procedure </a:t>
                      </a:r>
                      <a:r>
                        <a:rPr lang="en-GB" sz="1400" baseline="0" dirty="0" smtClean="0"/>
                        <a:t>to </a:t>
                      </a:r>
                      <a:r>
                        <a:rPr lang="en-GB" sz="1400" baseline="0" dirty="0" smtClean="0"/>
                        <a:t>the Inquiry.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analyse a </a:t>
                      </a:r>
                      <a:r>
                        <a:rPr lang="en-GB" sz="1400" baseline="0" dirty="0" smtClean="0"/>
                        <a:t>theory, </a:t>
                      </a:r>
                      <a:r>
                        <a:rPr lang="en-GB" sz="1400" baseline="0" dirty="0" smtClean="0"/>
                        <a:t>giving reasons why it might be true or false and describe how this can be proved.</a:t>
                      </a:r>
                    </a:p>
                    <a:p>
                      <a:endParaRPr lang="en-GB" sz="1400" dirty="0"/>
                    </a:p>
                  </a:txBody>
                  <a:tcPr marL="91446" marR="91446" marT="45763" marB="45763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 can seek out a new mathematical </a:t>
                      </a:r>
                      <a:r>
                        <a:rPr lang="en-GB" sz="1400" dirty="0" smtClean="0"/>
                        <a:t>concept,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apply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smtClean="0"/>
                        <a:t>it and evaluate how it moved the Inquiry on.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seek out a new mathematical </a:t>
                      </a:r>
                      <a:r>
                        <a:rPr lang="en-GB" sz="1400" baseline="0" dirty="0" smtClean="0"/>
                        <a:t>procedure, </a:t>
                      </a:r>
                      <a:r>
                        <a:rPr lang="en-GB" sz="1400" baseline="0" dirty="0" smtClean="0"/>
                        <a:t>apply it and evaluate how it moved the Inquiry on.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</a:t>
                      </a:r>
                      <a:r>
                        <a:rPr lang="en-GB" sz="1400" baseline="0" dirty="0" smtClean="0"/>
                        <a:t>prove </a:t>
                      </a:r>
                      <a:r>
                        <a:rPr lang="en-GB" sz="1400" baseline="0" dirty="0" smtClean="0"/>
                        <a:t>whether a theory is true or false using mathematical </a:t>
                      </a:r>
                      <a:r>
                        <a:rPr lang="en-GB" sz="1400" baseline="0" dirty="0" smtClean="0"/>
                        <a:t>reasoning with diagrams </a:t>
                      </a:r>
                      <a:r>
                        <a:rPr lang="en-GB" sz="1400" baseline="0" smtClean="0"/>
                        <a:t>or algebra.</a:t>
                      </a:r>
                      <a:endParaRPr lang="en-GB" sz="1400" dirty="0"/>
                    </a:p>
                  </a:txBody>
                  <a:tcPr marL="91446" marR="91446" marT="45763" marB="45763"/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2411760" y="260648"/>
            <a:ext cx="5040560" cy="0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1245867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475</Words>
  <Application>Microsoft Office PowerPoint</Application>
  <PresentationFormat>On-screen Show (4:3)</PresentationFormat>
  <Paragraphs>77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zeb1</dc:creator>
  <cp:lastModifiedBy>zeb1</cp:lastModifiedBy>
  <cp:revision>11</cp:revision>
  <dcterms:created xsi:type="dcterms:W3CDTF">2014-03-20T20:37:20Z</dcterms:created>
  <dcterms:modified xsi:type="dcterms:W3CDTF">2014-03-23T07:53:05Z</dcterms:modified>
</cp:coreProperties>
</file>