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85" r:id="rId3"/>
    <p:sldId id="286" r:id="rId4"/>
    <p:sldId id="273" r:id="rId5"/>
    <p:sldId id="282" r:id="rId6"/>
    <p:sldId id="281" r:id="rId7"/>
    <p:sldId id="277" r:id="rId8"/>
    <p:sldId id="278" r:id="rId9"/>
    <p:sldId id="271" r:id="rId10"/>
    <p:sldId id="28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F475-460D-430D-BFD1-36F0A288FE67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D928D-DF82-4C9F-AC84-AE9301490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Pupils should complete this as their starter activity.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BFF7C5-899B-4600-8EEB-A8FEADEA3A95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F7F7-056B-428B-AC5F-7995116707AC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500420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Transformations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10/01/2015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7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468549"/>
              </p:ext>
            </p:extLst>
          </p:nvPr>
        </p:nvGraphicFramePr>
        <p:xfrm>
          <a:off x="107504" y="188640"/>
          <a:ext cx="8856986" cy="5120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371"/>
                <a:gridCol w="1352097"/>
                <a:gridCol w="1539196"/>
                <a:gridCol w="2394303"/>
                <a:gridCol w="2767019"/>
              </a:tblGrid>
              <a:tr h="353408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Grade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F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E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D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C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</a:tr>
              <a:tr h="4048529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Transformations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I can recognise when shapes are symmetrical and when they are not. 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 reflect a shape in a oblique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(45</a:t>
                      </a:r>
                      <a:r>
                        <a:rPr lang="en-GB" sz="1800" b="0" baseline="3000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)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mirror line.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          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 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enlarge a shape by positive scale factor from a centre of enlargement and I can find a centre of enlargement and a scale factor. </a:t>
                      </a:r>
                    </a:p>
                    <a:p>
                      <a:endParaRPr lang="en-GB" sz="1800" b="0" baseline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can rotate shapes, through 90° or 180°, when the centre of rotation is a vertex of the shape, and I can recognise these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rotations.</a:t>
                      </a:r>
                    </a:p>
                    <a:p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I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 can translate shapes.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b="0" kern="140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 describe fully single transformations and combinations of transformations that will map one shape onto another shape.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400" baseline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40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 rotate shapes from a centre of rotation when the centre of rotation is not a vertex of the shape.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</a:tr>
            </a:tbl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135207" y="551723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</p:spTree>
    <p:extLst>
      <p:ext uri="{BB962C8B-B14F-4D97-AF65-F5344CB8AC3E}">
        <p14:creationId xmlns:p14="http://schemas.microsoft.com/office/powerpoint/2010/main" val="112624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40277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140536"/>
              </p:ext>
            </p:extLst>
          </p:nvPr>
        </p:nvGraphicFramePr>
        <p:xfrm>
          <a:off x="179512" y="476672"/>
          <a:ext cx="8856986" cy="5120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371"/>
                <a:gridCol w="1352097"/>
                <a:gridCol w="1539196"/>
                <a:gridCol w="2394303"/>
                <a:gridCol w="2767019"/>
              </a:tblGrid>
              <a:tr h="353408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Grade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F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E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D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C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</a:tr>
              <a:tr h="4048529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Transformations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I can recognise when shapes are symmetrical and when they are not. 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 reflect a shape in a oblique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(45</a:t>
                      </a:r>
                      <a:r>
                        <a:rPr lang="en-GB" sz="1800" b="0" baseline="3000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)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mirror line.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          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 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enlarge a shape by positive scale factor from a centre of enlargement and I can find a centre of enlargement and a scale factor. </a:t>
                      </a:r>
                    </a:p>
                    <a:p>
                      <a:endParaRPr lang="en-GB" sz="1800" b="0" baseline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can rotate shapes, through 90° or 180°, when the centre of rotation is a vertex of the shape, and I can recognise these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rotations.</a:t>
                      </a:r>
                    </a:p>
                    <a:p>
                      <a:endParaRPr lang="en-GB" sz="1800" b="0" i="0" dirty="0" smtClean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I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 can translate shapes.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b="0" kern="140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 describe fully single transformations and combinations of transformations that will map one shape onto another shape.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400" baseline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40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I can rotate shapes from a centre of rotation when the centre of rotation is not a vertex of the shape. 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06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altLang="en-US"/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231"/>
              </p:ext>
            </p:extLst>
          </p:nvPr>
        </p:nvGraphicFramePr>
        <p:xfrm>
          <a:off x="89712" y="188640"/>
          <a:ext cx="8835825" cy="6336705"/>
        </p:xfrm>
        <a:graphic>
          <a:graphicData uri="http://schemas.openxmlformats.org/drawingml/2006/table">
            <a:tbl>
              <a:tblPr/>
              <a:tblGrid>
                <a:gridCol w="1778786"/>
                <a:gridCol w="1114089"/>
                <a:gridCol w="1696873"/>
                <a:gridCol w="4246077"/>
              </a:tblGrid>
              <a:tr h="16804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7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Reflect</a:t>
                      </a:r>
                      <a:endParaRPr lang="en-GB" sz="20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7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Enlarge</a:t>
                      </a:r>
                      <a:endParaRPr lang="en-GB" sz="20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7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Rotate</a:t>
                      </a:r>
                      <a:endParaRPr lang="en-GB" sz="20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7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Translate</a:t>
                      </a:r>
                      <a:endParaRPr lang="en-GB" sz="20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7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Scale Factor</a:t>
                      </a:r>
                      <a:endParaRPr lang="en-GB" sz="20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7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Image</a:t>
                      </a:r>
                      <a:endParaRPr lang="en-GB" sz="20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7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Object</a:t>
                      </a:r>
                      <a:endParaRPr lang="en-GB" sz="20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46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598" y="1352853"/>
            <a:ext cx="447315" cy="44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096" y="1384029"/>
            <a:ext cx="447315" cy="44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560" y="1352854"/>
            <a:ext cx="447315" cy="44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4826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192118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815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7884">
                <a:tc>
                  <a:txBody>
                    <a:bodyPr/>
                    <a:lstStyle/>
                    <a:p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836712"/>
            <a:ext cx="8180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Which of these shapes does not have line symmetry?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Which of these shapes has one line of symmetry? Draw it on the shape.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Which of these shapes has two lines of symmetry? Draw them on the shape.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52" y="3140968"/>
            <a:ext cx="7763569" cy="2945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6252" y="5589240"/>
            <a:ext cx="231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Shape A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02251" y="5589239"/>
            <a:ext cx="231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Shape B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7855" y="5589238"/>
            <a:ext cx="231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Shape 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58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87295"/>
              </p:ext>
            </p:extLst>
          </p:nvPr>
        </p:nvGraphicFramePr>
        <p:xfrm>
          <a:off x="179512" y="188640"/>
          <a:ext cx="8901815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815"/>
              </a:tblGrid>
              <a:tr h="3487743"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 smtClean="0">
                          <a:solidFill>
                            <a:schemeClr val="tx1"/>
                          </a:solidFill>
                        </a:rPr>
                        <a:t>Grade E Questions</a:t>
                      </a:r>
                      <a:endParaRPr lang="en-GB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r>
                        <a:rPr lang="en-GB" sz="2000" b="1" u="sng" dirty="0" smtClean="0"/>
                        <a:t>Grade D</a:t>
                      </a:r>
                      <a:r>
                        <a:rPr lang="en-GB" sz="2000" b="1" u="sng" baseline="0" dirty="0" smtClean="0"/>
                        <a:t> questions</a:t>
                      </a:r>
                    </a:p>
                    <a:p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84268" y="4912249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36712"/>
            <a:ext cx="3311337" cy="2649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6" y="836712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/>
              <a:t>Reflect each shape in the mirror line nearest to the shape</a:t>
            </a:r>
            <a:r>
              <a:rPr lang="en-GB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letter do your reflections make</a:t>
            </a:r>
            <a:r>
              <a:rPr lang="en-GB" sz="20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How can you check that you have reflected a shape correctly?</a:t>
            </a:r>
          </a:p>
          <a:p>
            <a:endParaRPr lang="en-GB" sz="2000" dirty="0"/>
          </a:p>
        </p:txBody>
      </p:sp>
      <p:pic>
        <p:nvPicPr>
          <p:cNvPr id="13" name="Picture 12" descr="h enlarge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975" y="3879671"/>
            <a:ext cx="5000865" cy="2501657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7982" y="4158196"/>
            <a:ext cx="3240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/>
              <a:t>Enlarge these shapes from the centres of enlargements shown, by a scale factor of </a:t>
            </a:r>
            <a:r>
              <a:rPr lang="en-GB" sz="2000" dirty="0" smtClean="0"/>
              <a:t>2.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letter do your enlargements makes?</a:t>
            </a:r>
          </a:p>
        </p:txBody>
      </p:sp>
    </p:spTree>
    <p:extLst>
      <p:ext uri="{BB962C8B-B14F-4D97-AF65-F5344CB8AC3E}">
        <p14:creationId xmlns:p14="http://schemas.microsoft.com/office/powerpoint/2010/main" val="51244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02386"/>
              </p:ext>
            </p:extLst>
          </p:nvPr>
        </p:nvGraphicFramePr>
        <p:xfrm>
          <a:off x="179512" y="188640"/>
          <a:ext cx="8901815" cy="655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815"/>
              </a:tblGrid>
              <a:tr h="42275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Rotate this shape 90° clockwise from the vertex (corner) marked with a dot.</a:t>
                      </a:r>
                    </a:p>
                    <a:p>
                      <a:endParaRPr lang="en-GB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979712" y="1429879"/>
            <a:ext cx="1440160" cy="1234652"/>
            <a:chOff x="4034165" y="2452399"/>
            <a:chExt cx="1506537" cy="1585938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034165" y="2452399"/>
              <a:ext cx="1506537" cy="1506537"/>
            </a:xfrm>
            <a:custGeom>
              <a:avLst/>
              <a:gdLst>
                <a:gd name="T0" fmla="*/ 0 w 681"/>
                <a:gd name="T1" fmla="*/ 0 h 681"/>
                <a:gd name="T2" fmla="*/ 0 w 681"/>
                <a:gd name="T3" fmla="*/ 227 h 681"/>
                <a:gd name="T4" fmla="*/ 227 w 681"/>
                <a:gd name="T5" fmla="*/ 227 h 681"/>
                <a:gd name="T6" fmla="*/ 227 w 681"/>
                <a:gd name="T7" fmla="*/ 681 h 681"/>
                <a:gd name="T8" fmla="*/ 454 w 681"/>
                <a:gd name="T9" fmla="*/ 681 h 681"/>
                <a:gd name="T10" fmla="*/ 454 w 681"/>
                <a:gd name="T11" fmla="*/ 227 h 681"/>
                <a:gd name="T12" fmla="*/ 681 w 681"/>
                <a:gd name="T13" fmla="*/ 227 h 681"/>
                <a:gd name="T14" fmla="*/ 681 w 681"/>
                <a:gd name="T15" fmla="*/ 0 h 681"/>
                <a:gd name="T16" fmla="*/ 0 w 681"/>
                <a:gd name="T17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1" h="681">
                  <a:moveTo>
                    <a:pt x="0" y="0"/>
                  </a:moveTo>
                  <a:lnTo>
                    <a:pt x="0" y="227"/>
                  </a:lnTo>
                  <a:lnTo>
                    <a:pt x="227" y="227"/>
                  </a:lnTo>
                  <a:lnTo>
                    <a:pt x="227" y="681"/>
                  </a:lnTo>
                  <a:lnTo>
                    <a:pt x="454" y="681"/>
                  </a:lnTo>
                  <a:lnTo>
                    <a:pt x="454" y="227"/>
                  </a:lnTo>
                  <a:lnTo>
                    <a:pt x="681" y="227"/>
                  </a:lnTo>
                  <a:lnTo>
                    <a:pt x="6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E89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480450" y="3822313"/>
              <a:ext cx="199706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3528" y="3861048"/>
                <a:ext cx="3888432" cy="1836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Q1)	Translate shape A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endParaRPr lang="en-GB" sz="2000" dirty="0" smtClean="0"/>
              </a:p>
              <a:p>
                <a:r>
                  <a:rPr lang="en-GB" sz="2000" dirty="0" smtClean="0"/>
                  <a:t>	Label the image C.</a:t>
                </a:r>
              </a:p>
              <a:p>
                <a:endParaRPr lang="en-GB" sz="2000" dirty="0"/>
              </a:p>
              <a:p>
                <a:r>
                  <a:rPr lang="en-GB" sz="2000" dirty="0" smtClean="0"/>
                  <a:t>Q2)  	Describe the translation which </a:t>
                </a:r>
                <a:r>
                  <a:rPr lang="en-GB" sz="2000" dirty="0" smtClean="0"/>
                  <a:t>maps </a:t>
                </a:r>
                <a:r>
                  <a:rPr lang="en-GB" sz="2000" dirty="0" smtClean="0"/>
                  <a:t>shape B </a:t>
                </a:r>
                <a:r>
                  <a:rPr lang="en-GB" sz="2000" dirty="0" smtClean="0"/>
                  <a:t>onto </a:t>
                </a:r>
                <a:r>
                  <a:rPr lang="en-GB" sz="2000" dirty="0" smtClean="0"/>
                  <a:t>shape A.</a:t>
                </a:r>
                <a:endParaRPr lang="en-GB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861048"/>
                <a:ext cx="3888432" cy="1836657"/>
              </a:xfrm>
              <a:prstGeom prst="rect">
                <a:avLst/>
              </a:prstGeom>
              <a:blipFill rotWithShape="1">
                <a:blip r:embed="rId3"/>
                <a:stretch>
                  <a:fillRect l="-1567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414" y="3792134"/>
            <a:ext cx="3361852" cy="273800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84268" y="4912249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441417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0491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81465"/>
              </p:ext>
            </p:extLst>
          </p:nvPr>
        </p:nvGraphicFramePr>
        <p:xfrm>
          <a:off x="179512" y="188640"/>
          <a:ext cx="8901815" cy="655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815"/>
              </a:tblGrid>
              <a:tr h="42275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08" name="Group 307"/>
          <p:cNvGrpSpPr/>
          <p:nvPr/>
        </p:nvGrpSpPr>
        <p:grpSpPr>
          <a:xfrm>
            <a:off x="5995887" y="719253"/>
            <a:ext cx="2628900" cy="2743200"/>
            <a:chOff x="381000" y="2895600"/>
            <a:chExt cx="3200400" cy="3124200"/>
          </a:xfrm>
        </p:grpSpPr>
        <p:sp>
          <p:nvSpPr>
            <p:cNvPr id="309" name="Rectangle 202"/>
            <p:cNvSpPr>
              <a:spLocks noChangeArrowheads="1"/>
            </p:cNvSpPr>
            <p:nvPr/>
          </p:nvSpPr>
          <p:spPr bwMode="auto">
            <a:xfrm>
              <a:off x="381000" y="2971800"/>
              <a:ext cx="3200400" cy="3048000"/>
            </a:xfrm>
            <a:prstGeom prst="rect">
              <a:avLst/>
            </a:prstGeom>
            <a:solidFill>
              <a:srgbClr val="AADFF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10" name="Group 191"/>
            <p:cNvGrpSpPr>
              <a:grpSpLocks/>
            </p:cNvGrpSpPr>
            <p:nvPr/>
          </p:nvGrpSpPr>
          <p:grpSpPr bwMode="auto">
            <a:xfrm>
              <a:off x="609600" y="2895600"/>
              <a:ext cx="2965450" cy="2971800"/>
              <a:chOff x="288" y="1872"/>
              <a:chExt cx="1868" cy="1872"/>
            </a:xfrm>
          </p:grpSpPr>
          <p:sp>
            <p:nvSpPr>
              <p:cNvPr id="316" name="Rectangle 30"/>
              <p:cNvSpPr>
                <a:spLocks noChangeArrowheads="1"/>
              </p:cNvSpPr>
              <p:nvPr/>
            </p:nvSpPr>
            <p:spPr bwMode="auto">
              <a:xfrm>
                <a:off x="288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" name="Rectangle 31"/>
              <p:cNvSpPr>
                <a:spLocks noChangeArrowheads="1"/>
              </p:cNvSpPr>
              <p:nvPr/>
            </p:nvSpPr>
            <p:spPr bwMode="auto">
              <a:xfrm>
                <a:off x="432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" name="Rectangle 32"/>
              <p:cNvSpPr>
                <a:spLocks noChangeArrowheads="1"/>
              </p:cNvSpPr>
              <p:nvPr/>
            </p:nvSpPr>
            <p:spPr bwMode="auto">
              <a:xfrm>
                <a:off x="288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9" name="Rectangle 33"/>
              <p:cNvSpPr>
                <a:spLocks noChangeArrowheads="1"/>
              </p:cNvSpPr>
              <p:nvPr/>
            </p:nvSpPr>
            <p:spPr bwMode="auto">
              <a:xfrm>
                <a:off x="432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0" name="Rectangle 34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1" name="Rectangle 3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2" name="Rectangle 36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3" name="Rectangle 37"/>
              <p:cNvSpPr>
                <a:spLocks noChangeArrowheads="1"/>
              </p:cNvSpPr>
              <p:nvPr/>
            </p:nvSpPr>
            <p:spPr bwMode="auto">
              <a:xfrm>
                <a:off x="720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4" name="Rectangle 38"/>
              <p:cNvSpPr>
                <a:spLocks noChangeArrowheads="1"/>
              </p:cNvSpPr>
              <p:nvPr/>
            </p:nvSpPr>
            <p:spPr bwMode="auto">
              <a:xfrm>
                <a:off x="288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5" name="Rectangle 39"/>
              <p:cNvSpPr>
                <a:spLocks noChangeArrowheads="1"/>
              </p:cNvSpPr>
              <p:nvPr/>
            </p:nvSpPr>
            <p:spPr bwMode="auto">
              <a:xfrm>
                <a:off x="432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6" name="Rectangle 40"/>
              <p:cNvSpPr>
                <a:spLocks noChangeArrowheads="1"/>
              </p:cNvSpPr>
              <p:nvPr/>
            </p:nvSpPr>
            <p:spPr bwMode="auto">
              <a:xfrm>
                <a:off x="288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7" name="Rectangle 41"/>
              <p:cNvSpPr>
                <a:spLocks noChangeArrowheads="1"/>
              </p:cNvSpPr>
              <p:nvPr/>
            </p:nvSpPr>
            <p:spPr bwMode="auto">
              <a:xfrm>
                <a:off x="432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8" name="Rectangle 42"/>
              <p:cNvSpPr>
                <a:spLocks noChangeArrowheads="1"/>
              </p:cNvSpPr>
              <p:nvPr/>
            </p:nvSpPr>
            <p:spPr bwMode="auto">
              <a:xfrm>
                <a:off x="576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9" name="Rectangle 43"/>
              <p:cNvSpPr>
                <a:spLocks noChangeArrowheads="1"/>
              </p:cNvSpPr>
              <p:nvPr/>
            </p:nvSpPr>
            <p:spPr bwMode="auto">
              <a:xfrm>
                <a:off x="720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0" name="Rectangle 44"/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1" name="Rectangle 45"/>
              <p:cNvSpPr>
                <a:spLocks noChangeArrowheads="1"/>
              </p:cNvSpPr>
              <p:nvPr/>
            </p:nvSpPr>
            <p:spPr bwMode="auto">
              <a:xfrm>
                <a:off x="720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2" name="Rectangle 46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3" name="Rectangle 47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4" name="Rectangle 48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5" name="Rectangle 49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6" name="Rectangle 50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7" name="Rectangle 51"/>
              <p:cNvSpPr>
                <a:spLocks noChangeArrowheads="1"/>
              </p:cNvSpPr>
              <p:nvPr/>
            </p:nvSpPr>
            <p:spPr bwMode="auto">
              <a:xfrm>
                <a:off x="1296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" name="Rectangle 52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9" name="Rectangle 53"/>
              <p:cNvSpPr>
                <a:spLocks noChangeArrowheads="1"/>
              </p:cNvSpPr>
              <p:nvPr/>
            </p:nvSpPr>
            <p:spPr bwMode="auto">
              <a:xfrm>
                <a:off x="1296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0" name="Rectangle 54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1" name="Rectangle 55"/>
              <p:cNvSpPr>
                <a:spLocks noChangeArrowheads="1"/>
              </p:cNvSpPr>
              <p:nvPr/>
            </p:nvSpPr>
            <p:spPr bwMode="auto">
              <a:xfrm>
                <a:off x="1008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2" name="Rectangle 56"/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3" name="Rectangle 57"/>
              <p:cNvSpPr>
                <a:spLocks noChangeArrowheads="1"/>
              </p:cNvSpPr>
              <p:nvPr/>
            </p:nvSpPr>
            <p:spPr bwMode="auto">
              <a:xfrm>
                <a:off x="1008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4" name="Rectangle 58"/>
              <p:cNvSpPr>
                <a:spLocks noChangeArrowheads="1"/>
              </p:cNvSpPr>
              <p:nvPr/>
            </p:nvSpPr>
            <p:spPr bwMode="auto">
              <a:xfrm>
                <a:off x="1152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5" name="Rectangle 59"/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" name="Rectangle 60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7" name="Rectangle 6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8" name="Rectangle 62"/>
              <p:cNvSpPr>
                <a:spLocks noChangeArrowheads="1"/>
              </p:cNvSpPr>
              <p:nvPr/>
            </p:nvSpPr>
            <p:spPr bwMode="auto">
              <a:xfrm>
                <a:off x="288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9" name="Rectangle 63"/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0" name="Rectangle 64"/>
              <p:cNvSpPr>
                <a:spLocks noChangeArrowheads="1"/>
              </p:cNvSpPr>
              <p:nvPr/>
            </p:nvSpPr>
            <p:spPr bwMode="auto">
              <a:xfrm>
                <a:off x="288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1" name="Rectangle 65"/>
              <p:cNvSpPr>
                <a:spLocks noChangeArrowheads="1"/>
              </p:cNvSpPr>
              <p:nvPr/>
            </p:nvSpPr>
            <p:spPr bwMode="auto">
              <a:xfrm>
                <a:off x="432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2" name="Rectangle 66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3" name="Rectangle 67"/>
              <p:cNvSpPr>
                <a:spLocks noChangeArrowheads="1"/>
              </p:cNvSpPr>
              <p:nvPr/>
            </p:nvSpPr>
            <p:spPr bwMode="auto">
              <a:xfrm>
                <a:off x="720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4" name="Rectangle 68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" name="Rectangle 69"/>
              <p:cNvSpPr>
                <a:spLocks noChangeArrowheads="1"/>
              </p:cNvSpPr>
              <p:nvPr/>
            </p:nvSpPr>
            <p:spPr bwMode="auto">
              <a:xfrm>
                <a:off x="720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6" name="Rectangle 70"/>
              <p:cNvSpPr>
                <a:spLocks noChangeArrowheads="1"/>
              </p:cNvSpPr>
              <p:nvPr/>
            </p:nvSpPr>
            <p:spPr bwMode="auto">
              <a:xfrm>
                <a:off x="288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7" name="Rectangle 71"/>
              <p:cNvSpPr>
                <a:spLocks noChangeArrowheads="1"/>
              </p:cNvSpPr>
              <p:nvPr/>
            </p:nvSpPr>
            <p:spPr bwMode="auto">
              <a:xfrm>
                <a:off x="432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" name="Rectangle 72"/>
              <p:cNvSpPr>
                <a:spLocks noChangeArrowheads="1"/>
              </p:cNvSpPr>
              <p:nvPr/>
            </p:nvSpPr>
            <p:spPr bwMode="auto">
              <a:xfrm>
                <a:off x="288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9" name="Rectangle 73"/>
              <p:cNvSpPr>
                <a:spLocks noChangeArrowheads="1"/>
              </p:cNvSpPr>
              <p:nvPr/>
            </p:nvSpPr>
            <p:spPr bwMode="auto">
              <a:xfrm>
                <a:off x="432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0" name="Rectangle 74"/>
              <p:cNvSpPr>
                <a:spLocks noChangeArrowheads="1"/>
              </p:cNvSpPr>
              <p:nvPr/>
            </p:nvSpPr>
            <p:spPr bwMode="auto">
              <a:xfrm>
                <a:off x="576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1" name="Rectangle 75"/>
              <p:cNvSpPr>
                <a:spLocks noChangeArrowheads="1"/>
              </p:cNvSpPr>
              <p:nvPr/>
            </p:nvSpPr>
            <p:spPr bwMode="auto">
              <a:xfrm>
                <a:off x="720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2" name="Rectangle 76"/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3" name="Rectangle 77"/>
              <p:cNvSpPr>
                <a:spLocks noChangeArrowheads="1"/>
              </p:cNvSpPr>
              <p:nvPr/>
            </p:nvSpPr>
            <p:spPr bwMode="auto">
              <a:xfrm>
                <a:off x="720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4" name="Rectangle 78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5" name="Rectangle 79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6" name="Rectangle 80"/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7" name="Rectangle 81"/>
              <p:cNvSpPr>
                <a:spLocks noChangeArrowheads="1"/>
              </p:cNvSpPr>
              <p:nvPr/>
            </p:nvSpPr>
            <p:spPr bwMode="auto">
              <a:xfrm>
                <a:off x="1008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" name="Rectangle 82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9" name="Rectangle 83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0" name="Rectangle 84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1" name="Rectangle 85"/>
              <p:cNvSpPr>
                <a:spLocks noChangeArrowheads="1"/>
              </p:cNvSpPr>
              <p:nvPr/>
            </p:nvSpPr>
            <p:spPr bwMode="auto">
              <a:xfrm>
                <a:off x="1296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2" name="Rectangle 86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3" name="Rectangle 87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4" name="Rectangle 88"/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5" name="Rectangle 89"/>
              <p:cNvSpPr>
                <a:spLocks noChangeArrowheads="1"/>
              </p:cNvSpPr>
              <p:nvPr/>
            </p:nvSpPr>
            <p:spPr bwMode="auto">
              <a:xfrm>
                <a:off x="1008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6" name="Rectangle 90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7" name="Rectangle 91"/>
              <p:cNvSpPr>
                <a:spLocks noChangeArrowheads="1"/>
              </p:cNvSpPr>
              <p:nvPr/>
            </p:nvSpPr>
            <p:spPr bwMode="auto">
              <a:xfrm>
                <a:off x="1296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" name="Rectangle 9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" name="Rectangle 93"/>
              <p:cNvSpPr>
                <a:spLocks noChangeArrowheads="1"/>
              </p:cNvSpPr>
              <p:nvPr/>
            </p:nvSpPr>
            <p:spPr bwMode="auto">
              <a:xfrm>
                <a:off x="1296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0" name="Rectangle 94"/>
              <p:cNvSpPr>
                <a:spLocks noChangeArrowheads="1"/>
              </p:cNvSpPr>
              <p:nvPr/>
            </p:nvSpPr>
            <p:spPr bwMode="auto">
              <a:xfrm>
                <a:off x="288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1" name="Rectangle 95"/>
              <p:cNvSpPr>
                <a:spLocks noChangeArrowheads="1"/>
              </p:cNvSpPr>
              <p:nvPr/>
            </p:nvSpPr>
            <p:spPr bwMode="auto">
              <a:xfrm>
                <a:off x="432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2" name="Rectangle 96"/>
              <p:cNvSpPr>
                <a:spLocks noChangeArrowheads="1"/>
              </p:cNvSpPr>
              <p:nvPr/>
            </p:nvSpPr>
            <p:spPr bwMode="auto">
              <a:xfrm>
                <a:off x="288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3" name="Rectangle 97"/>
              <p:cNvSpPr>
                <a:spLocks noChangeArrowheads="1"/>
              </p:cNvSpPr>
              <p:nvPr/>
            </p:nvSpPr>
            <p:spPr bwMode="auto">
              <a:xfrm>
                <a:off x="432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4" name="Rectangle 98"/>
              <p:cNvSpPr>
                <a:spLocks noChangeArrowheads="1"/>
              </p:cNvSpPr>
              <p:nvPr/>
            </p:nvSpPr>
            <p:spPr bwMode="auto">
              <a:xfrm>
                <a:off x="576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5" name="Rectangle 99"/>
              <p:cNvSpPr>
                <a:spLocks noChangeArrowheads="1"/>
              </p:cNvSpPr>
              <p:nvPr/>
            </p:nvSpPr>
            <p:spPr bwMode="auto">
              <a:xfrm>
                <a:off x="720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6" name="Rectangle 100"/>
              <p:cNvSpPr>
                <a:spLocks noChangeArrowheads="1"/>
              </p:cNvSpPr>
              <p:nvPr/>
            </p:nvSpPr>
            <p:spPr bwMode="auto">
              <a:xfrm>
                <a:off x="576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7" name="Rectangle 101"/>
              <p:cNvSpPr>
                <a:spLocks noChangeArrowheads="1"/>
              </p:cNvSpPr>
              <p:nvPr/>
            </p:nvSpPr>
            <p:spPr bwMode="auto">
              <a:xfrm>
                <a:off x="720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8" name="Rectangle 102"/>
              <p:cNvSpPr>
                <a:spLocks noChangeArrowheads="1"/>
              </p:cNvSpPr>
              <p:nvPr/>
            </p:nvSpPr>
            <p:spPr bwMode="auto">
              <a:xfrm>
                <a:off x="864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" name="Rectangle 103"/>
              <p:cNvSpPr>
                <a:spLocks noChangeArrowheads="1"/>
              </p:cNvSpPr>
              <p:nvPr/>
            </p:nvSpPr>
            <p:spPr bwMode="auto">
              <a:xfrm>
                <a:off x="1008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0" name="Rectangle 104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1" name="Rectangle 105"/>
              <p:cNvSpPr>
                <a:spLocks noChangeArrowheads="1"/>
              </p:cNvSpPr>
              <p:nvPr/>
            </p:nvSpPr>
            <p:spPr bwMode="auto">
              <a:xfrm>
                <a:off x="1008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2" name="Rectangle 106"/>
              <p:cNvSpPr>
                <a:spLocks noChangeArrowheads="1"/>
              </p:cNvSpPr>
              <p:nvPr/>
            </p:nvSpPr>
            <p:spPr bwMode="auto">
              <a:xfrm>
                <a:off x="1152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3" name="Rectangle 107"/>
              <p:cNvSpPr>
                <a:spLocks noChangeArrowheads="1"/>
              </p:cNvSpPr>
              <p:nvPr/>
            </p:nvSpPr>
            <p:spPr bwMode="auto">
              <a:xfrm>
                <a:off x="1296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4" name="Rectangle 10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5" name="Rectangle 109"/>
              <p:cNvSpPr>
                <a:spLocks noChangeArrowheads="1"/>
              </p:cNvSpPr>
              <p:nvPr/>
            </p:nvSpPr>
            <p:spPr bwMode="auto">
              <a:xfrm>
                <a:off x="1296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6" name="Rectangle 110"/>
              <p:cNvSpPr>
                <a:spLocks noChangeArrowheads="1"/>
              </p:cNvSpPr>
              <p:nvPr/>
            </p:nvSpPr>
            <p:spPr bwMode="auto">
              <a:xfrm>
                <a:off x="1440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7" name="Rectangle 111"/>
              <p:cNvSpPr>
                <a:spLocks noChangeArrowheads="1"/>
              </p:cNvSpPr>
              <p:nvPr/>
            </p:nvSpPr>
            <p:spPr bwMode="auto">
              <a:xfrm>
                <a:off x="1584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8" name="Rectangle 112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" name="Rectangle 113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0" name="Rectangle 114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1" name="Rectangle 115"/>
              <p:cNvSpPr>
                <a:spLocks noChangeArrowheads="1"/>
              </p:cNvSpPr>
              <p:nvPr/>
            </p:nvSpPr>
            <p:spPr bwMode="auto">
              <a:xfrm>
                <a:off x="1584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2" name="Rectangle 116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3" name="Rectangle 117"/>
              <p:cNvSpPr>
                <a:spLocks noChangeArrowheads="1"/>
              </p:cNvSpPr>
              <p:nvPr/>
            </p:nvSpPr>
            <p:spPr bwMode="auto">
              <a:xfrm>
                <a:off x="1584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4" name="Rectangle 118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5" name="Rectangle 119"/>
              <p:cNvSpPr>
                <a:spLocks noChangeArrowheads="1"/>
              </p:cNvSpPr>
              <p:nvPr/>
            </p:nvSpPr>
            <p:spPr bwMode="auto">
              <a:xfrm>
                <a:off x="1584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6" name="Rectangle 120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7" name="Rectangle 121"/>
              <p:cNvSpPr>
                <a:spLocks noChangeArrowheads="1"/>
              </p:cNvSpPr>
              <p:nvPr/>
            </p:nvSpPr>
            <p:spPr bwMode="auto">
              <a:xfrm>
                <a:off x="1584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8" name="Rectangle 122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" name="Rectangle 123"/>
              <p:cNvSpPr>
                <a:spLocks noChangeArrowheads="1"/>
              </p:cNvSpPr>
              <p:nvPr/>
            </p:nvSpPr>
            <p:spPr bwMode="auto">
              <a:xfrm>
                <a:off x="1584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" name="Rectangle 124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" name="Rectangle 125"/>
              <p:cNvSpPr>
                <a:spLocks noChangeArrowheads="1"/>
              </p:cNvSpPr>
              <p:nvPr/>
            </p:nvSpPr>
            <p:spPr bwMode="auto">
              <a:xfrm>
                <a:off x="1584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" name="Rectangle 126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" name="Rectangle 12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" name="Rectangle 128"/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" name="Rectangle 129"/>
              <p:cNvSpPr>
                <a:spLocks noChangeArrowheads="1"/>
              </p:cNvSpPr>
              <p:nvPr/>
            </p:nvSpPr>
            <p:spPr bwMode="auto">
              <a:xfrm>
                <a:off x="1584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" name="Rectangle 133"/>
              <p:cNvSpPr>
                <a:spLocks noChangeArrowheads="1"/>
              </p:cNvSpPr>
              <p:nvPr/>
            </p:nvSpPr>
            <p:spPr bwMode="auto">
              <a:xfrm>
                <a:off x="288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" name="Rectangle 134"/>
              <p:cNvSpPr>
                <a:spLocks noChangeArrowheads="1"/>
              </p:cNvSpPr>
              <p:nvPr/>
            </p:nvSpPr>
            <p:spPr bwMode="auto">
              <a:xfrm>
                <a:off x="432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8" name="Rectangle 135"/>
              <p:cNvSpPr>
                <a:spLocks noChangeArrowheads="1"/>
              </p:cNvSpPr>
              <p:nvPr/>
            </p:nvSpPr>
            <p:spPr bwMode="auto">
              <a:xfrm>
                <a:off x="288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" name="Rectangle 136"/>
              <p:cNvSpPr>
                <a:spLocks noChangeArrowheads="1"/>
              </p:cNvSpPr>
              <p:nvPr/>
            </p:nvSpPr>
            <p:spPr bwMode="auto">
              <a:xfrm>
                <a:off x="432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0" name="Rectangle 137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1" name="Rectangle 138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2" name="Rectangle 139"/>
              <p:cNvSpPr>
                <a:spLocks noChangeArrowheads="1"/>
              </p:cNvSpPr>
              <p:nvPr/>
            </p:nvSpPr>
            <p:spPr bwMode="auto">
              <a:xfrm>
                <a:off x="576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3" name="Rectangle 140"/>
              <p:cNvSpPr>
                <a:spLocks noChangeArrowheads="1"/>
              </p:cNvSpPr>
              <p:nvPr/>
            </p:nvSpPr>
            <p:spPr bwMode="auto">
              <a:xfrm>
                <a:off x="720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4" name="Rectangle 141"/>
              <p:cNvSpPr>
                <a:spLocks noChangeArrowheads="1"/>
              </p:cNvSpPr>
              <p:nvPr/>
            </p:nvSpPr>
            <p:spPr bwMode="auto">
              <a:xfrm>
                <a:off x="864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5" name="Rectangle 142"/>
              <p:cNvSpPr>
                <a:spLocks noChangeArrowheads="1"/>
              </p:cNvSpPr>
              <p:nvPr/>
            </p:nvSpPr>
            <p:spPr bwMode="auto">
              <a:xfrm>
                <a:off x="1008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6" name="Rectangle 143"/>
              <p:cNvSpPr>
                <a:spLocks noChangeArrowheads="1"/>
              </p:cNvSpPr>
              <p:nvPr/>
            </p:nvSpPr>
            <p:spPr bwMode="auto">
              <a:xfrm>
                <a:off x="864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7" name="Rectangle 144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8" name="Rectangle 145"/>
              <p:cNvSpPr>
                <a:spLocks noChangeArrowheads="1"/>
              </p:cNvSpPr>
              <p:nvPr/>
            </p:nvSpPr>
            <p:spPr bwMode="auto">
              <a:xfrm>
                <a:off x="1152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9" name="Rectangle 146"/>
              <p:cNvSpPr>
                <a:spLocks noChangeArrowheads="1"/>
              </p:cNvSpPr>
              <p:nvPr/>
            </p:nvSpPr>
            <p:spPr bwMode="auto">
              <a:xfrm>
                <a:off x="1296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" name="Rectangle 147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" name="Rectangle 148"/>
              <p:cNvSpPr>
                <a:spLocks noChangeArrowheads="1"/>
              </p:cNvSpPr>
              <p:nvPr/>
            </p:nvSpPr>
            <p:spPr bwMode="auto">
              <a:xfrm>
                <a:off x="1296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2" name="Rectangle 149"/>
              <p:cNvSpPr>
                <a:spLocks noChangeArrowheads="1"/>
              </p:cNvSpPr>
              <p:nvPr/>
            </p:nvSpPr>
            <p:spPr bwMode="auto">
              <a:xfrm>
                <a:off x="1440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3" name="Rectangle 150"/>
              <p:cNvSpPr>
                <a:spLocks noChangeArrowheads="1"/>
              </p:cNvSpPr>
              <p:nvPr/>
            </p:nvSpPr>
            <p:spPr bwMode="auto">
              <a:xfrm>
                <a:off x="1584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4" name="Rectangle 151"/>
              <p:cNvSpPr>
                <a:spLocks noChangeArrowheads="1"/>
              </p:cNvSpPr>
              <p:nvPr/>
            </p:nvSpPr>
            <p:spPr bwMode="auto">
              <a:xfrm>
                <a:off x="1440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5" name="Rectangle 152"/>
              <p:cNvSpPr>
                <a:spLocks noChangeArrowheads="1"/>
              </p:cNvSpPr>
              <p:nvPr/>
            </p:nvSpPr>
            <p:spPr bwMode="auto">
              <a:xfrm>
                <a:off x="1584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6" name="Rectangle 153"/>
              <p:cNvSpPr>
                <a:spLocks noChangeArrowheads="1"/>
              </p:cNvSpPr>
              <p:nvPr/>
            </p:nvSpPr>
            <p:spPr bwMode="auto">
              <a:xfrm>
                <a:off x="1728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7" name="Rectangle 154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8" name="Rectangle 155"/>
              <p:cNvSpPr>
                <a:spLocks noChangeArrowheads="1"/>
              </p:cNvSpPr>
              <p:nvPr/>
            </p:nvSpPr>
            <p:spPr bwMode="auto">
              <a:xfrm>
                <a:off x="1728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9" name="Rectangle 156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" name="Rectangle 157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" name="Rectangle 158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2" name="Rectangle 159"/>
              <p:cNvSpPr>
                <a:spLocks noChangeArrowheads="1"/>
              </p:cNvSpPr>
              <p:nvPr/>
            </p:nvSpPr>
            <p:spPr bwMode="auto">
              <a:xfrm>
                <a:off x="1728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3" name="Rectangle 160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4" name="Rectangle 161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5" name="Rectangle 162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6" name="Rectangle 163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7" name="Rectangle 164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8" name="Rectangle 165"/>
              <p:cNvSpPr>
                <a:spLocks noChangeArrowheads="1"/>
              </p:cNvSpPr>
              <p:nvPr/>
            </p:nvSpPr>
            <p:spPr bwMode="auto">
              <a:xfrm>
                <a:off x="1728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9" name="Rectangle 166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0" name="Rectangle 167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1" name="Rectangle 168"/>
              <p:cNvSpPr>
                <a:spLocks noChangeArrowheads="1"/>
              </p:cNvSpPr>
              <p:nvPr/>
            </p:nvSpPr>
            <p:spPr bwMode="auto">
              <a:xfrm>
                <a:off x="1872" y="302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2" name="Rectangle 169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3" name="Rectangle 170"/>
              <p:cNvSpPr>
                <a:spLocks noChangeArrowheads="1"/>
              </p:cNvSpPr>
              <p:nvPr/>
            </p:nvSpPr>
            <p:spPr bwMode="auto">
              <a:xfrm>
                <a:off x="1872" y="3168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" name="Rectangle 171"/>
              <p:cNvSpPr>
                <a:spLocks noChangeArrowheads="1"/>
              </p:cNvSpPr>
              <p:nvPr/>
            </p:nvSpPr>
            <p:spPr bwMode="auto">
              <a:xfrm>
                <a:off x="1728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" name="Rectangle 172"/>
              <p:cNvSpPr>
                <a:spLocks noChangeArrowheads="1"/>
              </p:cNvSpPr>
              <p:nvPr/>
            </p:nvSpPr>
            <p:spPr bwMode="auto">
              <a:xfrm>
                <a:off x="1872" y="331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6" name="Rectangle 173"/>
              <p:cNvSpPr>
                <a:spLocks noChangeArrowheads="1"/>
              </p:cNvSpPr>
              <p:nvPr/>
            </p:nvSpPr>
            <p:spPr bwMode="auto">
              <a:xfrm>
                <a:off x="1728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7" name="Rectangle 174"/>
              <p:cNvSpPr>
                <a:spLocks noChangeArrowheads="1"/>
              </p:cNvSpPr>
              <p:nvPr/>
            </p:nvSpPr>
            <p:spPr bwMode="auto">
              <a:xfrm>
                <a:off x="1872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8" name="Rectangle 175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9" name="Rectangle 176"/>
              <p:cNvSpPr>
                <a:spLocks noChangeArrowheads="1"/>
              </p:cNvSpPr>
              <p:nvPr/>
            </p:nvSpPr>
            <p:spPr bwMode="auto">
              <a:xfrm>
                <a:off x="1872" y="360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" name="Line 131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" name="Line 132"/>
              <p:cNvSpPr>
                <a:spLocks noChangeShapeType="1"/>
              </p:cNvSpPr>
              <p:nvPr/>
            </p:nvSpPr>
            <p:spPr bwMode="auto">
              <a:xfrm rot="5400000">
                <a:off x="288" y="2880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2" name="Rectangle 187"/>
              <p:cNvSpPr>
                <a:spLocks noChangeArrowheads="1"/>
              </p:cNvSpPr>
              <p:nvPr/>
            </p:nvSpPr>
            <p:spPr bwMode="auto">
              <a:xfrm>
                <a:off x="972" y="1872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i="1">
                    <a:solidFill>
                      <a:schemeClr val="tx1"/>
                    </a:solidFill>
                    <a:latin typeface="Times New Roman" pitchFamily="18" charset="0"/>
                  </a:rPr>
                  <a:t>y</a:t>
                </a:r>
                <a:endParaRPr lang="en-GB" sz="1800" b="1" i="1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3" name="Rectangle 188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endParaRPr lang="en-GB" sz="1800" b="1" i="1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1" name="Group 203"/>
            <p:cNvGrpSpPr>
              <a:grpSpLocks/>
            </p:cNvGrpSpPr>
            <p:nvPr/>
          </p:nvGrpSpPr>
          <p:grpSpPr bwMode="auto">
            <a:xfrm>
              <a:off x="838200" y="3352800"/>
              <a:ext cx="914400" cy="914400"/>
              <a:chOff x="528" y="2112"/>
              <a:chExt cx="576" cy="576"/>
            </a:xfrm>
          </p:grpSpPr>
          <p:sp>
            <p:nvSpPr>
              <p:cNvPr id="314" name="Freeform 192"/>
              <p:cNvSpPr>
                <a:spLocks/>
              </p:cNvSpPr>
              <p:nvPr/>
            </p:nvSpPr>
            <p:spPr bwMode="auto">
              <a:xfrm>
                <a:off x="528" y="2112"/>
                <a:ext cx="576" cy="576"/>
              </a:xfrm>
              <a:custGeom>
                <a:avLst/>
                <a:gdLst>
                  <a:gd name="T0" fmla="*/ 576 w 576"/>
                  <a:gd name="T1" fmla="*/ 144 h 576"/>
                  <a:gd name="T2" fmla="*/ 288 w 576"/>
                  <a:gd name="T3" fmla="*/ 144 h 576"/>
                  <a:gd name="T4" fmla="*/ 288 w 576"/>
                  <a:gd name="T5" fmla="*/ 0 h 576"/>
                  <a:gd name="T6" fmla="*/ 0 w 576"/>
                  <a:gd name="T7" fmla="*/ 0 h 576"/>
                  <a:gd name="T8" fmla="*/ 0 w 576"/>
                  <a:gd name="T9" fmla="*/ 576 h 576"/>
                  <a:gd name="T10" fmla="*/ 288 w 576"/>
                  <a:gd name="T11" fmla="*/ 576 h 576"/>
                  <a:gd name="T12" fmla="*/ 288 w 576"/>
                  <a:gd name="T13" fmla="*/ 432 h 576"/>
                  <a:gd name="T14" fmla="*/ 576 w 576"/>
                  <a:gd name="T15" fmla="*/ 432 h 576"/>
                  <a:gd name="T16" fmla="*/ 576 w 576"/>
                  <a:gd name="T17" fmla="*/ 144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6" h="576">
                    <a:moveTo>
                      <a:pt x="576" y="144"/>
                    </a:moveTo>
                    <a:lnTo>
                      <a:pt x="288" y="144"/>
                    </a:lnTo>
                    <a:lnTo>
                      <a:pt x="288" y="0"/>
                    </a:lnTo>
                    <a:lnTo>
                      <a:pt x="0" y="0"/>
                    </a:lnTo>
                    <a:lnTo>
                      <a:pt x="0" y="576"/>
                    </a:lnTo>
                    <a:lnTo>
                      <a:pt x="288" y="576"/>
                    </a:lnTo>
                    <a:lnTo>
                      <a:pt x="288" y="432"/>
                    </a:lnTo>
                    <a:lnTo>
                      <a:pt x="576" y="432"/>
                    </a:lnTo>
                    <a:lnTo>
                      <a:pt x="576" y="144"/>
                    </a:lnTo>
                    <a:close/>
                  </a:path>
                </a:pathLst>
              </a:custGeom>
              <a:solidFill>
                <a:srgbClr val="FF8B8B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" name="Text Box 193"/>
              <p:cNvSpPr txBox="1">
                <a:spLocks noChangeArrowheads="1"/>
              </p:cNvSpPr>
              <p:nvPr/>
            </p:nvSpPr>
            <p:spPr bwMode="auto">
              <a:xfrm>
                <a:off x="672" y="2256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A</a:t>
                </a:r>
                <a:endParaRPr lang="en-GB"/>
              </a:p>
            </p:txBody>
          </p:sp>
        </p:grpSp>
        <p:sp>
          <p:nvSpPr>
            <p:cNvPr id="312" name="Line 196"/>
            <p:cNvSpPr>
              <a:spLocks noChangeShapeType="1"/>
            </p:cNvSpPr>
            <p:nvPr/>
          </p:nvSpPr>
          <p:spPr bwMode="auto">
            <a:xfrm flipV="1">
              <a:off x="609600" y="3124200"/>
              <a:ext cx="2743200" cy="2743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" name="Rectangle 197"/>
            <p:cNvSpPr>
              <a:spLocks noChangeArrowheads="1"/>
            </p:cNvSpPr>
            <p:nvPr/>
          </p:nvSpPr>
          <p:spPr bwMode="auto">
            <a:xfrm>
              <a:off x="2667000" y="2895600"/>
              <a:ext cx="660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>
                  <a:solidFill>
                    <a:srgbClr val="FF6600"/>
                  </a:solidFill>
                  <a:latin typeface="Times New Roman" pitchFamily="18" charset="0"/>
                </a:rPr>
                <a:t>y</a:t>
              </a:r>
              <a:r>
                <a:rPr lang="en-US" sz="1800" b="1">
                  <a:solidFill>
                    <a:srgbClr val="FF6600"/>
                  </a:solidFill>
                </a:rPr>
                <a:t> = </a:t>
              </a:r>
              <a:r>
                <a:rPr lang="en-US" sz="1800" b="1" i="1">
                  <a:solidFill>
                    <a:srgbClr val="FF6600"/>
                  </a:solidFill>
                  <a:latin typeface="Times New Roman" pitchFamily="18" charset="0"/>
                </a:rPr>
                <a:t>x</a:t>
              </a:r>
              <a:endParaRPr lang="en-GB" sz="1800" b="1" i="1">
                <a:solidFill>
                  <a:srgbClr val="FF66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64" name="Text Box 18"/>
          <p:cNvSpPr txBox="1">
            <a:spLocks noChangeArrowheads="1"/>
          </p:cNvSpPr>
          <p:nvPr/>
        </p:nvSpPr>
        <p:spPr bwMode="auto">
          <a:xfrm>
            <a:off x="323528" y="758294"/>
            <a:ext cx="50165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/>
              <a:t>R</a:t>
            </a:r>
            <a:r>
              <a:rPr lang="en-US" sz="2000" dirty="0" smtClean="0"/>
              <a:t>eflect </a:t>
            </a:r>
            <a:r>
              <a:rPr lang="en-US" sz="2000" dirty="0"/>
              <a:t>shape A in the line </a:t>
            </a:r>
            <a:r>
              <a:rPr lang="en-US" sz="2000" i="1" dirty="0">
                <a:latin typeface="Times New Roman" pitchFamily="18" charset="0"/>
              </a:rPr>
              <a:t>y</a:t>
            </a:r>
            <a:r>
              <a:rPr lang="en-US" sz="2000" dirty="0"/>
              <a:t> =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dirty="0">
                <a:cs typeface="Arial" charset="0"/>
              </a:rPr>
              <a:t> to give its </a:t>
            </a:r>
            <a:r>
              <a:rPr lang="en-US" sz="2000" dirty="0" smtClean="0">
                <a:cs typeface="Arial" charset="0"/>
              </a:rPr>
              <a:t>image. Label the image </a:t>
            </a:r>
            <a:r>
              <a:rPr lang="en-US" sz="2000" dirty="0" smtClean="0"/>
              <a:t>B.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en-US" sz="2000" dirty="0" smtClean="0"/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Then rotate B through 90</a:t>
            </a:r>
            <a:r>
              <a:rPr lang="en-US" sz="2000" dirty="0" smtClean="0">
                <a:cs typeface="Arial" charset="0"/>
              </a:rPr>
              <a:t>° about the origin</a:t>
            </a:r>
            <a:r>
              <a:rPr lang="en-US" sz="2000" dirty="0" smtClean="0"/>
              <a:t> to give</a:t>
            </a:r>
            <a:r>
              <a:rPr lang="en-US" sz="2000" dirty="0" smtClean="0">
                <a:cs typeface="Arial" charset="0"/>
              </a:rPr>
              <a:t> its image. Label the image </a:t>
            </a:r>
            <a:r>
              <a:rPr lang="en-US" sz="2000" dirty="0" smtClean="0"/>
              <a:t>C.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en-US" sz="2000" dirty="0" smtClean="0"/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What single transformation will map shape A onto C?</a:t>
            </a:r>
            <a:endParaRPr lang="en-GB" sz="2000" dirty="0" smtClean="0"/>
          </a:p>
        </p:txBody>
      </p:sp>
      <p:pic>
        <p:nvPicPr>
          <p:cNvPr id="46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61" t="21336" r="18696" b="19570"/>
          <a:stretch/>
        </p:blipFill>
        <p:spPr bwMode="auto">
          <a:xfrm>
            <a:off x="6120969" y="3789040"/>
            <a:ext cx="275429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" name="TextBox 465"/>
          <p:cNvSpPr txBox="1"/>
          <p:nvPr/>
        </p:nvSpPr>
        <p:spPr>
          <a:xfrm>
            <a:off x="471424" y="4005064"/>
            <a:ext cx="4748647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Rotate this shape 90</a:t>
            </a:r>
            <a:r>
              <a:rPr lang="en-GB" sz="2000" baseline="30000" dirty="0" smtClean="0"/>
              <a:t>0</a:t>
            </a:r>
            <a:r>
              <a:rPr lang="en-GB" sz="2000" dirty="0" smtClean="0"/>
              <a:t>  clockwise using the centre of rotation (0,1)</a:t>
            </a:r>
          </a:p>
          <a:p>
            <a:pPr marL="457200" indent="-457200">
              <a:buFont typeface="+mj-lt"/>
              <a:buAutoNum type="arabicPeriod"/>
            </a:pPr>
            <a:endParaRPr lang="en-GB" sz="2000" baseline="30000" dirty="0"/>
          </a:p>
          <a:p>
            <a:pPr marL="457200" indent="-457200">
              <a:buFont typeface="+mj-lt"/>
              <a:buAutoNum type="arabicPeriod"/>
            </a:pPr>
            <a:endParaRPr lang="en-GB" sz="2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What is the minimum information you would need to give someone to fully describe a rotation?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05175"/>
              </p:ext>
            </p:extLst>
          </p:nvPr>
        </p:nvGraphicFramePr>
        <p:xfrm>
          <a:off x="179512" y="188640"/>
          <a:ext cx="8901815" cy="6564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815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1580"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15954"/>
            <a:ext cx="3455913" cy="287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4453" y="715954"/>
            <a:ext cx="3976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Describe fully the single transformation that maps shape </a:t>
            </a:r>
            <a:r>
              <a:rPr lang="en-GB" b="1" dirty="0"/>
              <a:t>P</a:t>
            </a:r>
            <a:r>
              <a:rPr lang="en-GB" dirty="0"/>
              <a:t> onto shape </a:t>
            </a:r>
            <a:r>
              <a:rPr lang="en-GB" b="1" dirty="0"/>
              <a:t>Q</a:t>
            </a:r>
            <a:r>
              <a:rPr lang="en-GB" dirty="0"/>
              <a:t>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....................................................................................................................................</a:t>
            </a:r>
            <a:endParaRPr lang="en-GB" dirty="0"/>
          </a:p>
          <a:p>
            <a:pPr>
              <a:lnSpc>
                <a:spcPct val="200000"/>
              </a:lnSpc>
            </a:pPr>
            <a:r>
              <a:rPr lang="en-GB" dirty="0" smtClean="0"/>
              <a:t>....................................................................................................................................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332" y="3861048"/>
            <a:ext cx="3751778" cy="269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6853" y="3865106"/>
            <a:ext cx="3976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Describe fully the single transformation that maps shape </a:t>
            </a:r>
            <a:r>
              <a:rPr lang="en-GB" b="1" dirty="0"/>
              <a:t>R</a:t>
            </a:r>
            <a:r>
              <a:rPr lang="en-GB" dirty="0"/>
              <a:t> onto shape </a:t>
            </a:r>
            <a:r>
              <a:rPr lang="en-GB" b="1" dirty="0"/>
              <a:t>Q</a:t>
            </a:r>
            <a:r>
              <a:rPr lang="en-GB" dirty="0"/>
              <a:t>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....................................................................................................................................</a:t>
            </a:r>
            <a:endParaRPr lang="en-GB" dirty="0"/>
          </a:p>
          <a:p>
            <a:pPr>
              <a:lnSpc>
                <a:spcPct val="200000"/>
              </a:lnSpc>
            </a:pPr>
            <a:r>
              <a:rPr lang="en-GB" dirty="0" smtClean="0"/>
              <a:t>....................................................................................................................................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6244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605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778</Words>
  <Application>Microsoft Office PowerPoint</Application>
  <PresentationFormat>On-screen Show (4:3)</PresentationFormat>
  <Paragraphs>160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15</cp:revision>
  <dcterms:created xsi:type="dcterms:W3CDTF">2014-09-21T07:31:53Z</dcterms:created>
  <dcterms:modified xsi:type="dcterms:W3CDTF">2015-01-10T19:11:10Z</dcterms:modified>
</cp:coreProperties>
</file>