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3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59" r:id="rId3"/>
    <p:sldId id="260" r:id="rId4"/>
    <p:sldId id="273" r:id="rId5"/>
    <p:sldId id="282" r:id="rId6"/>
    <p:sldId id="274" r:id="rId7"/>
    <p:sldId id="275" r:id="rId8"/>
    <p:sldId id="276" r:id="rId9"/>
    <p:sldId id="279" r:id="rId10"/>
    <p:sldId id="280" r:id="rId11"/>
    <p:sldId id="277" r:id="rId12"/>
    <p:sldId id="281" r:id="rId13"/>
    <p:sldId id="283" r:id="rId14"/>
    <p:sldId id="278" r:id="rId15"/>
    <p:sldId id="271" r:id="rId16"/>
    <p:sldId id="262" r:id="rId17"/>
    <p:sldId id="26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9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0F475-460D-430D-BFD1-36F0A288FE67}" type="datetimeFigureOut">
              <a:rPr lang="en-GB" smtClean="0"/>
              <a:t>24/01/2015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D928D-DF82-4C9F-AC84-AE9301490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66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4550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Dialogue</a:t>
            </a:r>
            <a:r>
              <a:rPr lang="en-GB" baseline="0" dirty="0" smtClean="0"/>
              <a:t> marking 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17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24/01/2015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56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24/01/2015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336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24/01/2015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30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24/01/2015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24/01/2015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32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24/01/2015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25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24/01/2015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98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24/01/2015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1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24/01/2015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518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24/01/2015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16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24/01/2015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204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1F7F7-056B-428B-AC5F-7995116707AC}" type="datetimeFigureOut">
              <a:rPr lang="en-GB" smtClean="0"/>
              <a:t>24/01/2015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298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756005"/>
              </p:ext>
            </p:extLst>
          </p:nvPr>
        </p:nvGraphicFramePr>
        <p:xfrm>
          <a:off x="251520" y="260648"/>
          <a:ext cx="8568952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  <a:gridCol w="2016224"/>
              </a:tblGrid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LO To assess my understanding of Algebraic Expressions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RAG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Words: </a:t>
                      </a:r>
                      <a:r>
                        <a:rPr lang="en-GB" sz="2800" b="0" i="1" baseline="0" dirty="0" smtClean="0">
                          <a:solidFill>
                            <a:schemeClr val="tx1"/>
                          </a:solidFill>
                        </a:rPr>
                        <a:t>Reflect, Communicate, Explain, Justify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fld id="{3E0DC8CD-EDB6-48D7-A501-0D1A43CDDE9B}" type="datetime1">
                        <a:rPr lang="en-GB" sz="2800" b="0" smtClean="0">
                          <a:solidFill>
                            <a:schemeClr val="tx1"/>
                          </a:solidFill>
                        </a:rPr>
                        <a:t>24/01/2015</a:t>
                      </a:fld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348343" y="2636912"/>
            <a:ext cx="84629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u="sng" dirty="0"/>
              <a:t>Starter Activity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Complete the ‘Heard the Word </a:t>
            </a:r>
            <a:r>
              <a:rPr lang="en-GB" sz="2800" dirty="0" smtClean="0"/>
              <a:t>Grid.’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Are there any key </a:t>
            </a:r>
            <a:r>
              <a:rPr lang="en-GB" sz="2800" dirty="0" smtClean="0"/>
              <a:t>words that </a:t>
            </a:r>
            <a:r>
              <a:rPr lang="en-GB" sz="2800" dirty="0"/>
              <a:t>you have learnt or have a better understanding of </a:t>
            </a:r>
            <a:r>
              <a:rPr lang="en-GB" sz="2800" dirty="0" smtClean="0"/>
              <a:t>now than </a:t>
            </a:r>
            <a:r>
              <a:rPr lang="en-GB" sz="2800" dirty="0"/>
              <a:t>you did </a:t>
            </a:r>
            <a:r>
              <a:rPr lang="en-GB" sz="2800" dirty="0" smtClean="0"/>
              <a:t>at the start of this unit of work?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874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685347"/>
              </p:ext>
            </p:extLst>
          </p:nvPr>
        </p:nvGraphicFramePr>
        <p:xfrm>
          <a:off x="179512" y="188640"/>
          <a:ext cx="8901815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797359"/>
              </a:tblGrid>
              <a:tr h="408820"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Level 5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&amp;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Working 0ut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Explain the difference between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en-GB" sz="20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and 2n</a:t>
                      </a:r>
                    </a:p>
                    <a:p>
                      <a:endParaRPr lang="en-GB" sz="2000" baseline="30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GB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means …….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2n means ……….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Explain the difference between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2n</a:t>
                      </a:r>
                      <a:r>
                        <a:rPr kumimoji="0" lang="en-GB" sz="20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and  (2n)</a:t>
                      </a:r>
                      <a:r>
                        <a:rPr kumimoji="0" lang="en-GB" sz="20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endParaRPr lang="en-GB" sz="2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2n</a:t>
                      </a:r>
                      <a:r>
                        <a:rPr kumimoji="0" lang="en-GB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means …….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(2n)</a:t>
                      </a:r>
                      <a:r>
                        <a:rPr kumimoji="0" lang="en-GB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means ……….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285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07871"/>
              </p:ext>
            </p:extLst>
          </p:nvPr>
        </p:nvGraphicFramePr>
        <p:xfrm>
          <a:off x="179512" y="188640"/>
          <a:ext cx="8901815" cy="6481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797359"/>
              </a:tblGrid>
              <a:tr h="408820"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Level 6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&amp;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Working 0ut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If a = - 3 find the value of</a:t>
                      </a:r>
                    </a:p>
                    <a:p>
                      <a:endParaRPr lang="en-GB" sz="2000" dirty="0" smtClean="0"/>
                    </a:p>
                    <a:p>
                      <a:pPr algn="ctr"/>
                      <a:r>
                        <a:rPr lang="en-GB" sz="2000" dirty="0" smtClean="0"/>
                        <a:t>4(2 + 5a)</a:t>
                      </a:r>
                    </a:p>
                    <a:p>
                      <a:endParaRPr lang="en-GB" sz="2000" dirty="0" smtClean="0"/>
                    </a:p>
                    <a:p>
                      <a:r>
                        <a:rPr lang="en-GB" sz="2000" dirty="0" smtClean="0"/>
                        <a:t>What are the important steps in this calculation?</a:t>
                      </a:r>
                    </a:p>
                    <a:p>
                      <a:r>
                        <a:rPr lang="en-GB" sz="2000" dirty="0" smtClean="0"/>
                        <a:t>What would you do first?  Why?</a:t>
                      </a:r>
                    </a:p>
                    <a:p>
                      <a:r>
                        <a:rPr lang="en-GB" sz="2000" dirty="0" smtClean="0"/>
                        <a:t>How would you continue to find the answer?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Factorise these expressions</a:t>
                      </a:r>
                    </a:p>
                    <a:p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36y – 18</a:t>
                      </a:r>
                    </a:p>
                    <a:p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30y</a:t>
                      </a:r>
                      <a:r>
                        <a:rPr lang="en-GB" sz="20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 + 30y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133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742015"/>
              </p:ext>
            </p:extLst>
          </p:nvPr>
        </p:nvGraphicFramePr>
        <p:xfrm>
          <a:off x="179512" y="188640"/>
          <a:ext cx="8901815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797359"/>
              </a:tblGrid>
              <a:tr h="408820"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Level 7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&amp;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Working 0ut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Multiply out these brackets and simplify the result: </a:t>
                      </a:r>
                    </a:p>
                    <a:p>
                      <a:endParaRPr lang="en-GB" sz="2000" dirty="0" smtClean="0"/>
                    </a:p>
                    <a:p>
                      <a:pPr algn="ctr"/>
                      <a:r>
                        <a:rPr lang="en-GB" sz="2000" dirty="0" smtClean="0"/>
                        <a:t>(x + 5)(x + 2)</a:t>
                      </a:r>
                    </a:p>
                    <a:p>
                      <a:endParaRPr lang="en-GB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Multiply out these brackets and simplify the result: </a:t>
                      </a:r>
                    </a:p>
                    <a:p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(x + 2)</a:t>
                      </a:r>
                      <a:r>
                        <a:rPr lang="en-GB" sz="20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828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681819"/>
              </p:ext>
            </p:extLst>
          </p:nvPr>
        </p:nvGraphicFramePr>
        <p:xfrm>
          <a:off x="179512" y="188640"/>
          <a:ext cx="8901815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797359"/>
              </a:tblGrid>
              <a:tr h="408820"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Level 7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&amp;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Working 0ut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Multiply out these brackets and simplify the result: </a:t>
                      </a:r>
                    </a:p>
                    <a:p>
                      <a:endParaRPr lang="en-GB" sz="2000" dirty="0" smtClean="0"/>
                    </a:p>
                    <a:p>
                      <a:pPr algn="ctr"/>
                      <a:r>
                        <a:rPr lang="en-GB" sz="2000" dirty="0" smtClean="0"/>
                        <a:t>(x + 4)(x - 3)</a:t>
                      </a:r>
                    </a:p>
                    <a:p>
                      <a:endParaRPr lang="en-GB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Multiply out these brackets and simplify the result: </a:t>
                      </a:r>
                    </a:p>
                    <a:p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(x - 2)</a:t>
                      </a:r>
                      <a:r>
                        <a:rPr lang="en-GB" sz="20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006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258364"/>
              </p:ext>
            </p:extLst>
          </p:nvPr>
        </p:nvGraphicFramePr>
        <p:xfrm>
          <a:off x="179512" y="188640"/>
          <a:ext cx="8901815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797359"/>
              </a:tblGrid>
              <a:tr h="408820"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Level 8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&amp;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Working 0ut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Factorise</a:t>
                      </a:r>
                    </a:p>
                    <a:p>
                      <a:endParaRPr lang="en-GB" sz="2000" dirty="0" smtClean="0"/>
                    </a:p>
                    <a:p>
                      <a:pPr algn="ctr"/>
                      <a:r>
                        <a:rPr lang="en-GB" sz="2000" dirty="0" smtClean="0"/>
                        <a:t>x</a:t>
                      </a:r>
                      <a:r>
                        <a:rPr lang="en-GB" sz="2000" baseline="30000" dirty="0" smtClean="0"/>
                        <a:t>2</a:t>
                      </a:r>
                      <a:r>
                        <a:rPr lang="en-GB" sz="2000" dirty="0" smtClean="0"/>
                        <a:t> + 10x + 16</a:t>
                      </a:r>
                    </a:p>
                    <a:p>
                      <a:endParaRPr lang="en-GB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Factorise</a:t>
                      </a:r>
                    </a:p>
                    <a:p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GB" sz="20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 + -2x - 8</a:t>
                      </a:r>
                    </a:p>
                    <a:p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133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262447"/>
              </p:ext>
            </p:extLst>
          </p:nvPr>
        </p:nvGraphicFramePr>
        <p:xfrm>
          <a:off x="179512" y="116632"/>
          <a:ext cx="8712970" cy="664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8"/>
                <a:gridCol w="4968552"/>
              </a:tblGrid>
              <a:tr h="893764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set yourself a question similar to the ones you were able to answer confidently.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answer the question that you have set yourself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229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868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360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125851" y="5373216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Use the learning journey above to highlight the mathematical skills that you have now which you didn’t have at the start of the unit of work.</a:t>
            </a:r>
          </a:p>
          <a:p>
            <a:r>
              <a:rPr lang="en-GB" dirty="0" smtClean="0"/>
              <a:t>How much progress have you made? </a:t>
            </a:r>
          </a:p>
          <a:p>
            <a:r>
              <a:rPr lang="en-GB" dirty="0" smtClean="0"/>
              <a:t>What can you do to improve your skills as a learner in order to make even better progress?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565778"/>
              </p:ext>
            </p:extLst>
          </p:nvPr>
        </p:nvGraphicFramePr>
        <p:xfrm>
          <a:off x="197859" y="98723"/>
          <a:ext cx="8694622" cy="49864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0140"/>
                <a:gridCol w="1310082"/>
                <a:gridCol w="1362880"/>
                <a:gridCol w="1603082"/>
                <a:gridCol w="1354080"/>
                <a:gridCol w="1282813"/>
                <a:gridCol w="1211545"/>
              </a:tblGrid>
              <a:tr h="487206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Level</a:t>
                      </a:r>
                      <a:endParaRPr lang="en-GB" sz="14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Level 3</a:t>
                      </a:r>
                      <a:endParaRPr lang="en-GB" sz="14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Level 4</a:t>
                      </a:r>
                      <a:endParaRPr lang="en-GB" sz="14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Level 5</a:t>
                      </a:r>
                      <a:endParaRPr lang="en-GB" sz="14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Level</a:t>
                      </a:r>
                      <a:r>
                        <a:rPr lang="en-GB" sz="1400" b="1" i="0" baseline="0" dirty="0" smtClean="0"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6</a:t>
                      </a:r>
                      <a:endParaRPr lang="en-GB" sz="14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Level 7</a:t>
                      </a:r>
                      <a:endParaRPr lang="en-GB" sz="14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Level</a:t>
                      </a:r>
                      <a:r>
                        <a:rPr lang="en-GB" sz="1400" b="1" i="0" baseline="0" dirty="0" smtClean="0">
                          <a:latin typeface="+mn-lt"/>
                          <a:cs typeface="Calibri" pitchFamily="34" charset="0"/>
                        </a:rPr>
                        <a:t> 8</a:t>
                      </a:r>
                      <a:endParaRPr lang="en-GB" sz="14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</a:tr>
              <a:tr h="4499255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Algebraic</a:t>
                      </a:r>
                      <a:r>
                        <a:rPr lang="en-GB" sz="1400" b="1" i="0" baseline="0" dirty="0" smtClean="0"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Expressions</a:t>
                      </a:r>
                      <a:endParaRPr lang="en-GB" sz="14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 vert="vert270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understand the role of the = sign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400" dirty="0" smtClean="0">
                          <a:latin typeface="+mn-lt"/>
                        </a:rPr>
                        <a:t>I can</a:t>
                      </a:r>
                      <a:r>
                        <a:rPr lang="en-GB" sz="1400" baseline="0" dirty="0" smtClean="0">
                          <a:latin typeface="+mn-lt"/>
                        </a:rPr>
                        <a:t> work out the missing number in a box.</a:t>
                      </a:r>
                      <a:endParaRPr lang="en-GB" sz="1400" dirty="0" smtClean="0">
                        <a:latin typeface="+mn-lt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400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400" baseline="0" dirty="0" smtClean="0">
                          <a:latin typeface="+mn-lt"/>
                        </a:rPr>
                        <a:t>I can use simple formula expressed in words.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400" baseline="0" dirty="0" smtClean="0">
                        <a:latin typeface="+mn-lt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400" baseline="0" dirty="0" smtClean="0">
                          <a:latin typeface="+mn-lt"/>
                        </a:rPr>
                        <a:t>I can simplify expressions .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400" baseline="0" dirty="0" smtClean="0">
                        <a:latin typeface="+mn-lt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400" dirty="0" smtClean="0"/>
                        <a:t>I can find equivalent</a:t>
                      </a:r>
                      <a:r>
                        <a:rPr lang="en-GB" sz="1400" baseline="0" dirty="0" smtClean="0"/>
                        <a:t> expressions.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1400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400" baseline="0" dirty="0" smtClean="0"/>
                        <a:t>I can substitute positive values into simple expressions.</a:t>
                      </a:r>
                      <a:endParaRPr lang="en-GB" sz="1400" dirty="0" smtClean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400" dirty="0" smtClean="0"/>
                        <a:t>I can use simple formula.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1400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400" baseline="0" dirty="0" smtClean="0"/>
                        <a:t>I can explain the difference between expressions.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1400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400" baseline="0" dirty="0" smtClean="0"/>
                        <a:t>I can substitute positive and negative values into expressions.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1400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400" baseline="0" dirty="0" smtClean="0"/>
                        <a:t>I understand the meaning of brackets in expressions.</a:t>
                      </a:r>
                      <a:endParaRPr lang="en-GB" sz="1400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400" i="0" dirty="0" smtClean="0">
                        <a:latin typeface="+mn-lt"/>
                        <a:cs typeface="Calibri" pitchFamily="34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400" i="0" dirty="0" smtClean="0">
                          <a:latin typeface="+mn-lt"/>
                          <a:cs typeface="Calibri" pitchFamily="34" charset="0"/>
                        </a:rPr>
                        <a:t>I can multiply a</a:t>
                      </a:r>
                      <a:r>
                        <a:rPr lang="en-GB" sz="1400" i="0" baseline="0" dirty="0" smtClean="0">
                          <a:latin typeface="+mn-lt"/>
                          <a:cs typeface="Calibri" pitchFamily="34" charset="0"/>
                        </a:rPr>
                        <a:t> single term over a bracket</a:t>
                      </a:r>
                      <a:endParaRPr lang="en-GB" sz="1400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400" i="0" dirty="0" smtClean="0">
                          <a:latin typeface="+mn-lt"/>
                          <a:cs typeface="Calibri" pitchFamily="34" charset="0"/>
                        </a:rPr>
                        <a:t>I can</a:t>
                      </a:r>
                      <a:r>
                        <a:rPr lang="en-GB" sz="1400" i="0" baseline="0" dirty="0" smtClean="0">
                          <a:latin typeface="+mn-lt"/>
                          <a:cs typeface="Calibri" pitchFamily="34" charset="0"/>
                        </a:rPr>
                        <a:t> factorise linear expressions</a:t>
                      </a:r>
                      <a:endParaRPr lang="en-GB" sz="1400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400" i="0" dirty="0" smtClean="0">
                          <a:latin typeface="+mn-lt"/>
                          <a:cs typeface="Calibri" pitchFamily="34" charset="0"/>
                        </a:rPr>
                        <a:t>I</a:t>
                      </a:r>
                      <a:r>
                        <a:rPr lang="en-GB" sz="1400" i="0" baseline="0" dirty="0" smtClean="0">
                          <a:latin typeface="+mn-lt"/>
                          <a:cs typeface="Calibri" pitchFamily="34" charset="0"/>
                        </a:rPr>
                        <a:t> can multiply out and simplify quadratic expressions.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400" i="0" baseline="0" dirty="0" smtClean="0">
                        <a:latin typeface="+mn-lt"/>
                        <a:cs typeface="Calibri" pitchFamily="34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400" i="0" baseline="0" dirty="0" smtClean="0">
                        <a:latin typeface="+mn-lt"/>
                        <a:cs typeface="Calibri" pitchFamily="34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400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400" i="0" dirty="0" smtClean="0">
                          <a:latin typeface="+mn-lt"/>
                          <a:cs typeface="Calibri" pitchFamily="34" charset="0"/>
                        </a:rPr>
                        <a:t>I can factorise quadratic expressions.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400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574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640277"/>
              </p:ext>
            </p:extLst>
          </p:nvPr>
        </p:nvGraphicFramePr>
        <p:xfrm>
          <a:off x="179512" y="116632"/>
          <a:ext cx="8568952" cy="6663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56"/>
                <a:gridCol w="1846924"/>
                <a:gridCol w="2448272"/>
              </a:tblGrid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teachers probing question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answer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98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924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What I will do to act upon my ‘Even Better If’’ comment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6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Strategy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Comments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Complete a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</a:rPr>
                        <a:t>mymaths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 lesson or booster pack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Use a revision guide or text book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my teacher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a peer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someone at home to help 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a revision session at school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homework club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Something else (describe your strategy here)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65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910352"/>
              </p:ext>
            </p:extLst>
          </p:nvPr>
        </p:nvGraphicFramePr>
        <p:xfrm>
          <a:off x="179512" y="332656"/>
          <a:ext cx="8784976" cy="53023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5"/>
                <a:gridCol w="1323696"/>
                <a:gridCol w="1377043"/>
                <a:gridCol w="1619741"/>
                <a:gridCol w="1368152"/>
                <a:gridCol w="1296144"/>
                <a:gridCol w="1224135"/>
              </a:tblGrid>
              <a:tr h="518070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Level</a:t>
                      </a:r>
                      <a:endParaRPr lang="en-GB" sz="14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Level 3</a:t>
                      </a:r>
                      <a:endParaRPr lang="en-GB" sz="14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Level 4</a:t>
                      </a:r>
                      <a:endParaRPr lang="en-GB" sz="14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Level 5</a:t>
                      </a:r>
                      <a:endParaRPr lang="en-GB" sz="14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Level</a:t>
                      </a:r>
                      <a:r>
                        <a:rPr lang="en-GB" sz="1400" b="1" i="0" baseline="0" dirty="0" smtClean="0"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6</a:t>
                      </a:r>
                      <a:endParaRPr lang="en-GB" sz="14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Level 7</a:t>
                      </a:r>
                      <a:endParaRPr lang="en-GB" sz="14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Level</a:t>
                      </a:r>
                      <a:r>
                        <a:rPr lang="en-GB" sz="1400" b="1" i="0" baseline="0" dirty="0" smtClean="0">
                          <a:latin typeface="+mn-lt"/>
                          <a:cs typeface="Calibri" pitchFamily="34" charset="0"/>
                        </a:rPr>
                        <a:t> 8</a:t>
                      </a:r>
                      <a:endParaRPr lang="en-GB" sz="14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</a:tr>
              <a:tr h="4784279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Algebraic Expressions</a:t>
                      </a:r>
                      <a:endParaRPr lang="en-GB" sz="14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 vert="vert270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understand the role of the = sign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400" dirty="0" smtClean="0">
                          <a:latin typeface="+mn-lt"/>
                        </a:rPr>
                        <a:t>I can</a:t>
                      </a:r>
                      <a:r>
                        <a:rPr lang="en-GB" sz="1400" baseline="0" dirty="0" smtClean="0">
                          <a:latin typeface="+mn-lt"/>
                        </a:rPr>
                        <a:t> work out the missing number in a box.</a:t>
                      </a:r>
                      <a:endParaRPr lang="en-GB" sz="1400" dirty="0" smtClean="0">
                        <a:latin typeface="+mn-lt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400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400" baseline="0" dirty="0" smtClean="0">
                          <a:latin typeface="+mn-lt"/>
                        </a:rPr>
                        <a:t>I can use simple formula expressed in words.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400" baseline="0" dirty="0" smtClean="0">
                        <a:latin typeface="+mn-lt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400" baseline="0" dirty="0" smtClean="0">
                          <a:latin typeface="+mn-lt"/>
                        </a:rPr>
                        <a:t>I can simplify expressions .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400" baseline="0" dirty="0" smtClean="0">
                        <a:latin typeface="+mn-lt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400" dirty="0" smtClean="0"/>
                        <a:t>I can find equivalent</a:t>
                      </a:r>
                      <a:r>
                        <a:rPr lang="en-GB" sz="1400" baseline="0" dirty="0" smtClean="0"/>
                        <a:t> expressions.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1400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400" baseline="0" dirty="0" smtClean="0"/>
                        <a:t>I can substitute positive values into simple expressions.</a:t>
                      </a:r>
                      <a:endParaRPr lang="en-GB" sz="1400" dirty="0" smtClean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400" dirty="0" smtClean="0"/>
                        <a:t>I can use simple formula.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1400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400" baseline="0" dirty="0" smtClean="0"/>
                        <a:t>I can explain the difference between expressions.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1400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400" baseline="0" dirty="0" smtClean="0"/>
                        <a:t>I can substitute positive and negative values into expressions.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1400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400" baseline="0" dirty="0" smtClean="0"/>
                        <a:t>I understand the meaning of brackets in expressions.</a:t>
                      </a:r>
                      <a:endParaRPr lang="en-GB" sz="1400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400" i="0" dirty="0" smtClean="0">
                        <a:latin typeface="+mn-lt"/>
                        <a:cs typeface="Calibri" pitchFamily="34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400" i="0" dirty="0" smtClean="0">
                          <a:latin typeface="+mn-lt"/>
                          <a:cs typeface="Calibri" pitchFamily="34" charset="0"/>
                        </a:rPr>
                        <a:t>I can multiply a</a:t>
                      </a:r>
                      <a:r>
                        <a:rPr lang="en-GB" sz="1400" i="0" baseline="0" dirty="0" smtClean="0">
                          <a:latin typeface="+mn-lt"/>
                          <a:cs typeface="Calibri" pitchFamily="34" charset="0"/>
                        </a:rPr>
                        <a:t> single term over a bracket</a:t>
                      </a:r>
                      <a:endParaRPr lang="en-GB" sz="1400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400" i="0" dirty="0" smtClean="0">
                          <a:latin typeface="+mn-lt"/>
                          <a:cs typeface="Calibri" pitchFamily="34" charset="0"/>
                        </a:rPr>
                        <a:t>I can</a:t>
                      </a:r>
                      <a:r>
                        <a:rPr lang="en-GB" sz="1400" i="0" baseline="0" dirty="0" smtClean="0">
                          <a:latin typeface="+mn-lt"/>
                          <a:cs typeface="Calibri" pitchFamily="34" charset="0"/>
                        </a:rPr>
                        <a:t> factorise linear expressions</a:t>
                      </a:r>
                      <a:endParaRPr lang="en-GB" sz="1400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400" i="0" dirty="0" smtClean="0">
                          <a:latin typeface="+mn-lt"/>
                          <a:cs typeface="Calibri" pitchFamily="34" charset="0"/>
                        </a:rPr>
                        <a:t>I</a:t>
                      </a:r>
                      <a:r>
                        <a:rPr lang="en-GB" sz="1400" i="0" baseline="0" dirty="0" smtClean="0">
                          <a:latin typeface="+mn-lt"/>
                          <a:cs typeface="Calibri" pitchFamily="34" charset="0"/>
                        </a:rPr>
                        <a:t> can multiply out and simplify quadratic expressions.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400" i="0" baseline="0" dirty="0" smtClean="0">
                        <a:latin typeface="+mn-lt"/>
                        <a:cs typeface="Calibri" pitchFamily="34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400" i="0" baseline="0" dirty="0" smtClean="0">
                        <a:latin typeface="+mn-lt"/>
                        <a:cs typeface="Calibri" pitchFamily="34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400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400" i="0" dirty="0" smtClean="0">
                          <a:latin typeface="+mn-lt"/>
                          <a:cs typeface="Calibri" pitchFamily="34" charset="0"/>
                        </a:rPr>
                        <a:t>I can factorise quadratic expressions.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400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9531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>
              <a:latin typeface="Calibri" pitchFamily="34" charset="0"/>
            </a:endParaRPr>
          </a:p>
        </p:txBody>
      </p:sp>
      <p:graphicFrame>
        <p:nvGraphicFramePr>
          <p:cNvPr id="25957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503510"/>
              </p:ext>
            </p:extLst>
          </p:nvPr>
        </p:nvGraphicFramePr>
        <p:xfrm>
          <a:off x="257279" y="332656"/>
          <a:ext cx="8635201" cy="6192687"/>
        </p:xfrm>
        <a:graphic>
          <a:graphicData uri="http://schemas.openxmlformats.org/drawingml/2006/table">
            <a:tbl>
              <a:tblPr/>
              <a:tblGrid>
                <a:gridCol w="1919014"/>
                <a:gridCol w="1180931"/>
                <a:gridCol w="1328547"/>
                <a:gridCol w="4206709"/>
              </a:tblGrid>
              <a:tr h="1192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 / symbols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here...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32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Expression</a:t>
                      </a:r>
                      <a:endParaRPr lang="en-GB" sz="1800" dirty="0"/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32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Term</a:t>
                      </a:r>
                      <a:endParaRPr lang="en-GB" sz="1800" dirty="0"/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32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Simplify</a:t>
                      </a:r>
                      <a:endParaRPr lang="en-GB" sz="1800" dirty="0"/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32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Substitute</a:t>
                      </a:r>
                      <a:endParaRPr lang="en-GB" sz="1800" dirty="0"/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32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Equivalent</a:t>
                      </a:r>
                      <a:endParaRPr lang="en-GB" sz="1800" dirty="0"/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32">
                <a:tc>
                  <a:txBody>
                    <a:bodyPr/>
                    <a:lstStyle/>
                    <a:p>
                      <a:r>
                        <a:rPr lang="en-GB" dirty="0" smtClean="0"/>
                        <a:t>Factorise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32">
                <a:tc>
                  <a:txBody>
                    <a:bodyPr/>
                    <a:lstStyle/>
                    <a:p>
                      <a:r>
                        <a:rPr lang="en-GB" dirty="0" smtClean="0"/>
                        <a:t>Expand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98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23" y="1075826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609" y="968092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84" y="969396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0119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638066"/>
              </p:ext>
            </p:extLst>
          </p:nvPr>
        </p:nvGraphicFramePr>
        <p:xfrm>
          <a:off x="179512" y="188640"/>
          <a:ext cx="8901815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1815"/>
              </a:tblGrid>
              <a:tr h="408820"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Level 3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 and Answers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27884">
                <a:tc>
                  <a:txBody>
                    <a:bodyPr/>
                    <a:lstStyle/>
                    <a:p>
                      <a:r>
                        <a:rPr lang="en-GB" dirty="0" smtClean="0"/>
                        <a:t>Write in the boxes what the missing numbers could be.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8" t="7072" r="1346" b="3414"/>
          <a:stretch/>
        </p:blipFill>
        <p:spPr bwMode="auto">
          <a:xfrm>
            <a:off x="611559" y="1340768"/>
            <a:ext cx="8011845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816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85016"/>
              </p:ext>
            </p:extLst>
          </p:nvPr>
        </p:nvGraphicFramePr>
        <p:xfrm>
          <a:off x="179512" y="188640"/>
          <a:ext cx="8901815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1815"/>
              </a:tblGrid>
              <a:tr h="408820"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Level 3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 and Answers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27884">
                <a:tc>
                  <a:txBody>
                    <a:bodyPr/>
                    <a:lstStyle/>
                    <a:p>
                      <a:r>
                        <a:rPr lang="en-GB" dirty="0" smtClean="0"/>
                        <a:t>Complete the number pyramid below in two </a:t>
                      </a:r>
                      <a:r>
                        <a:rPr lang="en-GB" b="1" dirty="0" smtClean="0"/>
                        <a:t>different</a:t>
                      </a:r>
                      <a:r>
                        <a:rPr lang="en-GB" dirty="0" smtClean="0"/>
                        <a:t> ways.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25" t="16182" b="3504"/>
          <a:stretch/>
        </p:blipFill>
        <p:spPr bwMode="auto">
          <a:xfrm>
            <a:off x="323088" y="1988840"/>
            <a:ext cx="8351639" cy="312177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142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852446"/>
              </p:ext>
            </p:extLst>
          </p:nvPr>
        </p:nvGraphicFramePr>
        <p:xfrm>
          <a:off x="179512" y="188640"/>
          <a:ext cx="8901815" cy="6512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797359"/>
              </a:tblGrid>
              <a:tr h="408820"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Level 4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&amp;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Working 0ut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a</a:t>
                      </a:r>
                      <a:r>
                        <a:rPr lang="en-GB" sz="2000" b="1" baseline="0" dirty="0" smtClean="0"/>
                        <a:t> </a:t>
                      </a:r>
                      <a:r>
                        <a:rPr lang="en-GB" sz="2000" b="1" dirty="0" smtClean="0"/>
                        <a:t>+ a + b + b + a + b + c + c + c + b</a:t>
                      </a:r>
                    </a:p>
                    <a:p>
                      <a:pPr algn="ctr"/>
                      <a:endParaRPr lang="en-GB" sz="2000" b="1" dirty="0" smtClean="0"/>
                    </a:p>
                    <a:p>
                      <a:pPr algn="l"/>
                      <a:r>
                        <a:rPr lang="en-GB" sz="2000" b="0" dirty="0" smtClean="0"/>
                        <a:t>Simplify this expression.</a:t>
                      </a:r>
                    </a:p>
                    <a:p>
                      <a:pPr algn="l"/>
                      <a:endParaRPr lang="en-GB" sz="2000" b="0" dirty="0" smtClean="0"/>
                    </a:p>
                    <a:p>
                      <a:pPr algn="l"/>
                      <a:endParaRPr lang="en-GB" sz="2000" b="0" dirty="0" smtClean="0"/>
                    </a:p>
                    <a:p>
                      <a:pPr algn="l"/>
                      <a:r>
                        <a:rPr lang="en-GB" sz="2000" b="0" dirty="0" smtClean="0"/>
                        <a:t>Then</a:t>
                      </a:r>
                      <a:r>
                        <a:rPr lang="en-GB" sz="2000" b="0" baseline="0" dirty="0" smtClean="0"/>
                        <a:t> w</a:t>
                      </a:r>
                      <a:r>
                        <a:rPr lang="en-GB" sz="2000" b="0" dirty="0" smtClean="0"/>
                        <a:t>rite 4 expressions equivalent to the expression above. </a:t>
                      </a:r>
                    </a:p>
                    <a:p>
                      <a:pPr algn="l"/>
                      <a:endParaRPr lang="en-GB" sz="200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a + a + b + b + a + b + c + c + c + b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Substitute the values 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 = 2 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 = 5  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 = 4 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to work out the value of the expression.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133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448556"/>
              </p:ext>
            </p:extLst>
          </p:nvPr>
        </p:nvGraphicFramePr>
        <p:xfrm>
          <a:off x="179512" y="188640"/>
          <a:ext cx="8901815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797359"/>
              </a:tblGrid>
              <a:tr h="408820"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Level 5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&amp;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Working 0ut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If a = 3 find the value of</a:t>
                      </a:r>
                    </a:p>
                    <a:p>
                      <a:endParaRPr lang="en-GB" dirty="0" smtClean="0"/>
                    </a:p>
                    <a:p>
                      <a:pPr algn="ctr"/>
                      <a:r>
                        <a:rPr lang="en-GB" sz="2000" b="1" dirty="0" smtClean="0"/>
                        <a:t>2 +</a:t>
                      </a:r>
                      <a:r>
                        <a:rPr lang="en-GB" sz="2000" b="1" baseline="0" dirty="0" smtClean="0"/>
                        <a:t> 5a</a:t>
                      </a:r>
                      <a:endParaRPr lang="en-GB" sz="2000" b="1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What are the important steps in this calculation?</a:t>
                      </a:r>
                    </a:p>
                    <a:p>
                      <a:r>
                        <a:rPr lang="en-GB" dirty="0" smtClean="0"/>
                        <a:t>What would you do first?  Why?</a:t>
                      </a:r>
                    </a:p>
                    <a:p>
                      <a:r>
                        <a:rPr lang="en-GB" dirty="0" smtClean="0"/>
                        <a:t>How would you continue to find the answer?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Write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down an expression that is equivalent to 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4p + 3q – 2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Are there any others?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133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905498"/>
              </p:ext>
            </p:extLst>
          </p:nvPr>
        </p:nvGraphicFramePr>
        <p:xfrm>
          <a:off x="179512" y="188640"/>
          <a:ext cx="8901815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797359"/>
              </a:tblGrid>
              <a:tr h="408820"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Level 5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&amp;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Working 0ut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Identify and correct the mistakes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4 ( b + 2 ) = 4b + 2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3 ( p – 4 ) = 3p - 7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pt-BR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4 ( b + 2 ) = </a:t>
                      </a:r>
                    </a:p>
                    <a:p>
                      <a:endParaRPr lang="pt-BR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pt-BR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pt-BR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 ( p – 4 ) = </a:t>
                      </a:r>
                    </a:p>
                    <a:p>
                      <a:endParaRPr lang="pt-BR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Identify and correct the mistakes</a:t>
                      </a:r>
                    </a:p>
                    <a:p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-2 (5  – b ) = -10 -2b</a:t>
                      </a:r>
                    </a:p>
                    <a:p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12 – ( n – 3 ) = 9</a:t>
                      </a:r>
                    </a:p>
                    <a:p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pt-BR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pt-BR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-2 (5  – b ) = </a:t>
                      </a:r>
                    </a:p>
                    <a:p>
                      <a:endParaRPr lang="pt-BR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pt-BR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pt-BR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12 – ( n – 3 ) = 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133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759997"/>
              </p:ext>
            </p:extLst>
          </p:nvPr>
        </p:nvGraphicFramePr>
        <p:xfrm>
          <a:off x="179512" y="188640"/>
          <a:ext cx="8901815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797359"/>
              </a:tblGrid>
              <a:tr h="408820"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Level 5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&amp;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Working 0ut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Explain the difference between</a:t>
                      </a:r>
                    </a:p>
                    <a:p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2n and n + 2</a:t>
                      </a:r>
                    </a:p>
                    <a:p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2n means …….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 + 2 means ……….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endParaRPr lang="en-GB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Explain the difference between</a:t>
                      </a:r>
                    </a:p>
                    <a:p>
                      <a:endParaRPr lang="en-GB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3c + 5  and 3( c + 5 )</a:t>
                      </a:r>
                    </a:p>
                    <a:p>
                      <a:endParaRPr lang="en-GB" sz="2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3c + 5 means …….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 ( c + 5) means ……….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1287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1141</Words>
  <Application>Microsoft Office PowerPoint</Application>
  <PresentationFormat>On-screen Show (4:3)</PresentationFormat>
  <Paragraphs>293</Paragraphs>
  <Slides>17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zeb1</dc:creator>
  <cp:lastModifiedBy>zeb1</cp:lastModifiedBy>
  <cp:revision>14</cp:revision>
  <dcterms:created xsi:type="dcterms:W3CDTF">2014-09-21T07:31:53Z</dcterms:created>
  <dcterms:modified xsi:type="dcterms:W3CDTF">2015-01-24T19:50:40Z</dcterms:modified>
</cp:coreProperties>
</file>