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73" r:id="rId4"/>
    <p:sldId id="261" r:id="rId5"/>
    <p:sldId id="262" r:id="rId6"/>
    <p:sldId id="266" r:id="rId7"/>
    <p:sldId id="265" r:id="rId8"/>
    <p:sldId id="263" r:id="rId9"/>
    <p:sldId id="268" r:id="rId10"/>
    <p:sldId id="269" r:id="rId11"/>
    <p:sldId id="275" r:id="rId12"/>
    <p:sldId id="271" r:id="rId13"/>
    <p:sldId id="272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B0F16-C450-49E2-938B-4DE3E6FC7886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C032D-15F1-47E1-8692-C677586DA0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8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C032D-15F1-47E1-8692-C677586DA02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5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5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95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5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06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3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5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3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84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F799-C2B5-4E14-B7EE-BD26583215EB}" type="datetimeFigureOut">
              <a:rPr lang="en-GB" smtClean="0"/>
              <a:t>16/11/2014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814D-ADA1-47BF-8A95-D25BEC1DA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71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6909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number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skills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16/11/2014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782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86782"/>
              </p:ext>
            </p:extLst>
          </p:nvPr>
        </p:nvGraphicFramePr>
        <p:xfrm>
          <a:off x="179513" y="188640"/>
          <a:ext cx="884416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328"/>
                <a:gridCol w="4334834"/>
              </a:tblGrid>
              <a:tr h="422135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6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8112">
                <a:tc>
                  <a:txBody>
                    <a:bodyPr/>
                    <a:lstStyle/>
                    <a:p>
                      <a:r>
                        <a:rPr lang="en-GB" dirty="0" smtClean="0"/>
                        <a:t>Show me how you would work out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23.2 x 3.4 =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True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or False?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1.6 ÷ 0.2  = 8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Explain your answer.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0473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Show me how you would work out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28.8 ÷  0.12 =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87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943698"/>
              </p:ext>
            </p:extLst>
          </p:nvPr>
        </p:nvGraphicFramePr>
        <p:xfrm>
          <a:off x="179513" y="188640"/>
          <a:ext cx="8844162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328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7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‘Multiplying makes numbers bigger.’ </a:t>
                      </a:r>
                    </a:p>
                    <a:p>
                      <a:r>
                        <a:rPr lang="en-GB" dirty="0" smtClean="0"/>
                        <a:t>When is this statement true and when is it false?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‘Dividing makes numbers smaller.’ </a:t>
                      </a:r>
                    </a:p>
                    <a:p>
                      <a:r>
                        <a:rPr lang="en-GB" baseline="0" dirty="0" smtClean="0"/>
                        <a:t>When is this statement true and when is it false?</a:t>
                      </a:r>
                    </a:p>
                    <a:p>
                      <a:endParaRPr lang="en-GB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When</a:t>
                      </a:r>
                      <a:r>
                        <a:rPr lang="en-GB" baseline="0" dirty="0" smtClean="0"/>
                        <a:t> is it useful to use standard form.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Write 9 000 000 000 in standard form.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Write 3240000000 in standard form.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384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58040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5"/>
                <a:gridCol w="4356485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23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831" y="5380672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328144"/>
              </p:ext>
            </p:extLst>
          </p:nvPr>
        </p:nvGraphicFramePr>
        <p:xfrm>
          <a:off x="287904" y="164075"/>
          <a:ext cx="8568952" cy="479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516"/>
                <a:gridCol w="2014404"/>
                <a:gridCol w="2376264"/>
                <a:gridCol w="1621392"/>
                <a:gridCol w="1871376"/>
              </a:tblGrid>
              <a:tr h="232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Level 4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Level 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0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Calculations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372" marR="633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can add and subtract three digit whole numbers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using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written methods.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whole numbers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by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two digit numbers by 2, 3,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4,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5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When given a number sentence, I can create related sentences, e.g.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 know that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14 x 5 = 70, 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 also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know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that 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x 14 = 70 and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70 ÷ 5 = 14 etc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can carry out simple calculations involving negative numbers.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add and subtract three (or more) digit numbers, including decimals, using a written method.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whole numbers by 10 or 100. 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 simple decimal by a single digit.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two digit whole numbers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by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 single digit whole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divide by a single digit number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whole numbers and decimals by 10, 100 and 1000.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can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multiply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and divide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any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three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digit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number by any two-digit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order, add, subtract, multiply and divide negative numbers.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I can carry out multiplications and divisions involving decimal numbers.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8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Level 7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82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make and justify estimates and approximations of calculations, rounding to one significant figure.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understand and can use Standard Form.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726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912215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932085"/>
              </p:ext>
            </p:extLst>
          </p:nvPr>
        </p:nvGraphicFramePr>
        <p:xfrm>
          <a:off x="179511" y="476673"/>
          <a:ext cx="8784976" cy="5276384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617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Integer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Negative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Decimal Number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Standard Form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272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48749"/>
              </p:ext>
            </p:extLst>
          </p:nvPr>
        </p:nvGraphicFramePr>
        <p:xfrm>
          <a:off x="287904" y="164075"/>
          <a:ext cx="8568952" cy="4793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516"/>
                <a:gridCol w="2014404"/>
                <a:gridCol w="2376264"/>
                <a:gridCol w="1621392"/>
                <a:gridCol w="1871376"/>
              </a:tblGrid>
              <a:tr h="2329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Level 4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Level 5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09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 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Calculations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372" marR="633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can add and subtract three digit whole numbers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using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written methods.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whole numbers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by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two digit numbers by 2, 3,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4,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5 or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10.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When given a number sentence, I can create related sentences, e.g.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 know that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14 x 5 = 70, 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 also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know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that 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x 14 = 70 and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70 ÷ 5 = 14 etc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can carry out simple calculations involving negative numbers.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add and subtract three (or more) digit numbers, including decimals, using a written method.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whole numbers by 10 or 100. </a:t>
                      </a:r>
                      <a:endParaRPr lang="en-GB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 simple decimal by a single digit.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two digit whole numbers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by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 single digit whole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divide by a single digit number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multiply and divide whole numbers and decimals by 10, 100 and 1000.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can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multiply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and divide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any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three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digit 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number by any two-digit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number.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 can order, add, subtract, multiply and divide negative numbers.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  <a:effectLst/>
                        </a:rPr>
                        <a:t>I can carry out multiplications and divisions involving decimal numbers.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8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Level 7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823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can make and justify estimates and approximations of calculations, rounding to one significant figure.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 understand and can use Standard Form.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372" marR="63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7324" y="4746420"/>
            <a:ext cx="8653054" cy="1705173"/>
            <a:chOff x="115888" y="2563813"/>
            <a:chExt cx="9001125" cy="2188282"/>
          </a:xfrm>
        </p:grpSpPr>
        <p:grpSp>
          <p:nvGrpSpPr>
            <p:cNvPr id="5" name="Group 4"/>
            <p:cNvGrpSpPr/>
            <p:nvPr/>
          </p:nvGrpSpPr>
          <p:grpSpPr>
            <a:xfrm>
              <a:off x="115888" y="2563813"/>
              <a:ext cx="9001125" cy="936625"/>
              <a:chOff x="115888" y="2563813"/>
              <a:chExt cx="9001125" cy="936625"/>
            </a:xfrm>
          </p:grpSpPr>
          <p:pic>
            <p:nvPicPr>
              <p:cNvPr id="7" name="Picture 2" descr="http://t3.gstatic.com/images?q=tbn:ANd9GcSd0o3kWbE6mEOBTFDrppPjSOUPxWNbl1HHNdnYrLajan2QOLbAS0xeaufQ:www.blokeish.com/blog/wp-content/uploads/2009/12/stick-man-first-animation-pivot-alfie.gif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6861" b="24171"/>
              <a:stretch>
                <a:fillRect/>
              </a:stretch>
            </p:blipFill>
            <p:spPr bwMode="auto">
              <a:xfrm>
                <a:off x="115888" y="2563813"/>
                <a:ext cx="412750" cy="773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8" name="Straight Arrow Connector 7"/>
              <p:cNvCxnSpPr/>
              <p:nvPr/>
            </p:nvCxnSpPr>
            <p:spPr>
              <a:xfrm>
                <a:off x="115888" y="3500438"/>
                <a:ext cx="9001125" cy="0"/>
              </a:xfrm>
              <a:prstGeom prst="straightConnector1">
                <a:avLst/>
              </a:prstGeom>
              <a:ln>
                <a:headEnd type="diamond" w="med" len="med"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15888" y="3922646"/>
              <a:ext cx="8739078" cy="82944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dirty="0"/>
                <a:t>I am starting </a:t>
              </a:r>
              <a:r>
                <a:rPr lang="en-GB" dirty="0" smtClean="0"/>
                <a:t>this unit of work ……………………………………….</a:t>
              </a:r>
            </a:p>
            <a:p>
              <a:pPr>
                <a:defRPr/>
              </a:pP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361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57776"/>
              </p:ext>
            </p:extLst>
          </p:nvPr>
        </p:nvGraphicFramePr>
        <p:xfrm>
          <a:off x="179512" y="188640"/>
          <a:ext cx="8784976" cy="6471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342525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3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7091">
                <a:tc>
                  <a:txBody>
                    <a:bodyPr/>
                    <a:lstStyle/>
                    <a:p>
                      <a:r>
                        <a:rPr lang="en-GB" dirty="0" smtClean="0"/>
                        <a:t>Show </a:t>
                      </a:r>
                      <a:r>
                        <a:rPr lang="en-GB" dirty="0" smtClean="0"/>
                        <a:t>me how you would work out …..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276</a:t>
                      </a:r>
                      <a:r>
                        <a:rPr lang="en-GB" baseline="0" dirty="0" smtClean="0"/>
                        <a:t> + 324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Write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an addition question which has an answer of 824.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7091"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6 x </a:t>
                      </a:r>
                      <a:r>
                        <a:rPr lang="en-GB" dirty="0" smtClean="0"/>
                        <a:t>2 </a:t>
                      </a:r>
                      <a:r>
                        <a:rPr lang="en-GB" dirty="0" smtClean="0"/>
                        <a:t>=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3 x 8 =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5 </a:t>
                      </a:r>
                      <a:r>
                        <a:rPr lang="en-GB" dirty="0" smtClean="0"/>
                        <a:t>x 9  =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5 x 4 = 20</a:t>
                      </a:r>
                    </a:p>
                    <a:p>
                      <a:endParaRPr lang="da-DK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Write a different multiplication question which also has an answer of 20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94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233957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3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0" dirty="0" smtClean="0"/>
                        <a:t> x 10 =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17 x 10 = 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…… x 10 = 240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24 ÷ 4  =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27 ÷ 3 =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Show me how you would work out …..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806 – 293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70 ÷ 10 =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230 ÷ 10 =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2560 ÷ 10 =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56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14757"/>
              </p:ext>
            </p:extLst>
          </p:nvPr>
        </p:nvGraphicFramePr>
        <p:xfrm>
          <a:off x="179512" y="116632"/>
          <a:ext cx="8856983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618"/>
                <a:gridCol w="4370365"/>
              </a:tblGrid>
              <a:tr h="341798">
                <a:tc gridSpan="2"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Level 4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2591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Show </a:t>
                      </a:r>
                      <a:r>
                        <a:rPr lang="en-GB" baseline="0" dirty="0" smtClean="0"/>
                        <a:t>me how you would work out</a:t>
                      </a:r>
                      <a:r>
                        <a:rPr lang="en-GB" baseline="0" dirty="0" smtClean="0"/>
                        <a:t>…..</a:t>
                      </a:r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76.56 </a:t>
                      </a:r>
                      <a:r>
                        <a:rPr lang="en-GB" dirty="0" smtClean="0"/>
                        <a:t>+ 312.2 + 5.07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 how you would work out…..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671.7 - 60.2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5282">
                <a:tc>
                  <a:txBody>
                    <a:bodyPr/>
                    <a:lstStyle/>
                    <a:p>
                      <a:pPr marR="0" algn="l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Complete these statements :-</a:t>
                      </a:r>
                    </a:p>
                    <a:p>
                      <a:pPr marR="0" algn="l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 marR="0" algn="l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 x 10 = 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4 x…….  = 400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…….÷ 10 = 40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…….x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100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= 40 000 </a:t>
                      </a: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……..x 10 = 400 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Convince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me that the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37 x 6 = 222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840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2028"/>
              </p:ext>
            </p:extLst>
          </p:nvPr>
        </p:nvGraphicFramePr>
        <p:xfrm>
          <a:off x="179513" y="188640"/>
          <a:ext cx="8784976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4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6324">
                <a:tc>
                  <a:txBody>
                    <a:bodyPr/>
                    <a:lstStyle/>
                    <a:p>
                      <a:r>
                        <a:rPr lang="en-GB" dirty="0" smtClean="0"/>
                        <a:t>Show me how you would work out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324 ÷  3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Find and correct the mistake…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12.3 +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9.8 </a:t>
                      </a:r>
                    </a:p>
                    <a:p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 21.11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348">
                <a:tc gridSpan="2"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16016" y="3933056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656056"/>
            <a:ext cx="4248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temperatures in three towns on January 1st were:</a:t>
            </a:r>
          </a:p>
          <a:p>
            <a:r>
              <a:rPr lang="en-GB" dirty="0" err="1" smtClean="0"/>
              <a:t>Apton</a:t>
            </a:r>
            <a:r>
              <a:rPr lang="en-GB" dirty="0"/>
              <a:t>		-5°C</a:t>
            </a:r>
          </a:p>
          <a:p>
            <a:r>
              <a:rPr lang="en-GB" dirty="0" err="1" smtClean="0"/>
              <a:t>Barntown</a:t>
            </a:r>
            <a:r>
              <a:rPr lang="en-GB" dirty="0" smtClean="0"/>
              <a:t> </a:t>
            </a:r>
            <a:r>
              <a:rPr lang="en-GB" dirty="0"/>
              <a:t>	2°C</a:t>
            </a:r>
          </a:p>
          <a:p>
            <a:r>
              <a:rPr lang="en-GB" dirty="0" err="1" smtClean="0"/>
              <a:t>Camtown</a:t>
            </a:r>
            <a:r>
              <a:rPr lang="en-GB" dirty="0" smtClean="0"/>
              <a:t> </a:t>
            </a:r>
            <a:r>
              <a:rPr lang="en-GB" dirty="0"/>
              <a:t>	-1°C</a:t>
            </a:r>
          </a:p>
          <a:p>
            <a:endParaRPr lang="en-GB" dirty="0" smtClean="0"/>
          </a:p>
          <a:p>
            <a:r>
              <a:rPr lang="en-GB" dirty="0" smtClean="0"/>
              <a:t>a</a:t>
            </a:r>
            <a:r>
              <a:rPr lang="en-GB" dirty="0"/>
              <a:t>)  Which town was the coldest?</a:t>
            </a:r>
          </a:p>
          <a:p>
            <a:r>
              <a:rPr lang="en-GB" dirty="0"/>
              <a:t>b)  Which town was the warmest?</a:t>
            </a:r>
          </a:p>
          <a:p>
            <a:r>
              <a:rPr lang="en-GB" dirty="0"/>
              <a:t>c)  What was the difference in temperature between the warmest and coldest towns?</a:t>
            </a:r>
          </a:p>
        </p:txBody>
      </p:sp>
    </p:spTree>
    <p:extLst>
      <p:ext uri="{BB962C8B-B14F-4D97-AF65-F5344CB8AC3E}">
        <p14:creationId xmlns:p14="http://schemas.microsoft.com/office/powerpoint/2010/main" val="55784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12373"/>
              </p:ext>
            </p:extLst>
          </p:nvPr>
        </p:nvGraphicFramePr>
        <p:xfrm>
          <a:off x="179512" y="116632"/>
          <a:ext cx="8784976" cy="6552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22757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5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/>
                          <a:ea typeface="Times New Roman"/>
                        </a:rPr>
                        <a:t>Answer these questions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/>
                          <a:ea typeface="Times New Roman"/>
                        </a:rPr>
                        <a:t>a)   3 x - 4 =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/>
                          <a:ea typeface="Times New Roman"/>
                        </a:rPr>
                        <a:t>b)   - 6 x 7 =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Times New Roman"/>
                          <a:ea typeface="Times New Roman"/>
                        </a:rPr>
                        <a:t>c)   - 2 x - 9 =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Show me how you could work out…..</a:t>
                      </a:r>
                      <a:endParaRPr lang="en-GB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endParaRPr lang="en-GB" sz="18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28600" algn="l"/>
                        </a:tabLst>
                      </a:pPr>
                      <a:r>
                        <a:rPr lang="en-GB" sz="1800" dirty="0" smtClean="0">
                          <a:effectLst/>
                          <a:latin typeface="Arial"/>
                          <a:ea typeface="Times New Roman"/>
                        </a:rPr>
                        <a:t>348 × 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4985">
                <a:tc>
                  <a:txBody>
                    <a:bodyPr/>
                    <a:lstStyle/>
                    <a:p>
                      <a:r>
                        <a:rPr lang="en-GB" dirty="0" smtClean="0"/>
                        <a:t>317 people are going on a school coach trip. Each coach will hold 28 passengers. </a:t>
                      </a:r>
                    </a:p>
                    <a:p>
                      <a:r>
                        <a:rPr lang="en-GB" dirty="0" smtClean="0"/>
                        <a:t>How many coaches are needed?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You</a:t>
                      </a:r>
                      <a:r>
                        <a:rPr lang="en-GB" baseline="0" dirty="0" smtClean="0"/>
                        <a:t> must show all your working out.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Show me how you could work out…..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2.4 x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956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49379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142"/>
                <a:gridCol w="4334834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5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Answer these questions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a)   32 ÷ - 4 =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b)   - 56 ÷ 7 =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c)   - 21 ÷ - 3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 = 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Complete these statements :-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0.4 x 10 = 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0.4 x  …….  = 400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2.3 ÷ 10 = ………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……. ÷ 1000 =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5.7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Write</a:t>
                      </a:r>
                      <a:r>
                        <a:rPr lang="en-GB" baseline="0" dirty="0" smtClean="0"/>
                        <a:t> two multiplication </a:t>
                      </a:r>
                      <a:r>
                        <a:rPr lang="en-GB" baseline="0" dirty="0" smtClean="0"/>
                        <a:t>questions </a:t>
                      </a:r>
                      <a:r>
                        <a:rPr lang="en-GB" baseline="0" dirty="0" smtClean="0"/>
                        <a:t>which would have an answer of -7.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two division questions which would have an answer of -5.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4513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910</Words>
  <Application>Microsoft Office PowerPoint</Application>
  <PresentationFormat>On-screen Show (4:3)</PresentationFormat>
  <Paragraphs>297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21</cp:revision>
  <dcterms:created xsi:type="dcterms:W3CDTF">2014-11-08T09:00:53Z</dcterms:created>
  <dcterms:modified xsi:type="dcterms:W3CDTF">2014-11-16T15:55:07Z</dcterms:modified>
</cp:coreProperties>
</file>