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7" r:id="rId2"/>
    <p:sldId id="275" r:id="rId3"/>
    <p:sldId id="274" r:id="rId4"/>
    <p:sldId id="269" r:id="rId5"/>
    <p:sldId id="266" r:id="rId6"/>
    <p:sldId id="262" r:id="rId7"/>
    <p:sldId id="270" r:id="rId8"/>
    <p:sldId id="259" r:id="rId9"/>
    <p:sldId id="261" r:id="rId10"/>
    <p:sldId id="263" r:id="rId11"/>
    <p:sldId id="268" r:id="rId12"/>
    <p:sldId id="267" r:id="rId13"/>
    <p:sldId id="271" r:id="rId14"/>
    <p:sldId id="273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C793AB-55BF-4E6A-A22C-6CB094CDA1EA}" type="datetimeFigureOut">
              <a:rPr lang="en-GB" smtClean="0"/>
              <a:t>20/09/2014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7076F8-D7BB-487E-B8B5-AA10D6A269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6853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Print slides 2-10 two</a:t>
            </a:r>
            <a:r>
              <a:rPr lang="en-GB" baseline="0" dirty="0" smtClean="0"/>
              <a:t> slides to a page.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7076F8-D7BB-487E-B8B5-AA10D6A26973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28448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7076F8-D7BB-487E-B8B5-AA10D6A26973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14550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Dialogue</a:t>
            </a:r>
            <a:r>
              <a:rPr lang="en-GB" baseline="0" dirty="0" smtClean="0"/>
              <a:t> marking sheet.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65F9E2-7073-4E88-A40A-130504EDFBD2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78177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3D795-6B55-4E92-A1E0-F864EAEC929A}" type="datetimeFigureOut">
              <a:rPr lang="en-GB" smtClean="0"/>
              <a:t>20/09/2014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38558-1808-444C-9468-8FBDE40AAA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84036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3D795-6B55-4E92-A1E0-F864EAEC929A}" type="datetimeFigureOut">
              <a:rPr lang="en-GB" smtClean="0"/>
              <a:t>20/09/2014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38558-1808-444C-9468-8FBDE40AAA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15742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3D795-6B55-4E92-A1E0-F864EAEC929A}" type="datetimeFigureOut">
              <a:rPr lang="en-GB" smtClean="0"/>
              <a:t>20/09/2014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38558-1808-444C-9468-8FBDE40AAA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82566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3D795-6B55-4E92-A1E0-F864EAEC929A}" type="datetimeFigureOut">
              <a:rPr lang="en-GB" smtClean="0"/>
              <a:t>20/09/2014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38558-1808-444C-9468-8FBDE40AAA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06421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3D795-6B55-4E92-A1E0-F864EAEC929A}" type="datetimeFigureOut">
              <a:rPr lang="en-GB" smtClean="0"/>
              <a:t>20/09/2014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38558-1808-444C-9468-8FBDE40AAA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2710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3D795-6B55-4E92-A1E0-F864EAEC929A}" type="datetimeFigureOut">
              <a:rPr lang="en-GB" smtClean="0"/>
              <a:t>20/09/2014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38558-1808-444C-9468-8FBDE40AAA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06551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3D795-6B55-4E92-A1E0-F864EAEC929A}" type="datetimeFigureOut">
              <a:rPr lang="en-GB" smtClean="0"/>
              <a:t>20/09/2014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38558-1808-444C-9468-8FBDE40AAA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61059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3D795-6B55-4E92-A1E0-F864EAEC929A}" type="datetimeFigureOut">
              <a:rPr lang="en-GB" smtClean="0"/>
              <a:t>20/09/2014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38558-1808-444C-9468-8FBDE40AAA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75250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3D795-6B55-4E92-A1E0-F864EAEC929A}" type="datetimeFigureOut">
              <a:rPr lang="en-GB" smtClean="0"/>
              <a:t>20/09/2014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38558-1808-444C-9468-8FBDE40AAA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84807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3D795-6B55-4E92-A1E0-F864EAEC929A}" type="datetimeFigureOut">
              <a:rPr lang="en-GB" smtClean="0"/>
              <a:t>20/09/2014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38558-1808-444C-9468-8FBDE40AAA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75292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3D795-6B55-4E92-A1E0-F864EAEC929A}" type="datetimeFigureOut">
              <a:rPr lang="en-GB" smtClean="0"/>
              <a:t>20/09/2014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38558-1808-444C-9468-8FBDE40AAA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76194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E3D795-6B55-4E92-A1E0-F864EAEC929A}" type="datetimeFigureOut">
              <a:rPr lang="en-GB" smtClean="0"/>
              <a:t>20/09/2014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C38558-1808-444C-9468-8FBDE40AAA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51623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wmf"/><Relationship Id="rId4" Type="http://schemas.openxmlformats.org/officeDocument/2006/relationships/image" Target="../media/image3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8714796"/>
              </p:ext>
            </p:extLst>
          </p:nvPr>
        </p:nvGraphicFramePr>
        <p:xfrm>
          <a:off x="251520" y="260648"/>
          <a:ext cx="8568952" cy="21386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52728"/>
                <a:gridCol w="2016224"/>
              </a:tblGrid>
              <a:tr h="822407">
                <a:tc>
                  <a:txBody>
                    <a:bodyPr/>
                    <a:lstStyle/>
                    <a:p>
                      <a:r>
                        <a:rPr lang="en-GB" sz="2800" b="0" dirty="0" smtClean="0">
                          <a:solidFill>
                            <a:schemeClr val="tx1"/>
                          </a:solidFill>
                        </a:rPr>
                        <a:t>LO To assess my understanding of ratio and proportion</a:t>
                      </a:r>
                      <a:endParaRPr lang="en-GB" sz="2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800" b="0" dirty="0" smtClean="0">
                          <a:solidFill>
                            <a:schemeClr val="tx1"/>
                          </a:solidFill>
                        </a:rPr>
                        <a:t>RAG</a:t>
                      </a:r>
                      <a:endParaRPr lang="en-GB" sz="2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193817">
                <a:tc>
                  <a:txBody>
                    <a:bodyPr/>
                    <a:lstStyle/>
                    <a:p>
                      <a:r>
                        <a:rPr lang="en-GB" sz="2800" b="0" dirty="0" smtClean="0">
                          <a:solidFill>
                            <a:schemeClr val="tx1"/>
                          </a:solidFill>
                        </a:rPr>
                        <a:t>Key</a:t>
                      </a:r>
                      <a:r>
                        <a:rPr lang="en-GB" sz="28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2800" b="0" baseline="0" dirty="0" smtClean="0">
                          <a:solidFill>
                            <a:schemeClr val="tx1"/>
                          </a:solidFill>
                        </a:rPr>
                        <a:t>Words: </a:t>
                      </a:r>
                      <a:r>
                        <a:rPr lang="en-GB" sz="2800" b="0" i="1" baseline="0" dirty="0" smtClean="0">
                          <a:solidFill>
                            <a:schemeClr val="tx1"/>
                          </a:solidFill>
                        </a:rPr>
                        <a:t>Reflect</a:t>
                      </a:r>
                      <a:r>
                        <a:rPr lang="en-GB" sz="2800" b="0" i="1" baseline="0" dirty="0" smtClean="0">
                          <a:solidFill>
                            <a:schemeClr val="tx1"/>
                          </a:solidFill>
                        </a:rPr>
                        <a:t>, Communicate, Explain, Justify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fld id="{3E0DC8CD-EDB6-48D7-A501-0D1A43CDDE9B}" type="datetime1">
                        <a:rPr lang="en-GB" sz="2800" b="0" smtClean="0">
                          <a:solidFill>
                            <a:schemeClr val="tx1"/>
                          </a:solidFill>
                        </a:rPr>
                        <a:t>20/09/2014</a:t>
                      </a:fld>
                      <a:endParaRPr lang="en-GB" sz="2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TextBox 10"/>
          <p:cNvSpPr txBox="1">
            <a:spLocks noChangeArrowheads="1"/>
          </p:cNvSpPr>
          <p:nvPr/>
        </p:nvSpPr>
        <p:spPr bwMode="auto">
          <a:xfrm>
            <a:off x="348343" y="2636912"/>
            <a:ext cx="8462962" cy="31085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GB" sz="2800" u="sng" dirty="0"/>
              <a:t>Starter Activity</a:t>
            </a:r>
          </a:p>
          <a:p>
            <a:pPr eaLnBrk="1" hangingPunct="1"/>
            <a:endParaRPr lang="en-GB" sz="2800" dirty="0"/>
          </a:p>
          <a:p>
            <a:pPr eaLnBrk="1" hangingPunct="1"/>
            <a:r>
              <a:rPr lang="en-GB" sz="2800" dirty="0"/>
              <a:t>Complete the ‘Heard the Word </a:t>
            </a:r>
            <a:r>
              <a:rPr lang="en-GB" sz="2800" dirty="0" smtClean="0"/>
              <a:t>Grid.’</a:t>
            </a:r>
          </a:p>
          <a:p>
            <a:pPr eaLnBrk="1" hangingPunct="1"/>
            <a:endParaRPr lang="en-GB" sz="2800" dirty="0"/>
          </a:p>
          <a:p>
            <a:pPr eaLnBrk="1" hangingPunct="1"/>
            <a:r>
              <a:rPr lang="en-GB" sz="2800" dirty="0"/>
              <a:t>Are there any key </a:t>
            </a:r>
            <a:r>
              <a:rPr lang="en-GB" sz="2800" dirty="0" smtClean="0"/>
              <a:t>words that </a:t>
            </a:r>
            <a:r>
              <a:rPr lang="en-GB" sz="2800" dirty="0"/>
              <a:t>you have learnt or have a better understanding of </a:t>
            </a:r>
            <a:r>
              <a:rPr lang="en-GB" sz="2800" dirty="0" smtClean="0"/>
              <a:t>now than </a:t>
            </a:r>
            <a:r>
              <a:rPr lang="en-GB" sz="2800" dirty="0"/>
              <a:t>you did </a:t>
            </a:r>
            <a:r>
              <a:rPr lang="en-GB" sz="2800" dirty="0" smtClean="0"/>
              <a:t>at the start of this unit of work?</a:t>
            </a:r>
            <a:endParaRPr lang="en-GB" sz="28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90994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4707856"/>
              </p:ext>
            </p:extLst>
          </p:nvPr>
        </p:nvGraphicFramePr>
        <p:xfrm>
          <a:off x="179512" y="188640"/>
          <a:ext cx="8784976" cy="63367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92489"/>
                <a:gridCol w="4392487"/>
              </a:tblGrid>
              <a:tr h="408820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Grade C</a:t>
                      </a:r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 Questions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Answers</a:t>
                      </a:r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 &amp; </a:t>
                      </a:r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Working</a:t>
                      </a:r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 Out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963942">
                <a:tc>
                  <a:txBody>
                    <a:bodyPr/>
                    <a:lstStyle/>
                    <a:p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Pat and Julie share some money in the ratio 2 : 5</a:t>
                      </a:r>
                      <a:b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Julie gets £45 more than Pat.</a:t>
                      </a:r>
                    </a:p>
                    <a:p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How much money did Pat get?</a:t>
                      </a:r>
                    </a:p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963942">
                <a:tc>
                  <a:txBody>
                    <a:bodyPr/>
                    <a:lstStyle/>
                    <a:p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Mrs Jennings shares £770 between her two sons, Pete and Tim.</a:t>
                      </a:r>
                      <a:b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She shares the money in the ratio of her sons' ages.</a:t>
                      </a:r>
                    </a:p>
                    <a:p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combined age of her two sons is 66 years.</a:t>
                      </a:r>
                      <a:b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Pete is 6 years younger than Tim.</a:t>
                      </a:r>
                    </a:p>
                    <a:p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Work out how much money each son gets.</a:t>
                      </a:r>
                      <a:b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You must show all your working.</a:t>
                      </a:r>
                    </a:p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483541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649786"/>
              </p:ext>
            </p:extLst>
          </p:nvPr>
        </p:nvGraphicFramePr>
        <p:xfrm>
          <a:off x="179512" y="59024"/>
          <a:ext cx="8784976" cy="66055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92489"/>
                <a:gridCol w="4392487"/>
              </a:tblGrid>
              <a:tr h="401666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Grade B</a:t>
                      </a:r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Questions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Answers &amp; Working</a:t>
                      </a:r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 Out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912072">
                <a:tc>
                  <a:txBody>
                    <a:bodyPr/>
                    <a:lstStyle/>
                    <a:p>
                      <a:r>
                        <a:rPr lang="en-GB" dirty="0" smtClean="0"/>
                        <a:t>How do you go about finding the missing numbers in this table?</a:t>
                      </a:r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r>
                        <a:rPr lang="en-GB" dirty="0" smtClean="0"/>
                        <a:t>Can you do it in a different way?  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34232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The new model of an MP3 player holds1/6 more music than the previous model.  </a:t>
                      </a:r>
                    </a:p>
                    <a:p>
                      <a:endParaRPr lang="en-GB" sz="1600" dirty="0" smtClean="0"/>
                    </a:p>
                    <a:p>
                      <a:r>
                        <a:rPr lang="en-GB" sz="1600" dirty="0" smtClean="0"/>
                        <a:t>The previous model holds 5000 tracks.  How many tracks does the new model hold?</a:t>
                      </a:r>
                    </a:p>
                    <a:p>
                      <a:endParaRPr lang="en-GB" sz="1600" dirty="0" smtClean="0"/>
                    </a:p>
                    <a:p>
                      <a:r>
                        <a:rPr lang="en-GB" sz="1600" dirty="0" smtClean="0"/>
                        <a:t>The previous model cost £119.99 and the new model costs £144.99.  </a:t>
                      </a:r>
                    </a:p>
                    <a:p>
                      <a:endParaRPr lang="en-GB" sz="1600" dirty="0" smtClean="0"/>
                    </a:p>
                    <a:p>
                      <a:r>
                        <a:rPr lang="en-GB" sz="1600" dirty="0" smtClean="0"/>
                        <a:t>Is this less than or greater than the proportional change to the number of tracks?  Explain</a:t>
                      </a:r>
                      <a:r>
                        <a:rPr lang="en-GB" sz="1600" baseline="0" dirty="0" smtClean="0"/>
                        <a:t> </a:t>
                      </a:r>
                      <a:r>
                        <a:rPr lang="en-GB" sz="1600" dirty="0" smtClean="0"/>
                        <a:t>your answer.</a:t>
                      </a:r>
                    </a:p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3373086"/>
              </p:ext>
            </p:extLst>
          </p:nvPr>
        </p:nvGraphicFramePr>
        <p:xfrm>
          <a:off x="611560" y="1340768"/>
          <a:ext cx="2664296" cy="121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0307"/>
                <a:gridCol w="1813989"/>
              </a:tblGrid>
              <a:tr h="2880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</a:rPr>
                        <a:t>Miles</a:t>
                      </a:r>
                      <a:endParaRPr lang="en-GB" sz="2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</a:rPr>
                        <a:t>Kilometres</a:t>
                      </a:r>
                      <a:endParaRPr lang="en-GB" sz="2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</a:rPr>
                        <a:t>5</a:t>
                      </a:r>
                      <a:endParaRPr lang="en-GB" sz="20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</a:rPr>
                        <a:t>8</a:t>
                      </a:r>
                      <a:endParaRPr lang="en-GB" sz="20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</a:rPr>
                        <a:t>?</a:t>
                      </a:r>
                      <a:endParaRPr lang="en-GB" sz="20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</a:rPr>
                        <a:t>20</a:t>
                      </a:r>
                      <a:endParaRPr lang="en-GB" sz="20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</a:rPr>
                        <a:t>36</a:t>
                      </a:r>
                      <a:endParaRPr lang="en-GB" sz="20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</a:rPr>
                        <a:t>?</a:t>
                      </a:r>
                      <a:endParaRPr lang="en-GB" sz="2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870169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3214682"/>
              </p:ext>
            </p:extLst>
          </p:nvPr>
        </p:nvGraphicFramePr>
        <p:xfrm>
          <a:off x="179512" y="188640"/>
          <a:ext cx="8784976" cy="65527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92489"/>
                <a:gridCol w="4392487"/>
              </a:tblGrid>
              <a:tr h="3030547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 smtClean="0">
                          <a:solidFill>
                            <a:schemeClr val="tx1"/>
                          </a:solidFill>
                        </a:rPr>
                        <a:t>B grade</a:t>
                      </a:r>
                    </a:p>
                    <a:p>
                      <a:r>
                        <a:rPr lang="en-GB" sz="1600" b="0" dirty="0" smtClean="0">
                          <a:solidFill>
                            <a:schemeClr val="tx1"/>
                          </a:solidFill>
                        </a:rPr>
                        <a:t>4 people can paint a fence in 3 hours. </a:t>
                      </a:r>
                    </a:p>
                    <a:p>
                      <a:r>
                        <a:rPr lang="en-GB" sz="1600" b="0" dirty="0" smtClean="0">
                          <a:solidFill>
                            <a:schemeClr val="tx1"/>
                          </a:solidFill>
                        </a:rPr>
                        <a:t>How long will it take 16 people to paint it? </a:t>
                      </a:r>
                    </a:p>
                    <a:p>
                      <a:r>
                        <a:rPr lang="en-GB" sz="1600" b="0" dirty="0" smtClean="0">
                          <a:solidFill>
                            <a:schemeClr val="tx1"/>
                          </a:solidFill>
                        </a:rPr>
                        <a:t>(Assume everyone works at the same rate.)</a:t>
                      </a:r>
                    </a:p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 grade</a:t>
                      </a:r>
                    </a:p>
                    <a:p>
                      <a:r>
                        <a:rPr lang="en-GB" sz="1600" b="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 </a:t>
                      </a:r>
                      <a:r>
                        <a:rPr lang="en-GB" sz="16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is inversely proportional to </a:t>
                      </a:r>
                      <a:r>
                        <a:rPr lang="en-GB" sz="1600" b="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</a:t>
                      </a:r>
                      <a:r>
                        <a:rPr lang="en-GB" sz="1600" b="0" kern="1200" baseline="300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en-GB" sz="16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600" b="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 </a:t>
                      </a:r>
                      <a:r>
                        <a:rPr lang="en-GB" sz="16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= 160 when </a:t>
                      </a:r>
                      <a:r>
                        <a:rPr lang="en-GB" sz="1600" b="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 </a:t>
                      </a:r>
                      <a:r>
                        <a:rPr lang="en-GB" sz="16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= 8</a:t>
                      </a:r>
                    </a:p>
                    <a:p>
                      <a:r>
                        <a:rPr lang="en-GB" sz="16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Find the value of </a:t>
                      </a:r>
                      <a:r>
                        <a:rPr lang="en-GB" sz="1600" b="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 </a:t>
                      </a:r>
                      <a:r>
                        <a:rPr lang="en-GB" sz="16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when </a:t>
                      </a:r>
                      <a:r>
                        <a:rPr lang="en-GB" sz="1600" b="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 </a:t>
                      </a:r>
                      <a:r>
                        <a:rPr lang="en-GB" sz="16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= 0.5</a:t>
                      </a:r>
                    </a:p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522181">
                <a:tc>
                  <a:txBody>
                    <a:bodyPr/>
                    <a:lstStyle/>
                    <a:p>
                      <a:pPr algn="ctr"/>
                      <a:r>
                        <a:rPr lang="en-GB" sz="16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 grade</a:t>
                      </a:r>
                    </a:p>
                    <a:p>
                      <a:r>
                        <a:rPr lang="en-GB" sz="160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</a:t>
                      </a:r>
                      <a:r>
                        <a:rPr lang="en-GB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is directly proportional to </a:t>
                      </a:r>
                      <a:r>
                        <a:rPr lang="en-GB" sz="160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r>
                        <a:rPr lang="en-GB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r>
                        <a:rPr lang="en-GB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When </a:t>
                      </a:r>
                      <a:r>
                        <a:rPr lang="en-GB" sz="160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r>
                        <a:rPr lang="en-GB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= 600, </a:t>
                      </a:r>
                      <a:r>
                        <a:rPr lang="en-GB" sz="160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</a:t>
                      </a:r>
                      <a:r>
                        <a:rPr lang="en-GB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= 10</a:t>
                      </a:r>
                    </a:p>
                    <a:p>
                      <a:endParaRPr lang="en-GB" sz="16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(a) Find a formula for </a:t>
                      </a:r>
                      <a:r>
                        <a:rPr lang="en-GB" sz="160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</a:t>
                      </a:r>
                      <a:r>
                        <a:rPr lang="en-GB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in terms of </a:t>
                      </a:r>
                      <a:r>
                        <a:rPr lang="en-GB" sz="160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r>
                        <a:rPr lang="en-GB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r>
                        <a:rPr lang="en-GB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6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en-GB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GB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(b) Calculate the value of y when </a:t>
                      </a:r>
                      <a:r>
                        <a:rPr lang="en-GB" sz="160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r>
                        <a:rPr lang="en-GB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= 540</a:t>
                      </a:r>
                    </a:p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 grade</a:t>
                      </a:r>
                    </a:p>
                    <a:p>
                      <a:r>
                        <a:rPr lang="en-GB" sz="160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 </a:t>
                      </a:r>
                      <a:r>
                        <a:rPr lang="en-GB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is inversely proportional to the square of </a:t>
                      </a:r>
                      <a:r>
                        <a:rPr lang="en-GB" sz="160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</a:t>
                      </a:r>
                      <a:r>
                        <a:rPr lang="en-GB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r>
                        <a:rPr lang="en-GB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When </a:t>
                      </a:r>
                      <a:r>
                        <a:rPr lang="en-GB" sz="160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</a:t>
                      </a:r>
                      <a:r>
                        <a:rPr lang="en-GB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= 5, </a:t>
                      </a:r>
                      <a:r>
                        <a:rPr lang="en-GB" sz="160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 </a:t>
                      </a:r>
                      <a:r>
                        <a:rPr lang="en-GB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= 3.4</a:t>
                      </a:r>
                    </a:p>
                    <a:p>
                      <a:r>
                        <a:rPr lang="en-GB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Find the value of </a:t>
                      </a:r>
                      <a:r>
                        <a:rPr lang="en-GB" sz="160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 </a:t>
                      </a:r>
                      <a:r>
                        <a:rPr lang="en-GB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when </a:t>
                      </a:r>
                      <a:r>
                        <a:rPr lang="en-GB" sz="160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 </a:t>
                      </a:r>
                      <a:r>
                        <a:rPr lang="en-GB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= 8</a:t>
                      </a:r>
                    </a:p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822434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9748374"/>
              </p:ext>
            </p:extLst>
          </p:nvPr>
        </p:nvGraphicFramePr>
        <p:xfrm>
          <a:off x="179512" y="836712"/>
          <a:ext cx="8606158" cy="410108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22684"/>
                <a:gridCol w="1280579"/>
                <a:gridCol w="1280579"/>
                <a:gridCol w="1280579"/>
                <a:gridCol w="1280579"/>
                <a:gridCol w="1280579"/>
                <a:gridCol w="1280579"/>
              </a:tblGrid>
              <a:tr h="1123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Grade</a:t>
                      </a:r>
                      <a:endParaRPr lang="en-GB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66" marR="5676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</a:t>
                      </a:r>
                      <a:endParaRPr lang="en-GB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66" marR="5676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</a:t>
                      </a:r>
                      <a:endParaRPr lang="en-GB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66" marR="5676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</a:t>
                      </a:r>
                      <a:endParaRPr lang="en-GB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66" marR="5676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</a:t>
                      </a:r>
                      <a:endParaRPr lang="en-GB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66" marR="5676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</a:t>
                      </a:r>
                      <a:endParaRPr lang="en-GB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66" marR="5676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</a:t>
                      </a:r>
                      <a:endParaRPr lang="en-GB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66" marR="5676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717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Ratio</a:t>
                      </a:r>
                      <a:r>
                        <a:rPr lang="en-GB" sz="2400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and Proportion</a:t>
                      </a:r>
                      <a:endParaRPr lang="en-GB" sz="2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66" marR="56766" marT="0" marB="0"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r>
                        <a:rPr lang="en-GB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can use ratio to compare one amount to another.</a:t>
                      </a:r>
                      <a:endParaRPr lang="en-GB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6766" marR="5676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r>
                        <a:rPr lang="en-GB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can s</a:t>
                      </a: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implify a ratio.</a:t>
                      </a:r>
                    </a:p>
                  </a:txBody>
                  <a:tcPr marL="56766" marR="5676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r>
                        <a:rPr lang="en-GB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can c</a:t>
                      </a: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ompare prices of products to find the ‘best buy.’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 can divide an amount into a</a:t>
                      </a:r>
                      <a:r>
                        <a:rPr lang="en-GB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given ratio.</a:t>
                      </a:r>
                      <a:endParaRPr lang="en-GB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66" marR="5676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r>
                        <a:rPr lang="en-GB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can s</a:t>
                      </a: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olve problems using ratio in appropriate situations 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66" marR="5676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I can solve direct</a:t>
                      </a:r>
                      <a:r>
                        <a:rPr lang="en-GB" sz="1800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proportion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problems.</a:t>
                      </a:r>
                      <a:endParaRPr lang="en-GB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66" marR="5676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 can find</a:t>
                      </a:r>
                      <a:r>
                        <a:rPr lang="en-GB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formulae describing direct or inverse proportion and use them to solve problems.</a:t>
                      </a:r>
                    </a:p>
                    <a:p>
                      <a:endParaRPr lang="en-GB" sz="1800" b="0" i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56766" marR="5676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07504" y="5445224"/>
            <a:ext cx="89289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Use the learning journey above to highlight the mathematical skills that you think you have learnt in this unit of work.</a:t>
            </a:r>
          </a:p>
          <a:p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75809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0056534"/>
              </p:ext>
            </p:extLst>
          </p:nvPr>
        </p:nvGraphicFramePr>
        <p:xfrm>
          <a:off x="179512" y="116632"/>
          <a:ext cx="8568952" cy="666376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273756"/>
                <a:gridCol w="1846924"/>
                <a:gridCol w="2448272"/>
              </a:tblGrid>
              <a:tr h="22962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333625" algn="l"/>
                        </a:tabLs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</a:rPr>
                        <a:t>My teachers probing question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</a:rPr>
                        <a:t>My answer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29877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333625" algn="l"/>
                        </a:tabLs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333625" algn="l"/>
                        </a:tabLs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459242">
                <a:tc gridSpan="3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6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</a:rPr>
                        <a:t>What I will do to act upon my ‘Even Better If’’ comment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229621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</a:rPr>
                        <a:t>Strategy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Tick</a:t>
                      </a:r>
                      <a:r>
                        <a:rPr lang="en-GB" sz="16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/ Comments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9621"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</a:rPr>
                        <a:t>Complete a </a:t>
                      </a:r>
                      <a:r>
                        <a:rPr lang="en-GB" sz="1600" dirty="0" err="1">
                          <a:solidFill>
                            <a:schemeClr val="tx1"/>
                          </a:solidFill>
                          <a:effectLst/>
                        </a:rPr>
                        <a:t>mymaths</a:t>
                      </a: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</a:rPr>
                        <a:t> lesson or booster pack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2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6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9621"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</a:rPr>
                        <a:t>Use a revision guide or text book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2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6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9621"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chemeClr val="tx1"/>
                          </a:solidFill>
                          <a:effectLst/>
                        </a:rPr>
                        <a:t>Ask my teacher to explain during a lesson</a:t>
                      </a:r>
                      <a:endParaRPr lang="en-GB" sz="16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2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6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9621"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chemeClr val="tx1"/>
                          </a:solidFill>
                          <a:effectLst/>
                        </a:rPr>
                        <a:t>Ask a peer to explain during a lesson</a:t>
                      </a:r>
                      <a:endParaRPr lang="en-GB" sz="16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2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6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9621"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chemeClr val="tx1"/>
                          </a:solidFill>
                          <a:effectLst/>
                        </a:rPr>
                        <a:t>Ask someone at home to help </a:t>
                      </a:r>
                      <a:endParaRPr lang="en-GB" sz="16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2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6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9621"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chemeClr val="tx1"/>
                          </a:solidFill>
                          <a:effectLst/>
                        </a:rPr>
                        <a:t>Attend a revision session at school</a:t>
                      </a:r>
                      <a:endParaRPr lang="en-GB" sz="16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2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6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9621"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chemeClr val="tx1"/>
                          </a:solidFill>
                          <a:effectLst/>
                        </a:rPr>
                        <a:t>Attend homework club</a:t>
                      </a:r>
                      <a:endParaRPr lang="en-GB" sz="16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2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6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9621"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</a:rPr>
                        <a:t>Something else (describe your strategy here)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5862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064575"/>
              </p:ext>
            </p:extLst>
          </p:nvPr>
        </p:nvGraphicFramePr>
        <p:xfrm>
          <a:off x="251520" y="1268760"/>
          <a:ext cx="8606158" cy="410108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22684"/>
                <a:gridCol w="1280579"/>
                <a:gridCol w="1280579"/>
                <a:gridCol w="1280579"/>
                <a:gridCol w="1280579"/>
                <a:gridCol w="1280579"/>
                <a:gridCol w="1280579"/>
              </a:tblGrid>
              <a:tr h="3154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Grade</a:t>
                      </a:r>
                      <a:endParaRPr lang="en-GB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66" marR="5676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</a:t>
                      </a:r>
                      <a:endParaRPr lang="en-GB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66" marR="5676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</a:t>
                      </a:r>
                      <a:endParaRPr lang="en-GB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66" marR="5676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</a:t>
                      </a:r>
                      <a:endParaRPr lang="en-GB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66" marR="5676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</a:t>
                      </a:r>
                      <a:endParaRPr lang="en-GB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66" marR="5676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</a:t>
                      </a:r>
                      <a:endParaRPr lang="en-GB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66" marR="5676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</a:t>
                      </a:r>
                      <a:endParaRPr lang="en-GB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66" marR="5676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717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Ratio</a:t>
                      </a:r>
                      <a:r>
                        <a:rPr lang="en-GB" sz="2400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and Proportion</a:t>
                      </a:r>
                      <a:endParaRPr lang="en-GB" sz="2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66" marR="56766" marT="0" marB="0"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r>
                        <a:rPr lang="en-GB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can use ratio to compare one amount to another.</a:t>
                      </a:r>
                      <a:endParaRPr lang="en-GB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6766" marR="5676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r>
                        <a:rPr lang="en-GB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can s</a:t>
                      </a: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implify a ratio.</a:t>
                      </a:r>
                    </a:p>
                  </a:txBody>
                  <a:tcPr marL="56766" marR="5676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r>
                        <a:rPr lang="en-GB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can c</a:t>
                      </a: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ompare prices of products to find the ‘best buy.’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 can divide an amount into a</a:t>
                      </a:r>
                      <a:r>
                        <a:rPr lang="en-GB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given ratio.</a:t>
                      </a:r>
                      <a:endParaRPr lang="en-GB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66" marR="5676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r>
                        <a:rPr lang="en-GB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can s</a:t>
                      </a: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olve problems using ratio in appropriate situations 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66" marR="5676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I can solve direct</a:t>
                      </a:r>
                      <a:r>
                        <a:rPr lang="en-GB" sz="1800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proportion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problems.</a:t>
                      </a:r>
                      <a:endParaRPr lang="en-GB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66" marR="5676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 can find</a:t>
                      </a:r>
                      <a:r>
                        <a:rPr lang="en-GB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formulae describing direct or inverse proportion and use them to solve problems.</a:t>
                      </a:r>
                    </a:p>
                    <a:p>
                      <a:endParaRPr lang="en-GB" sz="1800" b="0" i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56766" marR="5676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3334216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0"/>
          <p:cNvSpPr>
            <a:spLocks noChangeArrowheads="1"/>
          </p:cNvSpPr>
          <p:nvPr/>
        </p:nvSpPr>
        <p:spPr bwMode="auto">
          <a:xfrm>
            <a:off x="-68263" y="79375"/>
            <a:ext cx="1349376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GB" altLang="en-US">
              <a:latin typeface="Calibri" pitchFamily="34" charset="0"/>
            </a:endParaRPr>
          </a:p>
        </p:txBody>
      </p:sp>
      <p:graphicFrame>
        <p:nvGraphicFramePr>
          <p:cNvPr id="25957" name="Group 35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2162919"/>
              </p:ext>
            </p:extLst>
          </p:nvPr>
        </p:nvGraphicFramePr>
        <p:xfrm>
          <a:off x="179511" y="476672"/>
          <a:ext cx="8640961" cy="5760639"/>
        </p:xfrm>
        <a:graphic>
          <a:graphicData uri="http://schemas.openxmlformats.org/drawingml/2006/table">
            <a:tbl>
              <a:tblPr/>
              <a:tblGrid>
                <a:gridCol w="1872209"/>
                <a:gridCol w="1152128"/>
                <a:gridCol w="1296144"/>
                <a:gridCol w="4320480"/>
              </a:tblGrid>
              <a:tr h="173900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charset="0"/>
                        </a:rPr>
                        <a:t>Key Words / symbols</a:t>
                      </a:r>
                      <a:endParaRPr kumimoji="0" lang="en-GB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cs typeface="Times New Roman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charset="0"/>
                        </a:rPr>
                        <a:t>Never heard before?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charset="0"/>
                        </a:rPr>
                        <a:t> 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charset="0"/>
                        </a:rPr>
                        <a:t>Heard of but not sure what it means? </a:t>
                      </a: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charset="0"/>
                        </a:rPr>
                        <a:t>Know what it means and can explain it in context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charset="0"/>
                        </a:rPr>
                        <a:t>Jot down your ideas here...</a:t>
                      </a: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86923">
                <a:tc>
                  <a:txBody>
                    <a:bodyPr/>
                    <a:lstStyle/>
                    <a:p>
                      <a:r>
                        <a:rPr lang="en-GB" dirty="0" smtClean="0"/>
                        <a:t>Ratio</a:t>
                      </a:r>
                      <a:endParaRPr lang="en-GB" dirty="0"/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86923">
                <a:tc>
                  <a:txBody>
                    <a:bodyPr/>
                    <a:lstStyle/>
                    <a:p>
                      <a:r>
                        <a:rPr lang="en-GB" dirty="0" smtClean="0"/>
                        <a:t>Simplest</a:t>
                      </a:r>
                      <a:r>
                        <a:rPr lang="en-GB" baseline="0" dirty="0" smtClean="0"/>
                        <a:t> Form</a:t>
                      </a:r>
                      <a:endParaRPr lang="en-GB" dirty="0"/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86923">
                <a:tc>
                  <a:txBody>
                    <a:bodyPr/>
                    <a:lstStyle/>
                    <a:p>
                      <a:r>
                        <a:rPr lang="en-GB" dirty="0" smtClean="0"/>
                        <a:t>Equivalent</a:t>
                      </a:r>
                      <a:endParaRPr lang="en-GB" dirty="0"/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30432">
                <a:tc>
                  <a:txBody>
                    <a:bodyPr/>
                    <a:lstStyle/>
                    <a:p>
                      <a:r>
                        <a:rPr lang="en-GB" dirty="0" smtClean="0"/>
                        <a:t>Direct Proportion</a:t>
                      </a:r>
                    </a:p>
                    <a:p>
                      <a:endParaRPr lang="en-GB" dirty="0"/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30432">
                <a:tc>
                  <a:txBody>
                    <a:bodyPr/>
                    <a:lstStyle/>
                    <a:p>
                      <a:r>
                        <a:rPr lang="en-GB" dirty="0" smtClean="0"/>
                        <a:t>Inverse Proportion</a:t>
                      </a:r>
                      <a:endParaRPr lang="en-GB" dirty="0"/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2098" name="Picture 4" descr="C:\Documents and Settings\PCC-Staff\My Documents\Downloads\MC910217048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3586" y="1339567"/>
            <a:ext cx="371475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00" name="Picture 4" descr="C:\Documents and Settings\PCC-Staff\My Documents\Downloads\MC910217048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416" y="1339567"/>
            <a:ext cx="371475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4" descr="C:\Documents and Settings\PCC-Staff\My Documents\Downloads\MC910217048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7175" y="1339567"/>
            <a:ext cx="371475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1730707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8377601"/>
              </p:ext>
            </p:extLst>
          </p:nvPr>
        </p:nvGraphicFramePr>
        <p:xfrm>
          <a:off x="179512" y="188640"/>
          <a:ext cx="8784976" cy="64817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92489"/>
                <a:gridCol w="4392487"/>
              </a:tblGrid>
              <a:tr h="408820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Grade F</a:t>
                      </a:r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Questions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Answers &amp; Working Out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963942">
                <a:tc>
                  <a:txBody>
                    <a:bodyPr/>
                    <a:lstStyle/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r>
                        <a:rPr lang="en-GB" dirty="0" smtClean="0"/>
                        <a:t>What is</a:t>
                      </a:r>
                      <a:r>
                        <a:rPr lang="en-GB" baseline="0" dirty="0" smtClean="0"/>
                        <a:t> the ratio of strawberries to pears?</a:t>
                      </a:r>
                    </a:p>
                    <a:p>
                      <a:endParaRPr lang="en-GB" baseline="0" dirty="0" smtClean="0"/>
                    </a:p>
                    <a:p>
                      <a:r>
                        <a:rPr lang="en-GB" baseline="0" dirty="0" smtClean="0"/>
                        <a:t>Is this the same as the ratio of pears to strawberries? Why?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963942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Here is</a:t>
                      </a:r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 part of a recipe for a cake.</a:t>
                      </a:r>
                    </a:p>
                    <a:p>
                      <a:endParaRPr lang="en-GB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Flour 600g</a:t>
                      </a:r>
                    </a:p>
                    <a:p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Sugar 400g</a:t>
                      </a:r>
                    </a:p>
                    <a:p>
                      <a:endParaRPr lang="en-GB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GB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GB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Jane uses 200g of sugar.</a:t>
                      </a:r>
                    </a:p>
                    <a:p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How much flour does she need?</a:t>
                      </a:r>
                    </a:p>
                    <a:p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How do you know?</a:t>
                      </a:r>
                      <a:endParaRPr lang="en-GB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4326" y="4149080"/>
            <a:ext cx="1920875" cy="1328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 descr="C:\Program Files\Microsoft Office\Media\CntCD1\ClipArt2\j0215374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051544"/>
            <a:ext cx="936104" cy="8647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3" descr="C:\Program Files\Microsoft Office\Media\CntCD1\ClipArt2\j0215374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6500" y="675484"/>
            <a:ext cx="895449" cy="8272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3" descr="C:\Program Files\Microsoft Office\Media\CntCD1\ClipArt2\j0215374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396" y="600791"/>
            <a:ext cx="936104" cy="8647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C:\Program Files\Microsoft Office\Media\CntCD1\ClipArt2\j0215368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1949" y="998547"/>
            <a:ext cx="693367" cy="9117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4" descr="C:\Program Files\Microsoft Office\Media\CntCD1\ClipArt2\j0215368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76236" y="776457"/>
            <a:ext cx="678965" cy="8927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4" descr="C:\Program Files\Microsoft Office\Media\CntCD1\ClipArt2\j0215368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0857" y="1483940"/>
            <a:ext cx="693367" cy="9117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4" descr="C:\Program Files\Microsoft Office\Media\CntCD1\ClipArt2\j0215368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4224" y="1483940"/>
            <a:ext cx="678965" cy="8927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055980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4446772"/>
              </p:ext>
            </p:extLst>
          </p:nvPr>
        </p:nvGraphicFramePr>
        <p:xfrm>
          <a:off x="179512" y="188640"/>
          <a:ext cx="8784976" cy="64817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92489"/>
                <a:gridCol w="4392487"/>
              </a:tblGrid>
              <a:tr h="408820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Grade E</a:t>
                      </a:r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 Questions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Answers and Working</a:t>
                      </a:r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 Out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963942">
                <a:tc>
                  <a:txBody>
                    <a:bodyPr/>
                    <a:lstStyle/>
                    <a:p>
                      <a:endParaRPr lang="en-GB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GB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GB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GB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GB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GB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GB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Write the ratio in its simplest form.</a:t>
                      </a:r>
                    </a:p>
                    <a:p>
                      <a:endParaRPr lang="en-GB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How do you know when</a:t>
                      </a:r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 a ratio is in its simplest form?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96394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 a recipe for 6 people you need 120 g flour and 270 ml of milk.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800" i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How much of each ingredient does a recipe for 2 people require?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800" i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3" name="Frame 2"/>
          <p:cNvSpPr/>
          <p:nvPr/>
        </p:nvSpPr>
        <p:spPr>
          <a:xfrm>
            <a:off x="1000467" y="1484784"/>
            <a:ext cx="1656184" cy="720080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60507" y="1660158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16 : 12 </a:t>
            </a:r>
            <a:endParaRPr lang="en-GB" b="1" dirty="0"/>
          </a:p>
        </p:txBody>
      </p:sp>
      <p:sp>
        <p:nvSpPr>
          <p:cNvPr id="6" name="TextBox 5"/>
          <p:cNvSpPr txBox="1"/>
          <p:nvPr/>
        </p:nvSpPr>
        <p:spPr>
          <a:xfrm>
            <a:off x="208379" y="580038"/>
            <a:ext cx="32403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Here is a ratio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336569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5326964"/>
              </p:ext>
            </p:extLst>
          </p:nvPr>
        </p:nvGraphicFramePr>
        <p:xfrm>
          <a:off x="179512" y="188640"/>
          <a:ext cx="8784976" cy="64817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92489"/>
                <a:gridCol w="4392487"/>
              </a:tblGrid>
              <a:tr h="408820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Grade D</a:t>
                      </a:r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 Questions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Answers &amp; Working</a:t>
                      </a:r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 Out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963942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A pile of sand has a weight of 60 kg. </a:t>
                      </a:r>
                    </a:p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The sand is put into a small bag, a medium bag and a large bag in the ratio 2 : 3 : 7</a:t>
                      </a:r>
                    </a:p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Work out the weight of sand in each bag.</a:t>
                      </a:r>
                    </a:p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endParaRPr lang="en-GB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da-DK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da-DK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da-DK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da-DK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da-DK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da-DK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da-DK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da-DK" dirty="0" smtClean="0">
                          <a:solidFill>
                            <a:schemeClr val="tx1"/>
                          </a:solidFill>
                        </a:rPr>
                        <a:t>small bag . . . . . . . . . . . . . . . . . . . . . . kg</a:t>
                      </a:r>
                    </a:p>
                    <a:p>
                      <a:r>
                        <a:rPr lang="da-DK" dirty="0" smtClean="0">
                          <a:solidFill>
                            <a:schemeClr val="tx1"/>
                          </a:solidFill>
                        </a:rPr>
                        <a:t>medium bag . . . . . . . . . . . . . . . . . . . . . . kg</a:t>
                      </a:r>
                    </a:p>
                    <a:p>
                      <a:r>
                        <a:rPr lang="da-DK" dirty="0" smtClean="0">
                          <a:solidFill>
                            <a:schemeClr val="tx1"/>
                          </a:solidFill>
                        </a:rPr>
                        <a:t>large bag . . . . . . . . . . . . . . . . . . . . . . kg</a:t>
                      </a:r>
                    </a:p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963942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Look at the information below.</a:t>
                      </a:r>
                    </a:p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Tin A                                         Tin B</a:t>
                      </a:r>
                    </a:p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400g for 60p                      500g</a:t>
                      </a:r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 for 70p</a:t>
                      </a:r>
                      <a:endParaRPr lang="en-GB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GB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GB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GB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GB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GB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Which</a:t>
                      </a:r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 tin is better value for money?</a:t>
                      </a:r>
                    </a:p>
                    <a:p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How do you know?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548" y="4797152"/>
            <a:ext cx="792088" cy="9980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4797152"/>
            <a:ext cx="864096" cy="864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548" y="2341438"/>
            <a:ext cx="792088" cy="1154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346733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7671184"/>
              </p:ext>
            </p:extLst>
          </p:nvPr>
        </p:nvGraphicFramePr>
        <p:xfrm>
          <a:off x="179512" y="188640"/>
          <a:ext cx="8784976" cy="63367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92489"/>
                <a:gridCol w="4392487"/>
              </a:tblGrid>
              <a:tr h="408820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Grade D</a:t>
                      </a:r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 Questions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Answers</a:t>
                      </a:r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 &amp; </a:t>
                      </a:r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Working</a:t>
                      </a:r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 Out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96394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ratio of yogurt to fruit puree used in a recipe is 5 : 2.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R"/>
                        <a:tabLst/>
                        <a:defRPr/>
                      </a:pP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If you have 24g of fruit puree, how much yogurt do you need?  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R"/>
                        <a:tabLst/>
                        <a:defRPr/>
                      </a:pPr>
                      <a:endParaRPr lang="en-GB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R"/>
                        <a:tabLst/>
                        <a:defRPr/>
                      </a:pPr>
                      <a:endParaRPr lang="en-GB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R"/>
                        <a:tabLst/>
                        <a:defRPr/>
                      </a:pP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If you have 350g of yogurt, how much fruit puree do you need?</a:t>
                      </a:r>
                    </a:p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963942">
                <a:tc>
                  <a:txBody>
                    <a:bodyPr/>
                    <a:lstStyle/>
                    <a:p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Four scented</a:t>
                      </a:r>
                      <a:r>
                        <a:rPr lang="en-GB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candles </a:t>
                      </a: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cost £11.00</a:t>
                      </a:r>
                    </a:p>
                    <a:p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What will 9 scented</a:t>
                      </a:r>
                      <a:r>
                        <a:rPr lang="en-GB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candles </a:t>
                      </a: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cost?</a:t>
                      </a:r>
                    </a:p>
                    <a:p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Explain fully how you worked this out.</a:t>
                      </a:r>
                    </a:p>
                    <a:p>
                      <a:endParaRPr lang="en-GB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pic>
        <p:nvPicPr>
          <p:cNvPr id="1026" name="Picture 2" descr="C:\Program Files\Microsoft Office\Media\CntCD1\ClipArt5\j0280634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5373216"/>
            <a:ext cx="1073591" cy="850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465540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053027"/>
              </p:ext>
            </p:extLst>
          </p:nvPr>
        </p:nvGraphicFramePr>
        <p:xfrm>
          <a:off x="107504" y="188640"/>
          <a:ext cx="8856984" cy="655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28493"/>
                <a:gridCol w="4428491"/>
              </a:tblGrid>
              <a:tr h="321614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Grade</a:t>
                      </a:r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C Questions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Answers</a:t>
                      </a:r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 &amp; Working Out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97094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Here is a list of ingredients for making 18 mince pies.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6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6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6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6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6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6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6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6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6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Elaine wants to make 45 mince pies.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Elaine has:-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6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1 kg of butter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1 kg of flour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500 g of sugar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600 g of mincemeat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6 eggs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6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Does Elaine have enough of each ingredient to make 45 mince pies?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You must show clearly how you got your answer.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6103" y="1268760"/>
            <a:ext cx="2890813" cy="1956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681360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6199029"/>
              </p:ext>
            </p:extLst>
          </p:nvPr>
        </p:nvGraphicFramePr>
        <p:xfrm>
          <a:off x="179512" y="116632"/>
          <a:ext cx="8784976" cy="65527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92489"/>
                <a:gridCol w="4392487"/>
              </a:tblGrid>
              <a:tr h="425508">
                <a:tc>
                  <a:txBody>
                    <a:bodyPr/>
                    <a:lstStyle/>
                    <a:p>
                      <a:r>
                        <a:rPr lang="en-GB" sz="1800" dirty="0" smtClean="0">
                          <a:solidFill>
                            <a:schemeClr val="tx1"/>
                          </a:solidFill>
                        </a:rPr>
                        <a:t>Grade</a:t>
                      </a:r>
                      <a:r>
                        <a:rPr lang="en-GB" sz="18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800" dirty="0" smtClean="0">
                          <a:solidFill>
                            <a:schemeClr val="tx1"/>
                          </a:solidFill>
                        </a:rPr>
                        <a:t>C Questions</a:t>
                      </a:r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solidFill>
                            <a:schemeClr val="tx1"/>
                          </a:solidFill>
                        </a:rPr>
                        <a:t>Answers  &amp; Working</a:t>
                      </a:r>
                      <a:r>
                        <a:rPr lang="en-GB" sz="1600" baseline="0" dirty="0" smtClean="0">
                          <a:solidFill>
                            <a:schemeClr val="tx1"/>
                          </a:solidFill>
                        </a:rPr>
                        <a:t> Out</a:t>
                      </a:r>
                      <a:endParaRPr lang="en-GB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127220">
                <a:tc>
                  <a:txBody>
                    <a:bodyPr/>
                    <a:lstStyle/>
                    <a:p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 schools sent some students to a conference.</a:t>
                      </a:r>
                    </a:p>
                    <a:p>
                      <a:endParaRPr lang="en-GB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One of the schools sent both boys and girls.</a:t>
                      </a:r>
                      <a:b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This school sent 16 boys.</a:t>
                      </a:r>
                      <a:b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ratio of the number of boys it sent to the number of girls it sent was 1 : 2</a:t>
                      </a:r>
                    </a:p>
                    <a:p>
                      <a:endParaRPr lang="en-GB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other 4 schools sent only girls.</a:t>
                      </a:r>
                      <a:b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endParaRPr lang="en-GB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Each of the 5 schools sent the same number of students.</a:t>
                      </a:r>
                    </a:p>
                    <a:p>
                      <a:endParaRPr lang="en-GB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Work out the total number of students sent to the conference by these 5 schools.</a:t>
                      </a:r>
                    </a:p>
                    <a:p>
                      <a:endParaRPr lang="en-GB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6813600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232</TotalTime>
  <Words>1095</Words>
  <Application>Microsoft Office PowerPoint</Application>
  <PresentationFormat>On-screen Show (4:3)</PresentationFormat>
  <Paragraphs>249</Paragraphs>
  <Slides>14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zeb1</dc:creator>
  <cp:lastModifiedBy>zeb1</cp:lastModifiedBy>
  <cp:revision>23</cp:revision>
  <dcterms:created xsi:type="dcterms:W3CDTF">2014-04-26T17:34:14Z</dcterms:created>
  <dcterms:modified xsi:type="dcterms:W3CDTF">2014-09-20T08:16:13Z</dcterms:modified>
</cp:coreProperties>
</file>